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handoutMasters/handoutMaster1.xml" ContentType="application/vnd.openxmlformats-officedocument.presentationml.handoutMaster+xml"/>
  <Override PartName="/ppt/theme/theme4.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theme/theme5.xml" ContentType="application/vnd.openxmlformats-officedocument.theme+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firstSlideNum="1" rtl="0" saveSubsetFonts="0" serverZoom="0" showSpecialPlsOnTitleSld="1">
  <p:sldMasterIdLst>
    <p:sldMasterId id="2147483699" r:id="rId1"/>
    <p:sldMasterId id="2147483711" r:id="rId2"/>
  </p:sldMasterIdLst>
  <p:notesMasterIdLst>
    <p:notesMasterId r:id="rId3"/>
  </p:notesMasterIdLst>
  <p:handoutMasterIdLst>
    <p:handoutMasterId r:id="rId4"/>
  </p:handoutMasterIdLst>
  <p:sldIdLst>
    <p:sldId id="463" r:id="rId5"/>
    <p:sldId id="464" r:id="rId6"/>
    <p:sldId id="465" r:id="rId7"/>
    <p:sldId id="466" r:id="rId8"/>
    <p:sldId id="467" r:id="rId9"/>
    <p:sldId id="468" r:id="rId10"/>
    <p:sldId id="469" r:id="rId11"/>
    <p:sldId id="470" r:id="rId12"/>
    <p:sldId id="471" r:id="rId13"/>
    <p:sldId id="472" r:id="rId14"/>
    <p:sldId id="473" r:id="rId15"/>
    <p:sldId id="474" r:id="rId16"/>
    <p:sldId id="475" r:id="rId17"/>
    <p:sldId id="476" r:id="rId18"/>
    <p:sldId id="477" r:id="rId19"/>
    <p:sldId id="478" r:id="rId20"/>
    <p:sldId id="479" r:id="rId21"/>
    <p:sldId id="480" r:id="rId22"/>
    <p:sldId id="481" r:id="rId23"/>
    <p:sldId id="482" r:id="rId24"/>
    <p:sldId id="483" r:id="rId25"/>
    <p:sldId id="484" r:id="rId26"/>
    <p:sldId id="485" r:id="rId27"/>
    <p:sldId id="486" r:id="rId28"/>
    <p:sldId id="487" r:id="rId29"/>
    <p:sldId id="488" r:id="rId30"/>
    <p:sldId id="489" r:id="rId31"/>
    <p:sldId id="490" r:id="rId32"/>
    <p:sldId id="491" r:id="rId33"/>
    <p:sldId id="492" r:id="rId34"/>
    <p:sldId id="493" r:id="rId35"/>
    <p:sldId id="494" r:id="rId36"/>
    <p:sldId id="495" r:id="rId37"/>
    <p:sldId id="496" r:id="rId38"/>
    <p:sldId id="497" r:id="rId39"/>
    <p:sldId id="498" r:id="rId40"/>
    <p:sldId id="499" r:id="rId41"/>
    <p:sldId id="500" r:id="rId42"/>
    <p:sldId id="501" r:id="rId43"/>
    <p:sldId id="502" r:id="rId44"/>
    <p:sldId id="503" r:id="rId45"/>
    <p:sldId id="504" r:id="rId46"/>
    <p:sldId id="505" r:id="rId47"/>
    <p:sldId id="506" r:id="rId48"/>
    <p:sldId id="507" r:id="rId49"/>
    <p:sldId id="508" r:id="rId50"/>
    <p:sldId id="509" r:id="rId51"/>
    <p:sldId id="510" r:id="rId52"/>
    <p:sldId id="511" r:id="rId53"/>
    <p:sldId id="512" r:id="rId54"/>
    <p:sldId id="513" r:id="rId55"/>
    <p:sldId id="514" r:id="rId56"/>
    <p:sldId id="515" r:id="rId57"/>
    <p:sldId id="516" r:id="rId58"/>
    <p:sldId id="517" r:id="rId59"/>
    <p:sldId id="518" r:id="rId60"/>
    <p:sldId id="519" r:id="rId61"/>
    <p:sldId id="520" r:id="rId62"/>
    <p:sldId id="521" r:id="rId63"/>
    <p:sldId id="522" r:id="rId64"/>
    <p:sldId id="523" r:id="rId65"/>
    <p:sldId id="524" r:id="rId66"/>
    <p:sldId id="525" r:id="rId67"/>
    <p:sldId id="526" r:id="rId68"/>
    <p:sldId id="527" r:id="rId69"/>
    <p:sldId id="528" r:id="rId70"/>
    <p:sldId id="529" r:id="rId71"/>
    <p:sldId id="530" r:id="rId72"/>
    <p:sldId id="531" r:id="rId73"/>
    <p:sldId id="532" r:id="rId74"/>
    <p:sldId id="533" r:id="rId75"/>
    <p:sldId id="534" r:id="rId76"/>
    <p:sldId id="535" r:id="rId77"/>
    <p:sldId id="536" r:id="rId78"/>
    <p:sldId id="537" r:id="rId79"/>
    <p:sldId id="538" r:id="rId80"/>
    <p:sldId id="539" r:id="rId81"/>
    <p:sldId id="540" r:id="rId82"/>
    <p:sldId id="541" r:id="rId83"/>
    <p:sldId id="542" r:id="rId84"/>
    <p:sldId id="543" r:id="rId85"/>
    <p:sldId id="544" r:id="rId86"/>
    <p:sldId id="545" r:id="rId87"/>
    <p:sldId id="546" r:id="rId88"/>
    <p:sldId id="547" r:id="rId89"/>
    <p:sldId id="548" r:id="rId90"/>
    <p:sldId id="549" r:id="rId91"/>
    <p:sldId id="550" r:id="rId92"/>
    <p:sldId id="551" r:id="rId93"/>
    <p:sldId id="552" r:id="rId94"/>
    <p:sldId id="553" r:id="rId95"/>
    <p:sldId id="554" r:id="rId96"/>
    <p:sldId id="555" r:id="rId97"/>
    <p:sldId id="556" r:id="rId98"/>
    <p:sldId id="557" r:id="rId99"/>
    <p:sldId id="558" r:id="rId100"/>
    <p:sldId id="559" r:id="rId101"/>
    <p:sldId id="560" r:id="rId102"/>
    <p:sldId id="561" r:id="rId103"/>
    <p:sldId id="562" r:id="rId104"/>
    <p:sldId id="563" r:id="rId105"/>
    <p:sldId id="564" r:id="rId106"/>
    <p:sldId id="565" r:id="rId107"/>
    <p:sldId id="566" r:id="rId108"/>
    <p:sldId id="567" r:id="rId109"/>
    <p:sldId id="568" r:id="rId110"/>
    <p:sldId id="569" r:id="rId111"/>
    <p:sldId id="570" r:id="rId112"/>
    <p:sldId id="571" r:id="rId113"/>
  </p:sldIdLst>
  <p:sldSz type="screen4x3" cy="6858000" cx="9144000"/>
  <p:notesSz cx="6858000" cy="9144000"/>
  <p:defaultTex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lastView="sldView">
  <p:normalViewPr showOutlineIcons="1" snapVertSplitter="0" vertBarState="restored" horzBarState="restored" preferSingleView="0">
    <p:restoredLeft sz="15591" autoAdjust="0"/>
    <p:restoredTop sz="94576" autoAdjust="0"/>
  </p:normalViewPr>
  <p:slideViewPr>
    <p:cSldViewPr showGuides="0" snapToGrid="1" snapToObjects="0">
      <p:cViewPr varScale="1">
        <p:scale>
          <a:sx n="70" d="100"/>
          <a:sy n="70" d="100"/>
        </p:scale>
        <p:origin x="-1386" y="-90"/>
      </p:cViewPr>
      <p:guideLst>
        <p:guide orient="horz" pos="2160"/>
        <p:guide orient="vert" pos="2880"/>
      </p:guideLst>
    </p:cSldViewPr>
  </p:slideViewPr>
  <p:gridSpacing cx="0" cy="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slide" Target="slides/slide41.xml"/><Relationship Id="rId46" Type="http://schemas.openxmlformats.org/officeDocument/2006/relationships/slide" Target="slides/slide42.xml"/><Relationship Id="rId47" Type="http://schemas.openxmlformats.org/officeDocument/2006/relationships/slide" Target="slides/slide43.xml"/><Relationship Id="rId48" Type="http://schemas.openxmlformats.org/officeDocument/2006/relationships/slide" Target="slides/slide44.xml"/><Relationship Id="rId49" Type="http://schemas.openxmlformats.org/officeDocument/2006/relationships/slide" Target="slides/slide45.xml"/><Relationship Id="rId50" Type="http://schemas.openxmlformats.org/officeDocument/2006/relationships/slide" Target="slides/slide46.xml"/><Relationship Id="rId51" Type="http://schemas.openxmlformats.org/officeDocument/2006/relationships/slide" Target="slides/slide47.xml"/><Relationship Id="rId52" Type="http://schemas.openxmlformats.org/officeDocument/2006/relationships/slide" Target="slides/slide48.xml"/><Relationship Id="rId53" Type="http://schemas.openxmlformats.org/officeDocument/2006/relationships/slide" Target="slides/slide49.xml"/><Relationship Id="rId54" Type="http://schemas.openxmlformats.org/officeDocument/2006/relationships/slide" Target="slides/slide50.xml"/><Relationship Id="rId55" Type="http://schemas.openxmlformats.org/officeDocument/2006/relationships/slide" Target="slides/slide51.xml"/><Relationship Id="rId56" Type="http://schemas.openxmlformats.org/officeDocument/2006/relationships/slide" Target="slides/slide52.xml"/><Relationship Id="rId57" Type="http://schemas.openxmlformats.org/officeDocument/2006/relationships/slide" Target="slides/slide53.xml"/><Relationship Id="rId58" Type="http://schemas.openxmlformats.org/officeDocument/2006/relationships/slide" Target="slides/slide54.xml"/><Relationship Id="rId59" Type="http://schemas.openxmlformats.org/officeDocument/2006/relationships/slide" Target="slides/slide55.xml"/><Relationship Id="rId60" Type="http://schemas.openxmlformats.org/officeDocument/2006/relationships/slide" Target="slides/slide56.xml"/><Relationship Id="rId61" Type="http://schemas.openxmlformats.org/officeDocument/2006/relationships/slide" Target="slides/slide57.xml"/><Relationship Id="rId62" Type="http://schemas.openxmlformats.org/officeDocument/2006/relationships/slide" Target="slides/slide58.xml"/><Relationship Id="rId63" Type="http://schemas.openxmlformats.org/officeDocument/2006/relationships/slide" Target="slides/slide59.xml"/><Relationship Id="rId64" Type="http://schemas.openxmlformats.org/officeDocument/2006/relationships/slide" Target="slides/slide60.xml"/><Relationship Id="rId65" Type="http://schemas.openxmlformats.org/officeDocument/2006/relationships/slide" Target="slides/slide61.xml"/><Relationship Id="rId66" Type="http://schemas.openxmlformats.org/officeDocument/2006/relationships/slide" Target="slides/slide62.xml"/><Relationship Id="rId67" Type="http://schemas.openxmlformats.org/officeDocument/2006/relationships/slide" Target="slides/slide63.xml"/><Relationship Id="rId68" Type="http://schemas.openxmlformats.org/officeDocument/2006/relationships/slide" Target="slides/slide64.xml"/><Relationship Id="rId69" Type="http://schemas.openxmlformats.org/officeDocument/2006/relationships/slide" Target="slides/slide65.xml"/><Relationship Id="rId70" Type="http://schemas.openxmlformats.org/officeDocument/2006/relationships/slide" Target="slides/slide66.xml"/><Relationship Id="rId71" Type="http://schemas.openxmlformats.org/officeDocument/2006/relationships/slide" Target="slides/slide67.xml"/><Relationship Id="rId72" Type="http://schemas.openxmlformats.org/officeDocument/2006/relationships/slide" Target="slides/slide68.xml"/><Relationship Id="rId73" Type="http://schemas.openxmlformats.org/officeDocument/2006/relationships/slide" Target="slides/slide69.xml"/><Relationship Id="rId74" Type="http://schemas.openxmlformats.org/officeDocument/2006/relationships/slide" Target="slides/slide70.xml"/><Relationship Id="rId75" Type="http://schemas.openxmlformats.org/officeDocument/2006/relationships/slide" Target="slides/slide71.xml"/><Relationship Id="rId76" Type="http://schemas.openxmlformats.org/officeDocument/2006/relationships/slide" Target="slides/slide72.xml"/><Relationship Id="rId77" Type="http://schemas.openxmlformats.org/officeDocument/2006/relationships/slide" Target="slides/slide73.xml"/><Relationship Id="rId78" Type="http://schemas.openxmlformats.org/officeDocument/2006/relationships/slide" Target="slides/slide74.xml"/><Relationship Id="rId79" Type="http://schemas.openxmlformats.org/officeDocument/2006/relationships/slide" Target="slides/slide75.xml"/><Relationship Id="rId80" Type="http://schemas.openxmlformats.org/officeDocument/2006/relationships/slide" Target="slides/slide76.xml"/><Relationship Id="rId81" Type="http://schemas.openxmlformats.org/officeDocument/2006/relationships/slide" Target="slides/slide77.xml"/><Relationship Id="rId82" Type="http://schemas.openxmlformats.org/officeDocument/2006/relationships/slide" Target="slides/slide78.xml"/><Relationship Id="rId83" Type="http://schemas.openxmlformats.org/officeDocument/2006/relationships/slide" Target="slides/slide79.xml"/><Relationship Id="rId84" Type="http://schemas.openxmlformats.org/officeDocument/2006/relationships/slide" Target="slides/slide80.xml"/><Relationship Id="rId85" Type="http://schemas.openxmlformats.org/officeDocument/2006/relationships/slide" Target="slides/slide81.xml"/><Relationship Id="rId86" Type="http://schemas.openxmlformats.org/officeDocument/2006/relationships/slide" Target="slides/slide82.xml"/><Relationship Id="rId87" Type="http://schemas.openxmlformats.org/officeDocument/2006/relationships/slide" Target="slides/slide83.xml"/><Relationship Id="rId88" Type="http://schemas.openxmlformats.org/officeDocument/2006/relationships/slide" Target="slides/slide84.xml"/><Relationship Id="rId89" Type="http://schemas.openxmlformats.org/officeDocument/2006/relationships/slide" Target="slides/slide85.xml"/><Relationship Id="rId90" Type="http://schemas.openxmlformats.org/officeDocument/2006/relationships/slide" Target="slides/slide86.xml"/><Relationship Id="rId91" Type="http://schemas.openxmlformats.org/officeDocument/2006/relationships/slide" Target="slides/slide87.xml"/><Relationship Id="rId92" Type="http://schemas.openxmlformats.org/officeDocument/2006/relationships/slide" Target="slides/slide88.xml"/><Relationship Id="rId93" Type="http://schemas.openxmlformats.org/officeDocument/2006/relationships/slide" Target="slides/slide89.xml"/><Relationship Id="rId94" Type="http://schemas.openxmlformats.org/officeDocument/2006/relationships/slide" Target="slides/slide90.xml"/><Relationship Id="rId95" Type="http://schemas.openxmlformats.org/officeDocument/2006/relationships/slide" Target="slides/slide91.xml"/><Relationship Id="rId96" Type="http://schemas.openxmlformats.org/officeDocument/2006/relationships/slide" Target="slides/slide92.xml"/><Relationship Id="rId97" Type="http://schemas.openxmlformats.org/officeDocument/2006/relationships/slide" Target="slides/slide93.xml"/><Relationship Id="rId98" Type="http://schemas.openxmlformats.org/officeDocument/2006/relationships/slide" Target="slides/slide94.xml"/><Relationship Id="rId99" Type="http://schemas.openxmlformats.org/officeDocument/2006/relationships/slide" Target="slides/slide95.xml"/><Relationship Id="rId100" Type="http://schemas.openxmlformats.org/officeDocument/2006/relationships/slide" Target="slides/slide96.xml"/><Relationship Id="rId101" Type="http://schemas.openxmlformats.org/officeDocument/2006/relationships/slide" Target="slides/slide97.xml"/><Relationship Id="rId102" Type="http://schemas.openxmlformats.org/officeDocument/2006/relationships/slide" Target="slides/slide98.xml"/><Relationship Id="rId103" Type="http://schemas.openxmlformats.org/officeDocument/2006/relationships/slide" Target="slides/slide99.xml"/><Relationship Id="rId104" Type="http://schemas.openxmlformats.org/officeDocument/2006/relationships/slide" Target="slides/slide100.xml"/><Relationship Id="rId105" Type="http://schemas.openxmlformats.org/officeDocument/2006/relationships/slide" Target="slides/slide101.xml"/><Relationship Id="rId106" Type="http://schemas.openxmlformats.org/officeDocument/2006/relationships/slide" Target="slides/slide102.xml"/><Relationship Id="rId107" Type="http://schemas.openxmlformats.org/officeDocument/2006/relationships/slide" Target="slides/slide103.xml"/><Relationship Id="rId108" Type="http://schemas.openxmlformats.org/officeDocument/2006/relationships/slide" Target="slides/slide104.xml"/><Relationship Id="rId109" Type="http://schemas.openxmlformats.org/officeDocument/2006/relationships/slide" Target="slides/slide105.xml"/><Relationship Id="rId110" Type="http://schemas.openxmlformats.org/officeDocument/2006/relationships/slide" Target="slides/slide106.xml"/><Relationship Id="rId111" Type="http://schemas.openxmlformats.org/officeDocument/2006/relationships/slide" Target="slides/slide107.xml"/><Relationship Id="rId112" Type="http://schemas.openxmlformats.org/officeDocument/2006/relationships/slide" Target="slides/slide108.xml"/><Relationship Id="rId113" Type="http://schemas.openxmlformats.org/officeDocument/2006/relationships/slide" Target="slides/slide109.xml"/><Relationship Id="rId114" Type="http://schemas.openxmlformats.org/officeDocument/2006/relationships/tableStyles" Target="tableStyles.xml"/><Relationship Id="rId115" Type="http://schemas.openxmlformats.org/officeDocument/2006/relationships/presProps" Target="presProps.xml"/><Relationship Id="rId116" Type="http://schemas.openxmlformats.org/officeDocument/2006/relationships/viewProps" Target="viewProps.xml"/><Relationship Id="rId117" Type="http://schemas.openxmlformats.org/officeDocument/2006/relationships/theme" Target="theme/them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white">
      <p:bgPr>
        <a:solidFill>
          <a:schemeClr val="lt1"/>
        </a:solidFill>
      </p:bgPr>
    </p:bg>
    <p:spTree>
      <p:nvGrpSpPr>
        <p:cNvPr id="275" name=""/>
        <p:cNvGrpSpPr/>
        <p:nvPr/>
      </p:nvGrpSpPr>
      <p:grpSpPr>
        <a:xfrm rot="0">
          <a:off x="0" y="0"/>
          <a:ext cx="0" cy="0"/>
          <a:chOff x="0" y="0"/>
          <a:chExt cx="0" cy="0"/>
        </a:xfrm>
      </p:grpSpPr>
      <p:sp>
        <p:nvSpPr>
          <p:cNvPr id="1049031" name="Header Placeholder 1"/>
          <p:cNvSpPr/>
          <p:nvPr>
            <p:ph type="hdr" sz="quarter" idx="0"/>
          </p:nvPr>
        </p:nvSpPr>
        <p:spPr>
          <a:xfrm rot="0">
            <a:off x="0" y="0"/>
            <a:ext cx="2971800" cy="457200"/>
          </a:xfrm>
          <a:prstGeom prst="rect"/>
          <a:noFill/>
          <a:ln>
            <a:noFill/>
          </a:ln>
        </p:spPr>
        <p:txBody>
          <a:bodyPr anchor="t" bIns="45720" lIns="91440" rIns="91440" tIns="45720" vert="horz"/>
          <a:p>
            <a:pPr eaLnBrk="1" hangingPunct="1" lvl="0"/>
            <a:endParaRPr altLang="en-US" sz="1200" lang="en-US"/>
          </a:p>
        </p:txBody>
      </p:sp>
      <p:sp>
        <p:nvSpPr>
          <p:cNvPr id="1049032" name="Date Placeholder 2"/>
          <p:cNvSpPr/>
          <p:nvPr>
            <p:ph type="dt" sz="quarter" idx="1"/>
          </p:nvPr>
        </p:nvSpPr>
        <p:spPr>
          <a:xfrm rot="0">
            <a:off x="3884612" y="0"/>
            <a:ext cx="2971800" cy="457200"/>
          </a:xfrm>
          <a:prstGeom prst="rect"/>
          <a:noFill/>
          <a:ln>
            <a:noFill/>
          </a:ln>
        </p:spPr>
        <p:txBody>
          <a:bodyPr anchor="t" bIns="45720" lIns="91440" rIns="91440" tIns="45720" vert="horz"/>
          <a:p>
            <a:pPr algn="r" eaLnBrk="1" hangingPunct="1" lvl="0"/>
            <a:fld id="{566ABCEB-ACFC-4714-9973-3DA970169C29}" type="datetime1">
              <a:rPr altLang="en-US" sz="1200" lang="en-US"/>
              <a:pPr algn="r" eaLnBrk="1" hangingPunct="1" lvl="0"/>
            </a:fld>
            <a:endParaRPr altLang="en-US" sz="1200" lang="en-US"/>
          </a:p>
        </p:txBody>
      </p:sp>
      <p:sp>
        <p:nvSpPr>
          <p:cNvPr id="1049033" name="Footer Placeholder 3"/>
          <p:cNvSpPr/>
          <p:nvPr>
            <p:ph type="ftr" sz="quarter" idx="2"/>
          </p:nvPr>
        </p:nvSpPr>
        <p:spPr>
          <a:xfrm rot="0">
            <a:off x="0" y="8685212"/>
            <a:ext cx="2971800" cy="457200"/>
          </a:xfrm>
          <a:prstGeom prst="rect"/>
          <a:noFill/>
          <a:ln>
            <a:noFill/>
          </a:ln>
        </p:spPr>
        <p:txBody>
          <a:bodyPr anchor="b" bIns="45720" lIns="91440" rIns="91440" tIns="45720" vert="horz"/>
          <a:p>
            <a:pPr eaLnBrk="1" hangingPunct="1" lvl="0"/>
            <a:endParaRPr altLang="en-US" sz="1200" lang="en-US"/>
          </a:p>
        </p:txBody>
      </p:sp>
      <p:sp>
        <p:nvSpPr>
          <p:cNvPr id="1049034" name="Slide Number Placeholder 4"/>
          <p:cNvSpPr/>
          <p:nvPr>
            <p:ph type="sldNum" sz="quarter" idx="3"/>
          </p:nvPr>
        </p:nvSpPr>
        <p:spPr>
          <a:xfrm rot="0">
            <a:off x="3884612" y="8685212"/>
            <a:ext cx="2971800" cy="457200"/>
          </a:xfrm>
          <a:prstGeom prst="rect"/>
          <a:noFill/>
          <a:ln>
            <a:noFill/>
          </a:ln>
        </p:spPr>
        <p:txBody>
          <a:bodyPr anchor="b" bIns="45720" lIns="91440" rIns="91440" tIns="45720" vert="horz"/>
          <a:p>
            <a:pPr algn="r" eaLnBrk="1" hangingPunct="1" lvl="0"/>
            <a:fld id="{566ABCEB-ACFC-4714-9973-3DA970169C29}" type="slidenum">
              <a:rPr altLang="en-US" sz="1200" lang="en-US"/>
              <a:pPr algn="r" eaLnBrk="1" hangingPunct="1" lvl="0"/>
            </a:fld>
            <a:endParaRPr altLang="en-US" sz="1200" lang="en-US"/>
          </a:p>
        </p:txBody>
      </p:sp>
    </p:spTree>
  </p:cSld>
  <p:clrMap accent1="dk1" accent2="dk1" accent3="dk1" accent4="dk1" accent5="dk1" accent6="dk1" bg1="dk1" bg2="dk1" tx1="dk1" tx2="dk1" hlink="dk1" folHlink="dk1"/>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273" name=""/>
        <p:cNvGrpSpPr/>
        <p:nvPr/>
      </p:nvGrpSpPr>
      <p:grpSpPr>
        <a:xfrm>
          <a:off x="0" y="0"/>
          <a:ext cx="0" cy="0"/>
          <a:chOff x="0" y="0"/>
          <a:chExt cx="0" cy="0"/>
        </a:xfrm>
      </p:grpSpPr>
      <p:sp>
        <p:nvSpPr>
          <p:cNvPr id="1049025"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9026"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9027"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9028"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9029"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9030"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52" name=""/>
        <p:cNvGrpSpPr/>
        <p:nvPr/>
      </p:nvGrpSpPr>
      <p:grpSpPr>
        <a:xfrm>
          <a:off x="0" y="0"/>
          <a:ext cx="0" cy="0"/>
          <a:chOff x="0" y="0"/>
          <a:chExt cx="0" cy="0"/>
        </a:xfrm>
      </p:grpSpPr>
      <p:sp>
        <p:nvSpPr>
          <p:cNvPr id="1048975" name="Title 1"/>
          <p:cNvSpPr>
            <a:spLocks noGrp="1"/>
          </p:cNvSpPr>
          <p:nvPr>
            <p:ph type="ctrTitle"/>
          </p:nvPr>
        </p:nvSpPr>
        <p:spPr>
          <a:xfrm>
            <a:off x="685800" y="2130425"/>
            <a:ext cx="7772400" cy="1470025"/>
          </a:xfrm>
        </p:spPr>
        <p:txBody>
          <a:bodyPr/>
          <a:p>
            <a:r>
              <a:rPr lang="en-US" smtClean="0"/>
              <a:t>Click to edit Master title style</a:t>
            </a:r>
            <a:endParaRPr lang="en-US"/>
          </a:p>
        </p:txBody>
      </p:sp>
      <p:sp>
        <p:nvSpPr>
          <p:cNvPr id="1048976" name="Subtitle 2"/>
          <p:cNvSpPr>
            <a:spLocks noGrp="1"/>
          </p:cNvSpPr>
          <p:nvPr>
            <p:ph type="subTitle" idx="1"/>
          </p:nvPr>
        </p:nvSpPr>
        <p:spPr>
          <a:xfrm>
            <a:off x="1371600" y="3886200"/>
            <a:ext cx="6400800" cy="1752600"/>
          </a:xfrm>
        </p:spPr>
        <p:txBody>
          <a:bodyPr/>
          <a:lstStyle>
            <a:lvl1pPr algn="ctr" indent="0" marL="0">
              <a:buNone/>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lang="en-US" smtClean="0"/>
              <a:t>Click to edit Master subtitle style</a:t>
            </a:r>
            <a:endParaRPr lang="en-US"/>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253" name=""/>
        <p:cNvGrpSpPr/>
        <p:nvPr/>
      </p:nvGrpSpPr>
      <p:grpSpPr>
        <a:xfrm>
          <a:off x="0" y="0"/>
          <a:ext cx="0" cy="0"/>
          <a:chOff x="0" y="0"/>
          <a:chExt cx="0" cy="0"/>
        </a:xfrm>
      </p:grpSpPr>
      <p:sp>
        <p:nvSpPr>
          <p:cNvPr id="1048977" name="Title 1"/>
          <p:cNvSpPr>
            <a:spLocks noGrp="1"/>
          </p:cNvSpPr>
          <p:nvPr>
            <p:ph type="title"/>
          </p:nvPr>
        </p:nvSpPr>
        <p:spPr/>
        <p:txBody>
          <a:bodyPr/>
          <a:p>
            <a:r>
              <a:rPr lang="en-US" smtClean="0"/>
              <a:t>Click to edit Master title style</a:t>
            </a:r>
            <a:endParaRPr lang="en-US"/>
          </a:p>
        </p:txBody>
      </p:sp>
      <p:sp>
        <p:nvSpPr>
          <p:cNvPr id="1048978"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254" name=""/>
        <p:cNvGrpSpPr/>
        <p:nvPr/>
      </p:nvGrpSpPr>
      <p:grpSpPr>
        <a:xfrm>
          <a:off x="0" y="0"/>
          <a:ext cx="0" cy="0"/>
          <a:chOff x="0" y="0"/>
          <a:chExt cx="0" cy="0"/>
        </a:xfrm>
      </p:grpSpPr>
      <p:sp>
        <p:nvSpPr>
          <p:cNvPr id="1048979"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US"/>
          </a:p>
        </p:txBody>
      </p:sp>
      <p:sp>
        <p:nvSpPr>
          <p:cNvPr id="1048980" name="Text Placeholder 2"/>
          <p:cNvSpPr>
            <a:spLocks noGrp="1"/>
          </p:cNvSpPr>
          <p:nvPr>
            <p:ph type="body" idx="1"/>
          </p:nvPr>
        </p:nvSpPr>
        <p:spPr>
          <a:xfrm>
            <a:off x="722313" y="2906713"/>
            <a:ext cx="77724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smtClean="0"/>
              <a:t>Click to edit Master text styles</a:t>
            </a:r>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255" name=""/>
        <p:cNvGrpSpPr/>
        <p:nvPr/>
      </p:nvGrpSpPr>
      <p:grpSpPr>
        <a:xfrm>
          <a:off x="0" y="0"/>
          <a:ext cx="0" cy="0"/>
          <a:chOff x="0" y="0"/>
          <a:chExt cx="0" cy="0"/>
        </a:xfrm>
      </p:grpSpPr>
      <p:sp>
        <p:nvSpPr>
          <p:cNvPr id="1048981" name="Title 1"/>
          <p:cNvSpPr>
            <a:spLocks noGrp="1"/>
          </p:cNvSpPr>
          <p:nvPr>
            <p:ph type="title"/>
          </p:nvPr>
        </p:nvSpPr>
        <p:spPr/>
        <p:txBody>
          <a:bodyPr/>
          <a:p>
            <a:r>
              <a:rPr lang="en-US" smtClean="0"/>
              <a:t>Click to edit Master title style</a:t>
            </a:r>
            <a:endParaRPr lang="en-US"/>
          </a:p>
        </p:txBody>
      </p:sp>
      <p:sp>
        <p:nvSpPr>
          <p:cNvPr id="1048982" name="Content Placeholder 2"/>
          <p:cNvSpPr>
            <a:spLocks noGrp="1"/>
          </p:cNvSpPr>
          <p:nvPr>
            <p:ph sz="half" idx="1"/>
          </p:nvPr>
        </p:nvSpPr>
        <p:spPr>
          <a:xfrm>
            <a:off x="457200" y="1981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83" name="Content Placeholder 3"/>
          <p:cNvSpPr>
            <a:spLocks noGrp="1"/>
          </p:cNvSpPr>
          <p:nvPr>
            <p:ph sz="half" idx="2"/>
          </p:nvPr>
        </p:nvSpPr>
        <p:spPr>
          <a:xfrm>
            <a:off x="4648200" y="1981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256" name=""/>
        <p:cNvGrpSpPr/>
        <p:nvPr/>
      </p:nvGrpSpPr>
      <p:grpSpPr>
        <a:xfrm>
          <a:off x="0" y="0"/>
          <a:ext cx="0" cy="0"/>
          <a:chOff x="0" y="0"/>
          <a:chExt cx="0" cy="0"/>
        </a:xfrm>
      </p:grpSpPr>
      <p:sp>
        <p:nvSpPr>
          <p:cNvPr id="1048984" name="Title 1"/>
          <p:cNvSpPr>
            <a:spLocks noGrp="1"/>
          </p:cNvSpPr>
          <p:nvPr>
            <p:ph type="title"/>
          </p:nvPr>
        </p:nvSpPr>
        <p:spPr>
          <a:xfrm>
            <a:off x="457200" y="274638"/>
            <a:ext cx="8229600" cy="1143000"/>
          </a:xfrm>
        </p:spPr>
        <p:txBody>
          <a:bodyPr/>
          <a:p>
            <a:r>
              <a:rPr lang="en-US" smtClean="0"/>
              <a:t>Click to edit Master title style</a:t>
            </a:r>
            <a:endParaRPr lang="en-US"/>
          </a:p>
        </p:txBody>
      </p:sp>
      <p:sp>
        <p:nvSpPr>
          <p:cNvPr id="1048985"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986"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87"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988"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257" name=""/>
        <p:cNvGrpSpPr/>
        <p:nvPr/>
      </p:nvGrpSpPr>
      <p:grpSpPr>
        <a:xfrm>
          <a:off x="0" y="0"/>
          <a:ext cx="0" cy="0"/>
          <a:chOff x="0" y="0"/>
          <a:chExt cx="0" cy="0"/>
        </a:xfrm>
      </p:grpSpPr>
      <p:sp>
        <p:nvSpPr>
          <p:cNvPr id="1048989" name="Title 1"/>
          <p:cNvSpPr>
            <a:spLocks noGrp="1"/>
          </p:cNvSpPr>
          <p:nvPr>
            <p:ph type="title"/>
          </p:nvPr>
        </p:nvSpPr>
        <p:spPr/>
        <p:txBody>
          <a:bodyPr/>
          <a:p>
            <a:r>
              <a:rPr lang="en-US" smtClean="0"/>
              <a:t>Click to edit Master title style</a:t>
            </a:r>
            <a:endParaRPr lang="en-US"/>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38" name=""/>
        <p:cNvGrpSpPr/>
        <p:nvPr/>
      </p:nvGrpSpPr>
      <p:grpSpPr>
        <a:xfrm>
          <a:off x="0" y="0"/>
          <a:ext cx="0" cy="0"/>
          <a:chOff x="0" y="0"/>
          <a:chExt cx="0" cy="0"/>
        </a:xfrm>
      </p:grpSpPr>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258" name=""/>
        <p:cNvGrpSpPr/>
        <p:nvPr/>
      </p:nvGrpSpPr>
      <p:grpSpPr>
        <a:xfrm>
          <a:off x="0" y="0"/>
          <a:ext cx="0" cy="0"/>
          <a:chOff x="0" y="0"/>
          <a:chExt cx="0" cy="0"/>
        </a:xfrm>
      </p:grpSpPr>
      <p:sp>
        <p:nvSpPr>
          <p:cNvPr id="1048990" name="Title 1"/>
          <p:cNvSpPr>
            <a:spLocks noGrp="1"/>
          </p:cNvSpPr>
          <p:nvPr>
            <p:ph type="title"/>
          </p:nvPr>
        </p:nvSpPr>
        <p:spPr>
          <a:xfrm>
            <a:off x="457200" y="273050"/>
            <a:ext cx="3008313" cy="1162050"/>
          </a:xfrm>
        </p:spPr>
        <p:txBody>
          <a:bodyPr anchor="b"/>
          <a:lstStyle>
            <a:lvl1pPr algn="l">
              <a:defRPr b="1" sz="2000"/>
            </a:lvl1pPr>
          </a:lstStyle>
          <a:p>
            <a:r>
              <a:rPr lang="en-US" smtClean="0"/>
              <a:t>Click to edit Master title style</a:t>
            </a:r>
            <a:endParaRPr lang="en-US"/>
          </a:p>
        </p:txBody>
      </p:sp>
      <p:sp>
        <p:nvSpPr>
          <p:cNvPr id="1048991"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992"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259" name=""/>
        <p:cNvGrpSpPr/>
        <p:nvPr/>
      </p:nvGrpSpPr>
      <p:grpSpPr>
        <a:xfrm>
          <a:off x="0" y="0"/>
          <a:ext cx="0" cy="0"/>
          <a:chOff x="0" y="0"/>
          <a:chExt cx="0" cy="0"/>
        </a:xfrm>
      </p:grpSpPr>
      <p:sp>
        <p:nvSpPr>
          <p:cNvPr id="1048993" name="Title 1"/>
          <p:cNvSpPr>
            <a:spLocks noGrp="1"/>
          </p:cNvSpPr>
          <p:nvPr>
            <p:ph type="title"/>
          </p:nvPr>
        </p:nvSpPr>
        <p:spPr>
          <a:xfrm>
            <a:off x="1792288" y="4800600"/>
            <a:ext cx="5486400" cy="566738"/>
          </a:xfrm>
        </p:spPr>
        <p:txBody>
          <a:bodyPr anchor="b"/>
          <a:lstStyle>
            <a:lvl1pPr algn="l">
              <a:defRPr b="1" sz="2000"/>
            </a:lvl1pPr>
          </a:lstStyle>
          <a:p>
            <a:r>
              <a:rPr lang="en-US" smtClean="0"/>
              <a:t>Click to edit Master title style</a:t>
            </a:r>
            <a:endParaRPr lang="en-US"/>
          </a:p>
        </p:txBody>
      </p:sp>
      <p:sp>
        <p:nvSpPr>
          <p:cNvPr id="1048994" name="Picture Placeholder 2"/>
          <p:cNvSpPr>
            <a:spLocks noGrp="1"/>
          </p:cNvSpPr>
          <p:nvPr>
            <p:ph type="pic" idx="1"/>
          </p:nvPr>
        </p:nvSpPr>
        <p:spPr>
          <a:xfrm>
            <a:off x="1792288" y="612775"/>
            <a:ext cx="5486400" cy="4114800"/>
          </a:xfrm>
        </p:spPr>
        <p:txBody>
          <a:bodyPr anchor="t" anchorCtr="0" bIns="45720" compatLnSpc="1" lIns="91440" numCol="1" rIns="91440" tIns="45720" vert="horz" wrap="square">
            <a:prstTxWarp prst="textNoShape"/>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algn="l" defTabSz="914400" eaLnBrk="0" fontAlgn="base" hangingPunct="0" indent="0" latinLnBrk="0" lvl="0" marL="0" marR="0" rtl="0">
              <a:lnSpc>
                <a:spcPct val="100000"/>
              </a:lnSpc>
              <a:spcBef>
                <a:spcPct val="20000"/>
              </a:spcBef>
              <a:spcAft>
                <a:spcPct val="0"/>
              </a:spcAft>
              <a:buClr>
                <a:schemeClr val="bg2"/>
              </a:buClr>
              <a:buSzPct val="75000"/>
              <a:buFont typeface="Wingdings" pitchFamily="2" charset="2"/>
              <a:buNone/>
            </a:pPr>
            <a:endParaRPr baseline="0" b="0" cap="none" sz="3200" i="0" kern="0" kumimoji="1" lang="en-US" noProof="0" normalizeH="0" spc="0" strike="noStrike" u="none" smtClean="0">
              <a:ln>
                <a:noFill/>
              </a:ln>
              <a:solidFill>
                <a:schemeClr val="tx1"/>
              </a:solidFill>
              <a:effectLst/>
              <a:uLnTx/>
              <a:uFillTx/>
              <a:latin typeface="+mn-lt"/>
              <a:ea typeface="+mn-ea"/>
              <a:cs typeface="+mn-cs"/>
            </a:endParaRPr>
          </a:p>
        </p:txBody>
      </p:sp>
      <p:sp>
        <p:nvSpPr>
          <p:cNvPr id="1048995"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260" name=""/>
        <p:cNvGrpSpPr/>
        <p:nvPr/>
      </p:nvGrpSpPr>
      <p:grpSpPr>
        <a:xfrm>
          <a:off x="0" y="0"/>
          <a:ext cx="0" cy="0"/>
          <a:chOff x="0" y="0"/>
          <a:chExt cx="0" cy="0"/>
        </a:xfrm>
      </p:grpSpPr>
      <p:sp>
        <p:nvSpPr>
          <p:cNvPr id="1048996" name="Title 1"/>
          <p:cNvSpPr>
            <a:spLocks noGrp="1"/>
          </p:cNvSpPr>
          <p:nvPr>
            <p:ph type="title"/>
          </p:nvPr>
        </p:nvSpPr>
        <p:spPr/>
        <p:txBody>
          <a:bodyPr/>
          <a:p>
            <a:r>
              <a:rPr lang="en-US" smtClean="0"/>
              <a:t>Click to edit Master title style</a:t>
            </a:r>
            <a:endParaRPr lang="en-US"/>
          </a:p>
        </p:txBody>
      </p:sp>
      <p:sp>
        <p:nvSpPr>
          <p:cNvPr id="1048997"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261" name=""/>
        <p:cNvGrpSpPr/>
        <p:nvPr/>
      </p:nvGrpSpPr>
      <p:grpSpPr>
        <a:xfrm>
          <a:off x="0" y="0"/>
          <a:ext cx="0" cy="0"/>
          <a:chOff x="0" y="0"/>
          <a:chExt cx="0" cy="0"/>
        </a:xfrm>
      </p:grpSpPr>
      <p:sp>
        <p:nvSpPr>
          <p:cNvPr id="1048998" name="Vertical Title 1"/>
          <p:cNvSpPr>
            <a:spLocks noGrp="1"/>
          </p:cNvSpPr>
          <p:nvPr>
            <p:ph type="title" orient="vert"/>
          </p:nvPr>
        </p:nvSpPr>
        <p:spPr>
          <a:xfrm>
            <a:off x="6629400" y="457200"/>
            <a:ext cx="2057400" cy="6400800"/>
          </a:xfrm>
        </p:spPr>
        <p:txBody>
          <a:bodyPr vert="eaVert"/>
          <a:p>
            <a:r>
              <a:rPr lang="en-US" smtClean="0"/>
              <a:t>Click to edit Master title style</a:t>
            </a:r>
            <a:endParaRPr lang="en-US"/>
          </a:p>
        </p:txBody>
      </p:sp>
      <p:sp>
        <p:nvSpPr>
          <p:cNvPr id="1048999" name="Vertical Text Placeholder 2"/>
          <p:cNvSpPr>
            <a:spLocks noGrp="1"/>
          </p:cNvSpPr>
          <p:nvPr>
            <p:ph type="body" orient="vert" idx="1"/>
          </p:nvPr>
        </p:nvSpPr>
        <p:spPr>
          <a:xfrm>
            <a:off x="457200" y="457200"/>
            <a:ext cx="6019800" cy="6400800"/>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62" name=""/>
        <p:cNvGrpSpPr/>
        <p:nvPr/>
      </p:nvGrpSpPr>
      <p:grpSpPr>
        <a:xfrm>
          <a:off x="0" y="0"/>
          <a:ext cx="0" cy="0"/>
          <a:chOff x="0" y="0"/>
          <a:chExt cx="0" cy="0"/>
        </a:xfrm>
      </p:grpSpPr>
      <p:sp>
        <p:nvSpPr>
          <p:cNvPr id="1049000" name="Title 1"/>
          <p:cNvSpPr>
            <a:spLocks noGrp="1"/>
          </p:cNvSpPr>
          <p:nvPr>
            <p:ph type="ctrTitle"/>
          </p:nvPr>
        </p:nvSpPr>
        <p:spPr>
          <a:xfrm>
            <a:off x="685800" y="2130425"/>
            <a:ext cx="7772400" cy="1470025"/>
          </a:xfrm>
        </p:spPr>
        <p:txBody>
          <a:bodyPr/>
          <a:p>
            <a:r>
              <a:rPr lang="en-US" smtClean="0"/>
              <a:t>Click to edit Master title style</a:t>
            </a:r>
            <a:endParaRPr lang="en-US"/>
          </a:p>
        </p:txBody>
      </p:sp>
      <p:sp>
        <p:nvSpPr>
          <p:cNvPr id="1049001" name="Subtitle 2"/>
          <p:cNvSpPr>
            <a:spLocks noGrp="1"/>
          </p:cNvSpPr>
          <p:nvPr>
            <p:ph type="subTitle" idx="1"/>
          </p:nvPr>
        </p:nvSpPr>
        <p:spPr>
          <a:xfrm>
            <a:off x="1371600" y="3886200"/>
            <a:ext cx="6400800" cy="1752600"/>
          </a:xfrm>
        </p:spPr>
        <p:txBody>
          <a:bodyPr/>
          <a:lstStyle>
            <a:lvl1pPr algn="ctr" indent="0" marL="0">
              <a:buNone/>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lang="en-US" smtClean="0"/>
              <a:t>Click to edit Master subtitle style</a:t>
            </a:r>
            <a:endParaRPr lang="en-US"/>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263" name=""/>
        <p:cNvGrpSpPr/>
        <p:nvPr/>
      </p:nvGrpSpPr>
      <p:grpSpPr>
        <a:xfrm>
          <a:off x="0" y="0"/>
          <a:ext cx="0" cy="0"/>
          <a:chOff x="0" y="0"/>
          <a:chExt cx="0" cy="0"/>
        </a:xfrm>
      </p:grpSpPr>
      <p:sp>
        <p:nvSpPr>
          <p:cNvPr id="1049002" name="Title 1"/>
          <p:cNvSpPr>
            <a:spLocks noGrp="1"/>
          </p:cNvSpPr>
          <p:nvPr>
            <p:ph type="title"/>
          </p:nvPr>
        </p:nvSpPr>
        <p:spPr/>
        <p:txBody>
          <a:bodyPr/>
          <a:p>
            <a:r>
              <a:rPr lang="en-US" smtClean="0"/>
              <a:t>Click to edit Master title style</a:t>
            </a:r>
            <a:endParaRPr lang="en-US"/>
          </a:p>
        </p:txBody>
      </p:sp>
      <p:sp>
        <p:nvSpPr>
          <p:cNvPr id="1049003"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264" name=""/>
        <p:cNvGrpSpPr/>
        <p:nvPr/>
      </p:nvGrpSpPr>
      <p:grpSpPr>
        <a:xfrm>
          <a:off x="0" y="0"/>
          <a:ext cx="0" cy="0"/>
          <a:chOff x="0" y="0"/>
          <a:chExt cx="0" cy="0"/>
        </a:xfrm>
      </p:grpSpPr>
      <p:sp>
        <p:nvSpPr>
          <p:cNvPr id="1049004"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US"/>
          </a:p>
        </p:txBody>
      </p:sp>
      <p:sp>
        <p:nvSpPr>
          <p:cNvPr id="1049005" name="Text Placeholder 2"/>
          <p:cNvSpPr>
            <a:spLocks noGrp="1"/>
          </p:cNvSpPr>
          <p:nvPr>
            <p:ph type="body" idx="1"/>
          </p:nvPr>
        </p:nvSpPr>
        <p:spPr>
          <a:xfrm>
            <a:off x="722313" y="2906713"/>
            <a:ext cx="77724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smtClean="0"/>
              <a:t>Click to edit Master text styles</a:t>
            </a:r>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265" name=""/>
        <p:cNvGrpSpPr/>
        <p:nvPr/>
      </p:nvGrpSpPr>
      <p:grpSpPr>
        <a:xfrm>
          <a:off x="0" y="0"/>
          <a:ext cx="0" cy="0"/>
          <a:chOff x="0" y="0"/>
          <a:chExt cx="0" cy="0"/>
        </a:xfrm>
      </p:grpSpPr>
      <p:sp>
        <p:nvSpPr>
          <p:cNvPr id="1049006" name="Title 1"/>
          <p:cNvSpPr>
            <a:spLocks noGrp="1"/>
          </p:cNvSpPr>
          <p:nvPr>
            <p:ph type="title"/>
          </p:nvPr>
        </p:nvSpPr>
        <p:spPr/>
        <p:txBody>
          <a:bodyPr/>
          <a:p>
            <a:r>
              <a:rPr lang="en-US" smtClean="0"/>
              <a:t>Click to edit Master title style</a:t>
            </a:r>
            <a:endParaRPr lang="en-US"/>
          </a:p>
        </p:txBody>
      </p:sp>
      <p:sp>
        <p:nvSpPr>
          <p:cNvPr id="1049007" name="Content Placeholder 2"/>
          <p:cNvSpPr>
            <a:spLocks noGrp="1"/>
          </p:cNvSpPr>
          <p:nvPr>
            <p:ph sz="half" idx="1"/>
          </p:nvPr>
        </p:nvSpPr>
        <p:spPr>
          <a:xfrm>
            <a:off x="457200" y="1981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008" name="Content Placeholder 3"/>
          <p:cNvSpPr>
            <a:spLocks noGrp="1"/>
          </p:cNvSpPr>
          <p:nvPr>
            <p:ph sz="half" idx="2"/>
          </p:nvPr>
        </p:nvSpPr>
        <p:spPr>
          <a:xfrm>
            <a:off x="4648200" y="1981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266" name=""/>
        <p:cNvGrpSpPr/>
        <p:nvPr/>
      </p:nvGrpSpPr>
      <p:grpSpPr>
        <a:xfrm>
          <a:off x="0" y="0"/>
          <a:ext cx="0" cy="0"/>
          <a:chOff x="0" y="0"/>
          <a:chExt cx="0" cy="0"/>
        </a:xfrm>
      </p:grpSpPr>
      <p:sp>
        <p:nvSpPr>
          <p:cNvPr id="1049009" name="Title 1"/>
          <p:cNvSpPr>
            <a:spLocks noGrp="1"/>
          </p:cNvSpPr>
          <p:nvPr>
            <p:ph type="title"/>
          </p:nvPr>
        </p:nvSpPr>
        <p:spPr>
          <a:xfrm>
            <a:off x="457200" y="274638"/>
            <a:ext cx="8229600" cy="1143000"/>
          </a:xfrm>
        </p:spPr>
        <p:txBody>
          <a:bodyPr/>
          <a:p>
            <a:r>
              <a:rPr lang="en-US" smtClean="0"/>
              <a:t>Click to edit Master title style</a:t>
            </a:r>
            <a:endParaRPr lang="en-US"/>
          </a:p>
        </p:txBody>
      </p:sp>
      <p:sp>
        <p:nvSpPr>
          <p:cNvPr id="1049010"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9011"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012"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9013"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267" name=""/>
        <p:cNvGrpSpPr/>
        <p:nvPr/>
      </p:nvGrpSpPr>
      <p:grpSpPr>
        <a:xfrm>
          <a:off x="0" y="0"/>
          <a:ext cx="0" cy="0"/>
          <a:chOff x="0" y="0"/>
          <a:chExt cx="0" cy="0"/>
        </a:xfrm>
      </p:grpSpPr>
      <p:sp>
        <p:nvSpPr>
          <p:cNvPr id="1049014" name="Title 1"/>
          <p:cNvSpPr>
            <a:spLocks noGrp="1"/>
          </p:cNvSpPr>
          <p:nvPr>
            <p:ph type="title"/>
          </p:nvPr>
        </p:nvSpPr>
        <p:spPr/>
        <p:txBody>
          <a:bodyPr/>
          <a:p>
            <a:r>
              <a:rPr lang="en-US" smtClean="0"/>
              <a:t>Click to edit Master title style</a:t>
            </a:r>
            <a:endParaRPr lang="en-US"/>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41" name=""/>
        <p:cNvGrpSpPr/>
        <p:nvPr/>
      </p:nvGrpSpPr>
      <p:grpSpPr>
        <a:xfrm>
          <a:off x="0" y="0"/>
          <a:ext cx="0" cy="0"/>
          <a:chOff x="0" y="0"/>
          <a:chExt cx="0" cy="0"/>
        </a:xfrm>
      </p:grpSpPr>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268" name=""/>
        <p:cNvGrpSpPr/>
        <p:nvPr/>
      </p:nvGrpSpPr>
      <p:grpSpPr>
        <a:xfrm>
          <a:off x="0" y="0"/>
          <a:ext cx="0" cy="0"/>
          <a:chOff x="0" y="0"/>
          <a:chExt cx="0" cy="0"/>
        </a:xfrm>
      </p:grpSpPr>
      <p:sp>
        <p:nvSpPr>
          <p:cNvPr id="1049015" name="Title 1"/>
          <p:cNvSpPr>
            <a:spLocks noGrp="1"/>
          </p:cNvSpPr>
          <p:nvPr>
            <p:ph type="title"/>
          </p:nvPr>
        </p:nvSpPr>
        <p:spPr>
          <a:xfrm>
            <a:off x="457200" y="273050"/>
            <a:ext cx="3008313" cy="1162050"/>
          </a:xfrm>
        </p:spPr>
        <p:txBody>
          <a:bodyPr anchor="b"/>
          <a:lstStyle>
            <a:lvl1pPr algn="l">
              <a:defRPr b="1" sz="2000"/>
            </a:lvl1pPr>
          </a:lstStyle>
          <a:p>
            <a:r>
              <a:rPr lang="en-US" smtClean="0"/>
              <a:t>Click to edit Master title style</a:t>
            </a:r>
            <a:endParaRPr lang="en-US"/>
          </a:p>
        </p:txBody>
      </p:sp>
      <p:sp>
        <p:nvSpPr>
          <p:cNvPr id="1049016"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9017"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269" name=""/>
        <p:cNvGrpSpPr/>
        <p:nvPr/>
      </p:nvGrpSpPr>
      <p:grpSpPr>
        <a:xfrm>
          <a:off x="0" y="0"/>
          <a:ext cx="0" cy="0"/>
          <a:chOff x="0" y="0"/>
          <a:chExt cx="0" cy="0"/>
        </a:xfrm>
      </p:grpSpPr>
      <p:sp>
        <p:nvSpPr>
          <p:cNvPr id="1049018" name="Title 1"/>
          <p:cNvSpPr>
            <a:spLocks noGrp="1"/>
          </p:cNvSpPr>
          <p:nvPr>
            <p:ph type="title"/>
          </p:nvPr>
        </p:nvSpPr>
        <p:spPr>
          <a:xfrm>
            <a:off x="1792288" y="4800600"/>
            <a:ext cx="5486400" cy="566738"/>
          </a:xfrm>
        </p:spPr>
        <p:txBody>
          <a:bodyPr anchor="b"/>
          <a:lstStyle>
            <a:lvl1pPr algn="l">
              <a:defRPr b="1" sz="2000"/>
            </a:lvl1pPr>
          </a:lstStyle>
          <a:p>
            <a:r>
              <a:rPr lang="en-US" smtClean="0"/>
              <a:t>Click to edit Master title style</a:t>
            </a:r>
            <a:endParaRPr lang="en-US"/>
          </a:p>
        </p:txBody>
      </p:sp>
      <p:sp>
        <p:nvSpPr>
          <p:cNvPr id="1049019" name="Picture Placeholder 2"/>
          <p:cNvSpPr>
            <a:spLocks noGrp="1"/>
          </p:cNvSpPr>
          <p:nvPr>
            <p:ph type="pic" idx="1"/>
          </p:nvPr>
        </p:nvSpPr>
        <p:spPr>
          <a:xfrm>
            <a:off x="1792288" y="612775"/>
            <a:ext cx="5486400" cy="4114800"/>
          </a:xfrm>
        </p:spPr>
        <p:txBody>
          <a:bodyPr anchor="t" anchorCtr="0" bIns="45720" compatLnSpc="1" lIns="91440" numCol="1" rIns="91440" tIns="45720" vert="horz" wrap="square">
            <a:prstTxWarp prst="textNoShape"/>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algn="l" defTabSz="914400" eaLnBrk="0" fontAlgn="base" hangingPunct="0" indent="0" latinLnBrk="0" lvl="0" marL="0" marR="0" rtl="0">
              <a:lnSpc>
                <a:spcPct val="100000"/>
              </a:lnSpc>
              <a:spcBef>
                <a:spcPct val="20000"/>
              </a:spcBef>
              <a:spcAft>
                <a:spcPct val="0"/>
              </a:spcAft>
              <a:buClr>
                <a:schemeClr val="bg2"/>
              </a:buClr>
              <a:buSzPct val="75000"/>
              <a:buFont typeface="Wingdings" pitchFamily="2" charset="2"/>
              <a:buNone/>
            </a:pPr>
            <a:endParaRPr baseline="0" b="0" cap="none" sz="3200" i="0" kern="0" kumimoji="1" lang="en-US" noProof="0" normalizeH="0" spc="0" strike="noStrike" u="none" smtClean="0">
              <a:ln>
                <a:noFill/>
              </a:ln>
              <a:solidFill>
                <a:schemeClr val="tx1"/>
              </a:solidFill>
              <a:effectLst/>
              <a:uLnTx/>
              <a:uFillTx/>
              <a:latin typeface="+mn-lt"/>
              <a:ea typeface="+mn-ea"/>
              <a:cs typeface="+mn-cs"/>
            </a:endParaRPr>
          </a:p>
        </p:txBody>
      </p:sp>
      <p:sp>
        <p:nvSpPr>
          <p:cNvPr id="1049020"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270" name=""/>
        <p:cNvGrpSpPr/>
        <p:nvPr/>
      </p:nvGrpSpPr>
      <p:grpSpPr>
        <a:xfrm>
          <a:off x="0" y="0"/>
          <a:ext cx="0" cy="0"/>
          <a:chOff x="0" y="0"/>
          <a:chExt cx="0" cy="0"/>
        </a:xfrm>
      </p:grpSpPr>
      <p:sp>
        <p:nvSpPr>
          <p:cNvPr id="1049021" name="Title 1"/>
          <p:cNvSpPr>
            <a:spLocks noGrp="1"/>
          </p:cNvSpPr>
          <p:nvPr>
            <p:ph type="title"/>
          </p:nvPr>
        </p:nvSpPr>
        <p:spPr/>
        <p:txBody>
          <a:bodyPr/>
          <a:p>
            <a:r>
              <a:rPr lang="en-US" smtClean="0"/>
              <a:t>Click to edit Master title style</a:t>
            </a:r>
            <a:endParaRPr lang="en-US"/>
          </a:p>
        </p:txBody>
      </p:sp>
      <p:sp>
        <p:nvSpPr>
          <p:cNvPr id="1049022"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271" name=""/>
        <p:cNvGrpSpPr/>
        <p:nvPr/>
      </p:nvGrpSpPr>
      <p:grpSpPr>
        <a:xfrm>
          <a:off x="0" y="0"/>
          <a:ext cx="0" cy="0"/>
          <a:chOff x="0" y="0"/>
          <a:chExt cx="0" cy="0"/>
        </a:xfrm>
      </p:grpSpPr>
      <p:sp>
        <p:nvSpPr>
          <p:cNvPr id="1049023" name="Vertical Title 1"/>
          <p:cNvSpPr>
            <a:spLocks noGrp="1"/>
          </p:cNvSpPr>
          <p:nvPr>
            <p:ph type="title" orient="vert"/>
          </p:nvPr>
        </p:nvSpPr>
        <p:spPr>
          <a:xfrm>
            <a:off x="6629400" y="457200"/>
            <a:ext cx="2057400" cy="6400800"/>
          </a:xfrm>
        </p:spPr>
        <p:txBody>
          <a:bodyPr vert="eaVert"/>
          <a:p>
            <a:r>
              <a:rPr lang="en-US" smtClean="0"/>
              <a:t>Click to edit Master title style</a:t>
            </a:r>
            <a:endParaRPr lang="en-US"/>
          </a:p>
        </p:txBody>
      </p:sp>
      <p:sp>
        <p:nvSpPr>
          <p:cNvPr id="1049024" name="Vertical Text Placeholder 2"/>
          <p:cNvSpPr>
            <a:spLocks noGrp="1"/>
          </p:cNvSpPr>
          <p:nvPr>
            <p:ph type="body" orient="vert" idx="1"/>
          </p:nvPr>
        </p:nvSpPr>
        <p:spPr>
          <a:xfrm>
            <a:off x="457200" y="457200"/>
            <a:ext cx="6019800" cy="6400800"/>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white">
      <p:bgPr>
        <a:solidFill>
          <a:schemeClr val="lt1"/>
        </a:solidFill>
      </p:bgPr>
    </p:bg>
    <p:spTree>
      <p:nvGrpSpPr>
        <p:cNvPr id="34" name=""/>
        <p:cNvGrpSpPr/>
        <p:nvPr/>
      </p:nvGrpSpPr>
      <p:grpSpPr>
        <a:xfrm rot="0">
          <a:off x="0" y="0"/>
          <a:ext cx="0" cy="0"/>
          <a:chOff x="0" y="0"/>
          <a:chExt cx="0" cy="0"/>
        </a:xfrm>
      </p:grpSpPr>
      <p:grpSp>
        <p:nvGrpSpPr>
          <p:cNvPr id="35" name=""/>
          <p:cNvGrpSpPr/>
          <p:nvPr/>
        </p:nvGrpSpPr>
        <p:grpSpPr>
          <a:xfrm rot="0">
            <a:off x="0" y="0"/>
            <a:ext cx="9144000" cy="6858000"/>
            <a:chOff x="0" y="0"/>
            <a:chExt cx="5760" cy="4320"/>
          </a:xfrm>
        </p:grpSpPr>
        <p:sp>
          <p:nvSpPr>
            <p:cNvPr id="1048576" name="Rectangle 3"/>
            <p:cNvSpPr/>
            <p:nvPr/>
          </p:nvSpPr>
          <p:spPr bwMode="hidden">
            <a:xfrm rot="0">
              <a:off x="0" y="0"/>
              <a:ext cx="2208" cy="4320"/>
            </a:xfrm>
            <a:prstGeom prst="rect"/>
            <a:gradFill rotWithShape="0">
              <a:gsLst>
                <a:gs pos="0">
                  <a:schemeClr val="folHlink">
                    <a:alpha val="100000"/>
                  </a:schemeClr>
                </a:gs>
                <a:gs pos="100000">
                  <a:schemeClr val="lt1">
                    <a:alpha val="100000"/>
                  </a:schemeClr>
                </a:gs>
              </a:gsLst>
              <a:lin ang="0" scaled="1"/>
            </a:gradFill>
            <a:ln>
              <a:noFill/>
            </a:ln>
          </p:spPr>
          <p:txBody>
            <a:bodyPr anchor="ctr" bIns="45720" lIns="91440" rIns="91440" tIns="45720" vert="horz" wrap="none"/>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2400" lang="en-US">
                <a:latin typeface="Times New Roman" pitchFamily="18" charset="0"/>
              </a:endParaRPr>
            </a:p>
          </p:txBody>
        </p:sp>
        <p:sp>
          <p:nvSpPr>
            <p:cNvPr id="1048577" name="Rectangle 4"/>
            <p:cNvSpPr/>
            <p:nvPr/>
          </p:nvSpPr>
          <p:spPr bwMode="hidden">
            <a:xfrm rot="0">
              <a:off x="1081" y="1065"/>
              <a:ext cx="4679" cy="1596"/>
            </a:xfrm>
            <a:prstGeom prst="rect"/>
            <a:solidFill>
              <a:schemeClr val="dk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grpSp>
          <p:nvGrpSpPr>
            <p:cNvPr id="36" name=""/>
            <p:cNvGrpSpPr/>
            <p:nvPr/>
          </p:nvGrpSpPr>
          <p:grpSpPr>
            <a:xfrm rot="0">
              <a:off x="0" y="672"/>
              <a:ext cx="1806" cy="1989"/>
              <a:chOff x="0" y="672"/>
              <a:chExt cx="1806" cy="1989"/>
            </a:xfrm>
          </p:grpSpPr>
          <p:sp>
            <p:nvSpPr>
              <p:cNvPr id="1048578" name="Rectangle 6"/>
              <p:cNvSpPr/>
              <p:nvPr/>
            </p:nvSpPr>
            <p:spPr>
              <a:xfrm rot="0">
                <a:off x="361" y="2257"/>
                <a:ext cx="363" cy="404"/>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79" name="Rectangle 7"/>
              <p:cNvSpPr/>
              <p:nvPr/>
            </p:nvSpPr>
            <p:spPr>
              <a:xfrm rot="0">
                <a:off x="1081" y="1065"/>
                <a:ext cx="362" cy="405"/>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0" name="Rectangle 8"/>
              <p:cNvSpPr/>
              <p:nvPr/>
            </p:nvSpPr>
            <p:spPr>
              <a:xfrm rot="0">
                <a:off x="1437" y="672"/>
                <a:ext cx="369" cy="400"/>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1" name="Rectangle 9"/>
              <p:cNvSpPr/>
              <p:nvPr/>
            </p:nvSpPr>
            <p:spPr>
              <a:xfrm rot="0">
                <a:off x="719" y="2257"/>
                <a:ext cx="368" cy="404"/>
              </a:xfrm>
              <a:prstGeom prst="rect"/>
              <a:solidFill>
                <a:schemeClr val="dk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2" name="Rectangle 10"/>
              <p:cNvSpPr/>
              <p:nvPr/>
            </p:nvSpPr>
            <p:spPr>
              <a:xfrm rot="0">
                <a:off x="1437" y="1065"/>
                <a:ext cx="369" cy="405"/>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3" name="Rectangle 11"/>
              <p:cNvSpPr/>
              <p:nvPr/>
            </p:nvSpPr>
            <p:spPr>
              <a:xfrm rot="0">
                <a:off x="719" y="1464"/>
                <a:ext cx="368" cy="399"/>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4" name="Rectangle 12"/>
              <p:cNvSpPr/>
              <p:nvPr/>
            </p:nvSpPr>
            <p:spPr>
              <a:xfrm rot="0">
                <a:off x="0" y="1464"/>
                <a:ext cx="367" cy="399"/>
              </a:xfrm>
              <a:prstGeom prst="rect"/>
              <a:solidFill>
                <a:schemeClr val="dk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5" name="Rectangle 13"/>
              <p:cNvSpPr/>
              <p:nvPr/>
            </p:nvSpPr>
            <p:spPr>
              <a:xfrm rot="0">
                <a:off x="1081" y="1464"/>
                <a:ext cx="362" cy="399"/>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6" name="Rectangle 14"/>
              <p:cNvSpPr/>
              <p:nvPr/>
            </p:nvSpPr>
            <p:spPr>
              <a:xfrm rot="0">
                <a:off x="361" y="1857"/>
                <a:ext cx="363" cy="406"/>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7" name="Rectangle 15"/>
              <p:cNvSpPr/>
              <p:nvPr/>
            </p:nvSpPr>
            <p:spPr>
              <a:xfrm rot="0">
                <a:off x="719" y="1857"/>
                <a:ext cx="368" cy="406"/>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grpSp>
      </p:grpSp>
      <p:sp>
        <p:nvSpPr>
          <p:cNvPr id="1048588" name="Rectangle 14"/>
          <p:cNvSpPr/>
          <p:nvPr>
            <p:ph type="title" sz="full" idx="0"/>
          </p:nvPr>
        </p:nvSpPr>
        <p:spPr>
          <a:xfrm rot="0">
            <a:off x="457200" y="457200"/>
            <a:ext cx="8229600" cy="1371600"/>
          </a:xfrm>
          <a:prstGeom prst="rect"/>
          <a:noFill/>
          <a:ln>
            <a:noFill/>
          </a:ln>
        </p:spPr>
        <p:txBody>
          <a:bodyPr anchor="ctr" bIns="45720" lIns="91440" rIns="91440" tIns="45720" vert="horz"/>
          <a:p>
            <a:pPr lvl="0"/>
            <a:r>
              <a:rPr altLang="ja-JP" lang="en-US"/>
              <a:t>Click to edit Master title style</a:t>
            </a:r>
          </a:p>
        </p:txBody>
      </p:sp>
      <p:sp>
        <p:nvSpPr>
          <p:cNvPr id="1048589" name="Rectangle 15"/>
          <p:cNvSpPr/>
          <p:nvPr>
            <p:ph type="body" sz="full" idx="1"/>
          </p:nvPr>
        </p:nvSpPr>
        <p:spPr>
          <a:xfrm rot="0">
            <a:off x="457200" y="1981200"/>
            <a:ext cx="8229600" cy="4876800"/>
          </a:xfrm>
          <a:prstGeom prst="rect"/>
          <a:noFill/>
          <a:ln>
            <a:noFill/>
          </a:ln>
        </p:spPr>
        <p:txBody>
          <a:bodyPr anchor="t" bIns="45720" lIns="91440" rIns="91440" tIns="45720" vert="horz"/>
          <a:p>
            <a:pPr lvl="0"/>
            <a:r>
              <a:rPr altLang="ja-JP" lang="en-US"/>
              <a:t>Click to edit Master text styles</a:t>
            </a:r>
          </a:p>
          <a:p>
            <a:pPr lvl="1"/>
            <a:r>
              <a:rPr altLang="ja-JP" lang="en-US"/>
              <a:t>Second level</a:t>
            </a:r>
          </a:p>
          <a:p>
            <a:pPr lvl="2"/>
            <a:r>
              <a:rPr altLang="ja-JP" lang="en-US"/>
              <a:t>Third level</a:t>
            </a:r>
          </a:p>
          <a:p>
            <a:pPr lvl="3"/>
            <a:r>
              <a:rPr altLang="ja-JP" lang="en-US"/>
              <a:t>Fourth level</a:t>
            </a:r>
          </a:p>
          <a:p>
            <a:pPr lvl="4"/>
            <a:r>
              <a:rPr altLang="ja-JP" lang="en-US"/>
              <a:t>Fifth level</a:t>
            </a:r>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Tree>
  </p:cSld>
  <p:clrMap accent1="accent1" accent2="accent2" accent3="accent3" accent4="accent4" accent5="accent5" accent6="accent6" bg1="lt1" bg2="dk2" tx1="dk1" tx2="lt2"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hf dt="0" ftr="0" hdr="0" sldNum="1"/>
  <p:txStyles>
    <p:titleStyle>
      <a:lvl1pPr algn="l" eaLnBrk="0" fontAlgn="base" hangingPunct="0" rtl="0">
        <a:spcBef>
          <a:spcPct val="0"/>
        </a:spcBef>
        <a:spcAft>
          <a:spcPct val="0"/>
        </a:spcAft>
        <a:defRPr sz="4400" kumimoji="1">
          <a:solidFill>
            <a:schemeClr val="tx1"/>
          </a:solidFill>
          <a:latin typeface="+mj-lt"/>
          <a:ea typeface="+mj-ea"/>
          <a:cs typeface="+mj-cs"/>
        </a:defRPr>
      </a:lvl1pPr>
      <a:lvl2pPr algn="l" eaLnBrk="0" fontAlgn="base" hangingPunct="0" rtl="0">
        <a:spcBef>
          <a:spcPct val="0"/>
        </a:spcBef>
        <a:spcAft>
          <a:spcPct val="0"/>
        </a:spcAft>
        <a:defRPr sz="4400" kumimoji="1">
          <a:solidFill>
            <a:schemeClr val="tx1"/>
          </a:solidFill>
          <a:latin typeface="Arial" charset="0"/>
          <a:ea typeface="ＭＳ Ｐゴシック" pitchFamily="50" charset="-128"/>
        </a:defRPr>
      </a:lvl2pPr>
      <a:lvl3pPr algn="l" eaLnBrk="0" fontAlgn="base" hangingPunct="0" rtl="0">
        <a:spcBef>
          <a:spcPct val="0"/>
        </a:spcBef>
        <a:spcAft>
          <a:spcPct val="0"/>
        </a:spcAft>
        <a:defRPr sz="4400" kumimoji="1">
          <a:solidFill>
            <a:schemeClr val="tx1"/>
          </a:solidFill>
          <a:latin typeface="Arial" charset="0"/>
          <a:ea typeface="ＭＳ Ｐゴシック" pitchFamily="50" charset="-128"/>
        </a:defRPr>
      </a:lvl3pPr>
      <a:lvl4pPr algn="l" eaLnBrk="0" fontAlgn="base" hangingPunct="0" rtl="0">
        <a:spcBef>
          <a:spcPct val="0"/>
        </a:spcBef>
        <a:spcAft>
          <a:spcPct val="0"/>
        </a:spcAft>
        <a:defRPr sz="4400" kumimoji="1">
          <a:solidFill>
            <a:schemeClr val="tx1"/>
          </a:solidFill>
          <a:latin typeface="Arial" charset="0"/>
          <a:ea typeface="ＭＳ Ｐゴシック" pitchFamily="50" charset="-128"/>
        </a:defRPr>
      </a:lvl4pPr>
      <a:lvl5pPr algn="l" eaLnBrk="0" fontAlgn="base" hangingPunct="0" rtl="0">
        <a:spcBef>
          <a:spcPct val="0"/>
        </a:spcBef>
        <a:spcAft>
          <a:spcPct val="0"/>
        </a:spcAft>
        <a:defRPr sz="4400" kumimoji="1">
          <a:solidFill>
            <a:schemeClr val="tx1"/>
          </a:solidFill>
          <a:latin typeface="Arial" charset="0"/>
          <a:ea typeface="ＭＳ Ｐゴシック" pitchFamily="50" charset="-128"/>
        </a:defRPr>
      </a:lvl5pPr>
      <a:lvl6pPr algn="l" fontAlgn="base" marL="457200" rtl="0">
        <a:spcBef>
          <a:spcPct val="0"/>
        </a:spcBef>
        <a:spcAft>
          <a:spcPct val="0"/>
        </a:spcAft>
        <a:defRPr sz="4400" kumimoji="1">
          <a:solidFill>
            <a:schemeClr val="tx1"/>
          </a:solidFill>
          <a:latin typeface="Arial" charset="0"/>
          <a:ea typeface="ＭＳ Ｐゴシック" pitchFamily="50" charset="-128"/>
        </a:defRPr>
      </a:lvl6pPr>
      <a:lvl7pPr algn="l" fontAlgn="base" marL="914400" rtl="0">
        <a:spcBef>
          <a:spcPct val="0"/>
        </a:spcBef>
        <a:spcAft>
          <a:spcPct val="0"/>
        </a:spcAft>
        <a:defRPr sz="4400" kumimoji="1">
          <a:solidFill>
            <a:schemeClr val="tx1"/>
          </a:solidFill>
          <a:latin typeface="Arial" charset="0"/>
          <a:ea typeface="ＭＳ Ｐゴシック" pitchFamily="50" charset="-128"/>
        </a:defRPr>
      </a:lvl7pPr>
      <a:lvl8pPr algn="l" fontAlgn="base" marL="1371600" rtl="0">
        <a:spcBef>
          <a:spcPct val="0"/>
        </a:spcBef>
        <a:spcAft>
          <a:spcPct val="0"/>
        </a:spcAft>
        <a:defRPr sz="4400" kumimoji="1">
          <a:solidFill>
            <a:schemeClr val="tx1"/>
          </a:solidFill>
          <a:latin typeface="Arial" charset="0"/>
          <a:ea typeface="ＭＳ Ｐゴシック" pitchFamily="50" charset="-128"/>
        </a:defRPr>
      </a:lvl8pPr>
      <a:lvl9pPr algn="l" fontAlgn="base" marL="1828800" rtl="0">
        <a:spcBef>
          <a:spcPct val="0"/>
        </a:spcBef>
        <a:spcAft>
          <a:spcPct val="0"/>
        </a:spcAft>
        <a:defRPr sz="4400" kumimoji="1">
          <a:solidFill>
            <a:schemeClr val="tx1"/>
          </a:solidFill>
          <a:latin typeface="Arial" charset="0"/>
          <a:ea typeface="ＭＳ Ｐゴシック" pitchFamily="50" charset="-128"/>
        </a:defRPr>
      </a:lvl9pPr>
    </p:titleStyle>
    <p:bodyStyle>
      <a:lvl1pPr algn="l" eaLnBrk="0" fontAlgn="base" hangingPunct="0" indent="-342900" marL="342900" rtl="0">
        <a:spcBef>
          <a:spcPct val="20000"/>
        </a:spcBef>
        <a:spcAft>
          <a:spcPct val="0"/>
        </a:spcAft>
        <a:buClr>
          <a:schemeClr val="bg2"/>
        </a:buClr>
        <a:buSzPct val="75000"/>
        <a:buFont typeface="Wingdings" pitchFamily="2" charset="2"/>
        <a:buChar char="n"/>
        <a:defRPr sz="3200" kumimoji="1">
          <a:solidFill>
            <a:schemeClr val="tx1"/>
          </a:solidFill>
          <a:latin typeface="+mn-lt"/>
          <a:ea typeface="+mn-ea"/>
          <a:cs typeface="+mn-cs"/>
        </a:defRPr>
      </a:lvl1pPr>
      <a:lvl2pPr algn="l" eaLnBrk="0" fontAlgn="base" hangingPunct="0" indent="-285750" marL="742950" rtl="0">
        <a:spcBef>
          <a:spcPct val="20000"/>
        </a:spcBef>
        <a:spcAft>
          <a:spcPct val="0"/>
        </a:spcAft>
        <a:buClr>
          <a:schemeClr val="accent2"/>
        </a:buClr>
        <a:buSzPct val="80000"/>
        <a:buFont typeface="Wingdings" pitchFamily="2" charset="2"/>
        <a:buChar char="¨"/>
        <a:defRPr sz="2800" kumimoji="1">
          <a:solidFill>
            <a:schemeClr val="tx1"/>
          </a:solidFill>
          <a:latin typeface="+mn-lt"/>
          <a:ea typeface="+mn-ea"/>
        </a:defRPr>
      </a:lvl2pPr>
      <a:lvl3pPr algn="l" eaLnBrk="0" fontAlgn="base" hangingPunct="0" indent="-228600" marL="1143000" rtl="0">
        <a:spcBef>
          <a:spcPct val="20000"/>
        </a:spcBef>
        <a:spcAft>
          <a:spcPct val="0"/>
        </a:spcAft>
        <a:buClr>
          <a:schemeClr val="bg2"/>
        </a:buClr>
        <a:buSzPct val="65000"/>
        <a:buFont typeface="Wingdings" pitchFamily="2" charset="2"/>
        <a:buChar char="n"/>
        <a:defRPr sz="2400" kumimoji="1">
          <a:solidFill>
            <a:schemeClr val="tx1"/>
          </a:solidFill>
          <a:latin typeface="+mn-lt"/>
          <a:ea typeface="+mn-ea"/>
        </a:defRPr>
      </a:lvl3pPr>
      <a:lvl4pPr algn="l" eaLnBrk="0" fontAlgn="base" hangingPunct="0" indent="-228600" marL="1600200" rtl="0">
        <a:spcBef>
          <a:spcPct val="20000"/>
        </a:spcBef>
        <a:spcAft>
          <a:spcPct val="0"/>
        </a:spcAft>
        <a:buClr>
          <a:schemeClr val="accent2"/>
        </a:buClr>
        <a:buSzPct val="70000"/>
        <a:buFont typeface="Wingdings" pitchFamily="2" charset="2"/>
        <a:buChar char="¨"/>
        <a:defRPr sz="2000" kumimoji="1">
          <a:solidFill>
            <a:schemeClr val="tx1"/>
          </a:solidFill>
          <a:latin typeface="+mn-lt"/>
          <a:ea typeface="+mn-ea"/>
        </a:defRPr>
      </a:lvl4pPr>
      <a:lvl5pPr algn="l" eaLnBrk="0" fontAlgn="base" hangingPunct="0" indent="-228600" marL="2057400" rtl="0">
        <a:spcBef>
          <a:spcPct val="20000"/>
        </a:spcBef>
        <a:spcAft>
          <a:spcPct val="0"/>
        </a:spcAft>
        <a:buClr>
          <a:schemeClr val="bg2"/>
        </a:buClr>
        <a:buFont typeface="Wingdings" pitchFamily="2" charset="2"/>
        <a:buChar char="§"/>
        <a:defRPr sz="2000" kumimoji="1">
          <a:solidFill>
            <a:schemeClr val="tx1"/>
          </a:solidFill>
          <a:latin typeface="+mn-lt"/>
          <a:ea typeface="+mn-ea"/>
        </a:defRPr>
      </a:lvl5pPr>
      <a:lvl6pPr algn="l" fontAlgn="base" indent="-228600" marL="2514600" rtl="0">
        <a:spcBef>
          <a:spcPct val="20000"/>
        </a:spcBef>
        <a:spcAft>
          <a:spcPct val="0"/>
        </a:spcAft>
        <a:buClr>
          <a:schemeClr val="bg2"/>
        </a:buClr>
        <a:buFont typeface="Wingdings" pitchFamily="2" charset="2"/>
        <a:buChar char="§"/>
        <a:defRPr sz="2000" kumimoji="1">
          <a:solidFill>
            <a:schemeClr val="tx1"/>
          </a:solidFill>
          <a:latin typeface="+mn-lt"/>
          <a:ea typeface="+mn-ea"/>
        </a:defRPr>
      </a:lvl6pPr>
      <a:lvl7pPr algn="l" fontAlgn="base" indent="-228600" marL="2971800" rtl="0">
        <a:spcBef>
          <a:spcPct val="20000"/>
        </a:spcBef>
        <a:spcAft>
          <a:spcPct val="0"/>
        </a:spcAft>
        <a:buClr>
          <a:schemeClr val="bg2"/>
        </a:buClr>
        <a:buFont typeface="Wingdings" pitchFamily="2" charset="2"/>
        <a:buChar char="§"/>
        <a:defRPr sz="2000" kumimoji="1">
          <a:solidFill>
            <a:schemeClr val="tx1"/>
          </a:solidFill>
          <a:latin typeface="+mn-lt"/>
          <a:ea typeface="+mn-ea"/>
        </a:defRPr>
      </a:lvl7pPr>
      <a:lvl8pPr algn="l" fontAlgn="base" indent="-228600" marL="3429000" rtl="0">
        <a:spcBef>
          <a:spcPct val="20000"/>
        </a:spcBef>
        <a:spcAft>
          <a:spcPct val="0"/>
        </a:spcAft>
        <a:buClr>
          <a:schemeClr val="bg2"/>
        </a:buClr>
        <a:buFont typeface="Wingdings" pitchFamily="2" charset="2"/>
        <a:buChar char="§"/>
        <a:defRPr sz="2000" kumimoji="1">
          <a:solidFill>
            <a:schemeClr val="tx1"/>
          </a:solidFill>
          <a:latin typeface="+mn-lt"/>
          <a:ea typeface="+mn-ea"/>
        </a:defRPr>
      </a:lvl8pPr>
      <a:lvl9pPr algn="l" fontAlgn="base" indent="-228600" marL="3886200" rtl="0">
        <a:spcBef>
          <a:spcPct val="20000"/>
        </a:spcBef>
        <a:spcAft>
          <a:spcPct val="0"/>
        </a:spcAft>
        <a:buClr>
          <a:schemeClr val="bg2"/>
        </a:buClr>
        <a:buFont typeface="Wingdings" pitchFamily="2" charset="2"/>
        <a:buChar char="§"/>
        <a:defRPr sz="2000" kumimoji="1">
          <a:solidFill>
            <a:schemeClr val="tx1"/>
          </a:solidFill>
          <a:latin typeface="+mn-lt"/>
          <a:ea typeface="+mn-ea"/>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white">
      <p:bgPr>
        <a:solidFill>
          <a:schemeClr val="lt1"/>
        </a:solidFill>
      </p:bgPr>
    </p:bg>
    <p:spTree>
      <p:nvGrpSpPr>
        <p:cNvPr id="138" name=""/>
        <p:cNvGrpSpPr/>
        <p:nvPr/>
      </p:nvGrpSpPr>
      <p:grpSpPr>
        <a:xfrm rot="0">
          <a:off x="0" y="0"/>
          <a:ext cx="0" cy="0"/>
          <a:chOff x="0" y="0"/>
          <a:chExt cx="0" cy="0"/>
        </a:xfrm>
      </p:grpSpPr>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grpSp>
        <p:nvGrpSpPr>
          <p:cNvPr id="139" name=""/>
          <p:cNvGrpSpPr/>
          <p:nvPr/>
        </p:nvGrpSpPr>
        <p:grpSpPr>
          <a:xfrm rot="0">
            <a:off x="0" y="0"/>
            <a:ext cx="9144000" cy="546100"/>
            <a:chOff x="0" y="0"/>
            <a:chExt cx="5760" cy="344"/>
          </a:xfrm>
        </p:grpSpPr>
        <p:sp>
          <p:nvSpPr>
            <p:cNvPr id="1048598" name="Rectangle 5"/>
            <p:cNvSpPr/>
            <p:nvPr/>
          </p:nvSpPr>
          <p:spPr>
            <a:xfrm rot="0">
              <a:off x="0" y="0"/>
              <a:ext cx="180" cy="336"/>
            </a:xfrm>
            <a:prstGeom prst="rect"/>
            <a:gradFill rotWithShape="0">
              <a:gsLst>
                <a:gs pos="0">
                  <a:schemeClr val="folHlink">
                    <a:alpha val="100000"/>
                  </a:schemeClr>
                </a:gs>
                <a:gs pos="100000">
                  <a:schemeClr val="lt1">
                    <a:alpha val="100000"/>
                  </a:schemeClr>
                </a:gs>
              </a:gsLst>
              <a:lin ang="0" scaled="1"/>
            </a:gradFill>
            <a:ln>
              <a:noFill/>
            </a:ln>
          </p:spPr>
          <p:txBody>
            <a:bodyPr anchor="ctr" bIns="45720" lIns="91440" rIns="91440" tIns="45720" vert="horz" wrap="none"/>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2400" lang="en-US">
                <a:latin typeface="Times New Roman" pitchFamily="18" charset="0"/>
              </a:endParaRPr>
            </a:p>
          </p:txBody>
        </p:sp>
        <p:sp>
          <p:nvSpPr>
            <p:cNvPr id="1048599" name="Rectangle 6"/>
            <p:cNvSpPr/>
            <p:nvPr/>
          </p:nvSpPr>
          <p:spPr>
            <a:xfrm rot="0">
              <a:off x="260" y="85"/>
              <a:ext cx="5500" cy="173"/>
            </a:xfrm>
            <a:prstGeom prst="rect"/>
            <a:gradFill rotWithShape="0">
              <a:gsLst>
                <a:gs pos="0">
                  <a:schemeClr val="dk2">
                    <a:alpha val="100000"/>
                  </a:schemeClr>
                </a:gs>
                <a:gs pos="100000">
                  <a:schemeClr val="lt1">
                    <a:alpha val="100000"/>
                  </a:schemeClr>
                </a:gs>
              </a:gsLst>
              <a:lin ang="0" scaled="1"/>
            </a:gra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600" name="Rectangle 7"/>
            <p:cNvSpPr/>
            <p:nvPr/>
          </p:nvSpPr>
          <p:spPr>
            <a:xfrm rot="0">
              <a:off x="258" y="85"/>
              <a:ext cx="87" cy="89"/>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hlink"/>
                </a:solidFill>
              </a:endParaRPr>
            </a:p>
          </p:txBody>
        </p:sp>
        <p:sp>
          <p:nvSpPr>
            <p:cNvPr id="1048601" name="Rectangle 8"/>
            <p:cNvSpPr/>
            <p:nvPr/>
          </p:nvSpPr>
          <p:spPr>
            <a:xfrm rot="0">
              <a:off x="345" y="0"/>
              <a:ext cx="88" cy="87"/>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hlink"/>
                </a:solidFill>
              </a:endParaRPr>
            </a:p>
          </p:txBody>
        </p:sp>
        <p:sp>
          <p:nvSpPr>
            <p:cNvPr id="1048602" name="Rectangle 9"/>
            <p:cNvSpPr/>
            <p:nvPr/>
          </p:nvSpPr>
          <p:spPr>
            <a:xfrm rot="0">
              <a:off x="345" y="85"/>
              <a:ext cx="88" cy="89"/>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accent2"/>
                </a:solidFill>
              </a:endParaRPr>
            </a:p>
          </p:txBody>
        </p:sp>
        <p:sp>
          <p:nvSpPr>
            <p:cNvPr id="1048603" name="Rectangle 10"/>
            <p:cNvSpPr/>
            <p:nvPr/>
          </p:nvSpPr>
          <p:spPr>
            <a:xfrm rot="0">
              <a:off x="173" y="173"/>
              <a:ext cx="86" cy="87"/>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hlink"/>
                </a:solidFill>
              </a:endParaRPr>
            </a:p>
          </p:txBody>
        </p:sp>
        <p:sp>
          <p:nvSpPr>
            <p:cNvPr id="1048604" name="Rectangle 11"/>
            <p:cNvSpPr/>
            <p:nvPr/>
          </p:nvSpPr>
          <p:spPr>
            <a:xfrm rot="0">
              <a:off x="83" y="86"/>
              <a:ext cx="89" cy="87"/>
            </a:xfrm>
            <a:prstGeom prst="rect"/>
            <a:solidFill>
              <a:schemeClr val="dk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605" name="Rectangle 12"/>
            <p:cNvSpPr/>
            <p:nvPr/>
          </p:nvSpPr>
          <p:spPr>
            <a:xfrm rot="0">
              <a:off x="258" y="171"/>
              <a:ext cx="87" cy="87"/>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accent2"/>
                </a:solidFill>
              </a:endParaRPr>
            </a:p>
          </p:txBody>
        </p:sp>
        <p:sp>
          <p:nvSpPr>
            <p:cNvPr id="1048606" name="Rectangle 13"/>
            <p:cNvSpPr/>
            <p:nvPr/>
          </p:nvSpPr>
          <p:spPr>
            <a:xfrm rot="0">
              <a:off x="173" y="258"/>
              <a:ext cx="86" cy="86"/>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accent2"/>
                </a:solidFill>
              </a:endParaRPr>
            </a:p>
          </p:txBody>
        </p:sp>
      </p:grpSp>
      <p:sp>
        <p:nvSpPr>
          <p:cNvPr id="1048607" name="Rectangle 14"/>
          <p:cNvSpPr/>
          <p:nvPr>
            <p:ph type="title" sz="full" idx="0"/>
          </p:nvPr>
        </p:nvSpPr>
        <p:spPr>
          <a:xfrm rot="0">
            <a:off x="457200" y="457200"/>
            <a:ext cx="8229600" cy="1371600"/>
          </a:xfrm>
          <a:prstGeom prst="rect"/>
          <a:noFill/>
          <a:ln>
            <a:noFill/>
          </a:ln>
        </p:spPr>
        <p:txBody>
          <a:bodyPr anchor="ctr" bIns="45720" lIns="91440" rIns="91440" tIns="45720" vert="horz"/>
          <a:p>
            <a:pPr lvl="0"/>
            <a:r>
              <a:rPr altLang="ja-JP" lang="en-US"/>
              <a:t>Click to edit Master title style</a:t>
            </a:r>
          </a:p>
        </p:txBody>
      </p:sp>
      <p:sp>
        <p:nvSpPr>
          <p:cNvPr id="1048608" name="Rectangle 15"/>
          <p:cNvSpPr/>
          <p:nvPr>
            <p:ph type="body" sz="full" idx="1"/>
          </p:nvPr>
        </p:nvSpPr>
        <p:spPr>
          <a:xfrm rot="0">
            <a:off x="457200" y="1981200"/>
            <a:ext cx="8229600" cy="4876800"/>
          </a:xfrm>
          <a:prstGeom prst="rect"/>
          <a:noFill/>
          <a:ln>
            <a:noFill/>
          </a:ln>
        </p:spPr>
        <p:txBody>
          <a:bodyPr anchor="t" bIns="45720" lIns="91440" rIns="91440" tIns="45720" vert="horz"/>
          <a:p>
            <a:pPr lvl="0"/>
            <a:r>
              <a:rPr altLang="ja-JP" lang="en-US"/>
              <a:t>Click to edit Master text styles</a:t>
            </a:r>
          </a:p>
          <a:p>
            <a:pPr lvl="1"/>
            <a:r>
              <a:rPr altLang="ja-JP" lang="en-US"/>
              <a:t>Second level</a:t>
            </a:r>
          </a:p>
          <a:p>
            <a:pPr lvl="2"/>
            <a:r>
              <a:rPr altLang="ja-JP" lang="en-US"/>
              <a:t>Third level</a:t>
            </a:r>
          </a:p>
          <a:p>
            <a:pPr lvl="3"/>
            <a:r>
              <a:rPr altLang="ja-JP" lang="en-US"/>
              <a:t>Fourth level</a:t>
            </a:r>
          </a:p>
          <a:p>
            <a:pPr lvl="4"/>
            <a:r>
              <a:rPr altLang="ja-JP" lang="en-US"/>
              <a:t>Fifth level</a:t>
            </a:r>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Tree>
  </p:cSld>
  <p:clrMap accent1="accent1" accent2="accent2" accent3="accent3" accent4="accent4" accent5="accent5" accent6="accent6" bg1="lt1" bg2="dk2" tx1="dk1" tx2="lt2"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dt="0" ftr="0" hdr="0" sldNum="1"/>
  <p:txStyles>
    <p:titleStyle>
      <a:lvl1pPr algn="l" eaLnBrk="0" fontAlgn="base" hangingPunct="0" rtl="0">
        <a:spcBef>
          <a:spcPct val="0"/>
        </a:spcBef>
        <a:spcAft>
          <a:spcPct val="0"/>
        </a:spcAft>
        <a:defRPr sz="4400" kumimoji="1">
          <a:solidFill>
            <a:schemeClr val="tx1"/>
          </a:solidFill>
          <a:latin typeface="+mj-lt"/>
          <a:ea typeface="+mj-ea"/>
          <a:cs typeface="+mj-cs"/>
        </a:defRPr>
      </a:lvl1pPr>
      <a:lvl2pPr algn="l" eaLnBrk="0" fontAlgn="base" hangingPunct="0" rtl="0">
        <a:spcBef>
          <a:spcPct val="0"/>
        </a:spcBef>
        <a:spcAft>
          <a:spcPct val="0"/>
        </a:spcAft>
        <a:defRPr sz="4400" kumimoji="1">
          <a:solidFill>
            <a:schemeClr val="tx1"/>
          </a:solidFill>
          <a:latin typeface="Arial" charset="0"/>
          <a:ea typeface="ＭＳ Ｐゴシック" pitchFamily="50" charset="-128"/>
        </a:defRPr>
      </a:lvl2pPr>
      <a:lvl3pPr algn="l" eaLnBrk="0" fontAlgn="base" hangingPunct="0" rtl="0">
        <a:spcBef>
          <a:spcPct val="0"/>
        </a:spcBef>
        <a:spcAft>
          <a:spcPct val="0"/>
        </a:spcAft>
        <a:defRPr sz="4400" kumimoji="1">
          <a:solidFill>
            <a:schemeClr val="tx1"/>
          </a:solidFill>
          <a:latin typeface="Arial" charset="0"/>
          <a:ea typeface="ＭＳ Ｐゴシック" pitchFamily="50" charset="-128"/>
        </a:defRPr>
      </a:lvl3pPr>
      <a:lvl4pPr algn="l" eaLnBrk="0" fontAlgn="base" hangingPunct="0" rtl="0">
        <a:spcBef>
          <a:spcPct val="0"/>
        </a:spcBef>
        <a:spcAft>
          <a:spcPct val="0"/>
        </a:spcAft>
        <a:defRPr sz="4400" kumimoji="1">
          <a:solidFill>
            <a:schemeClr val="tx1"/>
          </a:solidFill>
          <a:latin typeface="Arial" charset="0"/>
          <a:ea typeface="ＭＳ Ｐゴシック" pitchFamily="50" charset="-128"/>
        </a:defRPr>
      </a:lvl4pPr>
      <a:lvl5pPr algn="l" eaLnBrk="0" fontAlgn="base" hangingPunct="0" rtl="0">
        <a:spcBef>
          <a:spcPct val="0"/>
        </a:spcBef>
        <a:spcAft>
          <a:spcPct val="0"/>
        </a:spcAft>
        <a:defRPr sz="4400" kumimoji="1">
          <a:solidFill>
            <a:schemeClr val="tx1"/>
          </a:solidFill>
          <a:latin typeface="Arial" charset="0"/>
          <a:ea typeface="ＭＳ Ｐゴシック" pitchFamily="50" charset="-128"/>
        </a:defRPr>
      </a:lvl5pPr>
      <a:lvl6pPr algn="l" eaLnBrk="0" fontAlgn="base" hangingPunct="0" marL="457200" rtl="0">
        <a:spcBef>
          <a:spcPct val="0"/>
        </a:spcBef>
        <a:spcAft>
          <a:spcPct val="0"/>
        </a:spcAft>
        <a:defRPr sz="4400" kumimoji="1">
          <a:solidFill>
            <a:schemeClr val="tx1"/>
          </a:solidFill>
          <a:latin typeface="Arial" charset="0"/>
          <a:ea typeface="ＭＳ Ｐゴシック" pitchFamily="50" charset="-128"/>
        </a:defRPr>
      </a:lvl6pPr>
      <a:lvl7pPr algn="l" eaLnBrk="0" fontAlgn="base" hangingPunct="0" marL="914400" rtl="0">
        <a:spcBef>
          <a:spcPct val="0"/>
        </a:spcBef>
        <a:spcAft>
          <a:spcPct val="0"/>
        </a:spcAft>
        <a:defRPr sz="4400" kumimoji="1">
          <a:solidFill>
            <a:schemeClr val="tx1"/>
          </a:solidFill>
          <a:latin typeface="Arial" charset="0"/>
          <a:ea typeface="ＭＳ Ｐゴシック" pitchFamily="50" charset="-128"/>
        </a:defRPr>
      </a:lvl7pPr>
      <a:lvl8pPr algn="l" eaLnBrk="0" fontAlgn="base" hangingPunct="0" marL="1371600" rtl="0">
        <a:spcBef>
          <a:spcPct val="0"/>
        </a:spcBef>
        <a:spcAft>
          <a:spcPct val="0"/>
        </a:spcAft>
        <a:defRPr sz="4400" kumimoji="1">
          <a:solidFill>
            <a:schemeClr val="tx1"/>
          </a:solidFill>
          <a:latin typeface="Arial" charset="0"/>
          <a:ea typeface="ＭＳ Ｐゴシック" pitchFamily="50" charset="-128"/>
        </a:defRPr>
      </a:lvl8pPr>
      <a:lvl9pPr algn="l" eaLnBrk="0" fontAlgn="base" hangingPunct="0" marL="1828800" rtl="0">
        <a:spcBef>
          <a:spcPct val="0"/>
        </a:spcBef>
        <a:spcAft>
          <a:spcPct val="0"/>
        </a:spcAft>
        <a:defRPr sz="4400" kumimoji="1">
          <a:solidFill>
            <a:schemeClr val="tx1"/>
          </a:solidFill>
          <a:latin typeface="Arial" charset="0"/>
          <a:ea typeface="ＭＳ Ｐゴシック" pitchFamily="50" charset="-128"/>
        </a:defRPr>
      </a:lvl9pPr>
    </p:titleStyle>
    <p:bodyStyle>
      <a:lvl1pPr algn="l" eaLnBrk="0" fontAlgn="base" hangingPunct="0" indent="-342900" marL="342900" rtl="0">
        <a:spcBef>
          <a:spcPct val="20000"/>
        </a:spcBef>
        <a:spcAft>
          <a:spcPct val="0"/>
        </a:spcAft>
        <a:buClr>
          <a:schemeClr val="bg2"/>
        </a:buClr>
        <a:buSzPct val="75000"/>
        <a:buFont typeface="Wingdings" pitchFamily="2" charset="2"/>
        <a:buChar char="n"/>
        <a:defRPr sz="3200" kumimoji="1">
          <a:solidFill>
            <a:schemeClr val="tx1"/>
          </a:solidFill>
          <a:latin typeface="+mn-lt"/>
          <a:ea typeface="+mn-ea"/>
          <a:cs typeface="+mn-cs"/>
        </a:defRPr>
      </a:lvl1pPr>
      <a:lvl2pPr algn="l" eaLnBrk="0" fontAlgn="base" hangingPunct="0" indent="-285750" marL="742950" rtl="0">
        <a:spcBef>
          <a:spcPct val="20000"/>
        </a:spcBef>
        <a:spcAft>
          <a:spcPct val="0"/>
        </a:spcAft>
        <a:buClr>
          <a:schemeClr val="accent2"/>
        </a:buClr>
        <a:buSzPct val="80000"/>
        <a:buFont typeface="Wingdings" pitchFamily="2" charset="2"/>
        <a:buChar char="¨"/>
        <a:defRPr sz="2800" kumimoji="1">
          <a:solidFill>
            <a:schemeClr val="tx1"/>
          </a:solidFill>
          <a:latin typeface="+mn-lt"/>
          <a:ea typeface="+mn-ea"/>
        </a:defRPr>
      </a:lvl2pPr>
      <a:lvl3pPr algn="l" eaLnBrk="0" fontAlgn="base" hangingPunct="0" indent="-228600" marL="1143000" rtl="0">
        <a:spcBef>
          <a:spcPct val="20000"/>
        </a:spcBef>
        <a:spcAft>
          <a:spcPct val="0"/>
        </a:spcAft>
        <a:buClr>
          <a:schemeClr val="bg2"/>
        </a:buClr>
        <a:buSzPct val="65000"/>
        <a:buFont typeface="Wingdings" pitchFamily="2" charset="2"/>
        <a:buChar char="n"/>
        <a:defRPr sz="2400" kumimoji="1">
          <a:solidFill>
            <a:schemeClr val="tx1"/>
          </a:solidFill>
          <a:latin typeface="+mn-lt"/>
          <a:ea typeface="+mn-ea"/>
        </a:defRPr>
      </a:lvl3pPr>
      <a:lvl4pPr algn="l" eaLnBrk="0" fontAlgn="base" hangingPunct="0" indent="-228600" marL="1600200" rtl="0">
        <a:spcBef>
          <a:spcPct val="20000"/>
        </a:spcBef>
        <a:spcAft>
          <a:spcPct val="0"/>
        </a:spcAft>
        <a:buClr>
          <a:schemeClr val="accent2"/>
        </a:buClr>
        <a:buSzPct val="70000"/>
        <a:buFont typeface="Wingdings" pitchFamily="2" charset="2"/>
        <a:buChar char="¨"/>
        <a:defRPr sz="2000" kumimoji="1">
          <a:solidFill>
            <a:schemeClr val="tx1"/>
          </a:solidFill>
          <a:latin typeface="+mn-lt"/>
          <a:ea typeface="+mn-ea"/>
        </a:defRPr>
      </a:lvl4pPr>
      <a:lvl5pPr algn="l" eaLnBrk="0" fontAlgn="base" hangingPunct="0" indent="-228600" marL="2057400" rtl="0">
        <a:spcBef>
          <a:spcPct val="20000"/>
        </a:spcBef>
        <a:spcAft>
          <a:spcPct val="0"/>
        </a:spcAft>
        <a:buClr>
          <a:schemeClr val="bg2"/>
        </a:buClr>
        <a:buFont typeface="Wingdings" pitchFamily="2" charset="2"/>
        <a:buChar char="§"/>
        <a:defRPr sz="2000" kumimoji="1">
          <a:solidFill>
            <a:schemeClr val="tx1"/>
          </a:solidFill>
          <a:latin typeface="+mn-lt"/>
          <a:ea typeface="+mn-ea"/>
        </a:defRPr>
      </a:lvl5pPr>
      <a:lvl6pPr algn="l" eaLnBrk="0" fontAlgn="base" hangingPunct="0" indent="-228600" marL="2514600" rtl="0">
        <a:spcBef>
          <a:spcPct val="20000"/>
        </a:spcBef>
        <a:spcAft>
          <a:spcPct val="0"/>
        </a:spcAft>
        <a:buClr>
          <a:schemeClr val="bg2"/>
        </a:buClr>
        <a:buFont typeface="Wingdings" pitchFamily="2" charset="2"/>
        <a:buChar char="§"/>
        <a:defRPr sz="2000" kumimoji="1">
          <a:solidFill>
            <a:schemeClr val="tx1"/>
          </a:solidFill>
          <a:latin typeface="+mn-lt"/>
          <a:ea typeface="+mn-ea"/>
        </a:defRPr>
      </a:lvl6pPr>
      <a:lvl7pPr algn="l" eaLnBrk="0" fontAlgn="base" hangingPunct="0" indent="-228600" marL="2971800" rtl="0">
        <a:spcBef>
          <a:spcPct val="20000"/>
        </a:spcBef>
        <a:spcAft>
          <a:spcPct val="0"/>
        </a:spcAft>
        <a:buClr>
          <a:schemeClr val="bg2"/>
        </a:buClr>
        <a:buFont typeface="Wingdings" pitchFamily="2" charset="2"/>
        <a:buChar char="§"/>
        <a:defRPr sz="2000" kumimoji="1">
          <a:solidFill>
            <a:schemeClr val="tx1"/>
          </a:solidFill>
          <a:latin typeface="+mn-lt"/>
          <a:ea typeface="+mn-ea"/>
        </a:defRPr>
      </a:lvl7pPr>
      <a:lvl8pPr algn="l" eaLnBrk="0" fontAlgn="base" hangingPunct="0" indent="-228600" marL="3429000" rtl="0">
        <a:spcBef>
          <a:spcPct val="20000"/>
        </a:spcBef>
        <a:spcAft>
          <a:spcPct val="0"/>
        </a:spcAft>
        <a:buClr>
          <a:schemeClr val="bg2"/>
        </a:buClr>
        <a:buFont typeface="Wingdings" pitchFamily="2" charset="2"/>
        <a:buChar char="§"/>
        <a:defRPr sz="2000" kumimoji="1">
          <a:solidFill>
            <a:schemeClr val="tx1"/>
          </a:solidFill>
          <a:latin typeface="+mn-lt"/>
          <a:ea typeface="+mn-ea"/>
        </a:defRPr>
      </a:lvl8pPr>
      <a:lvl9pPr algn="l" eaLnBrk="0" fontAlgn="base" hangingPunct="0" indent="-228600" marL="3886200" rtl="0">
        <a:spcBef>
          <a:spcPct val="20000"/>
        </a:spcBef>
        <a:spcAft>
          <a:spcPct val="0"/>
        </a:spcAft>
        <a:buClr>
          <a:schemeClr val="bg2"/>
        </a:buClr>
        <a:buFont typeface="Wingdings" pitchFamily="2" charset="2"/>
        <a:buChar char="§"/>
        <a:defRPr sz="2000" kumimoji="1">
          <a:solidFill>
            <a:schemeClr val="tx1"/>
          </a:solidFill>
          <a:latin typeface="+mn-lt"/>
          <a:ea typeface="+mn-ea"/>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8.png"/><Relationship Id="rId3"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png"/><Relationship Id="rId3"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image" Target="../media/image16.jpeg"/><Relationship Id="rId2"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image" Target="../media/image17.png"/><Relationship Id="rId2"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image" Target="../media/image18.png"/><Relationship Id="rId2"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image" Target="../media/image19.png"/><Relationship Id="rId2"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image" Target="../media/image20.png"/><Relationship Id="rId2"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image" Target="../media/image21.jpeg"/><Relationship Id="rId2"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image" Target="../media/image22.jpeg"/><Relationship Id="rId2"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image" Target="../media/image23.png"/><Relationship Id="rId2"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image" Target="../media/image24.jpeg"/><Relationship Id="rId2"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image" Target="../media/image25.png"/><Relationship Id="rId2"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image" Target="../media/image26.png"/><Relationship Id="rId2"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1" Type="http://schemas.openxmlformats.org/officeDocument/2006/relationships/image" Target="../media/image27.png"/><Relationship Id="rId2"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image" Target="../media/image28.jpeg"/><Relationship Id="rId2"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1" Type="http://schemas.openxmlformats.org/officeDocument/2006/relationships/image" Target="../media/image29.jpeg"/><Relationship Id="rId2"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1" Type="http://schemas.openxmlformats.org/officeDocument/2006/relationships/image" Target="../media/image30.png"/><Relationship Id="rId2"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1" Type="http://schemas.openxmlformats.org/officeDocument/2006/relationships/image" Target="../media/image33.png"/><Relationship Id="rId2"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1" Type="http://schemas.openxmlformats.org/officeDocument/2006/relationships/image" Target="../media/image34.jpeg"/><Relationship Id="rId2"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1" Type="http://schemas.openxmlformats.org/officeDocument/2006/relationships/image" Target="../media/image35.png"/><Relationship Id="rId2"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1" Type="http://schemas.openxmlformats.org/officeDocument/2006/relationships/image" Target="../media/image36.png"/><Relationship Id="rId2"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1" Type="http://schemas.openxmlformats.org/officeDocument/2006/relationships/image" Target="../media/image37.png"/><Relationship Id="rId2"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1" Type="http://schemas.openxmlformats.org/officeDocument/2006/relationships/image" Target="../media/image38.png"/><Relationship Id="rId2"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1" Type="http://schemas.openxmlformats.org/officeDocument/2006/relationships/image" Target="../media/image39.jpeg"/><Relationship Id="rId2"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1" Type="http://schemas.openxmlformats.org/officeDocument/2006/relationships/image" Target="../media/image40.png"/><Relationship Id="rId2"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1" Type="http://schemas.openxmlformats.org/officeDocument/2006/relationships/image" Target="../media/image42.jpeg"/><Relationship Id="rId2" Type="http://schemas.openxmlformats.org/officeDocument/2006/relationships/image" Target="../media/image43.png"/><Relationship Id="rId3"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Sp="1">
  <p:cSld>
    <p:spTree>
      <p:nvGrpSpPr>
        <p:cNvPr id="37" name=""/>
        <p:cNvGrpSpPr/>
        <p:nvPr/>
      </p:nvGrpSpPr>
      <p:grpSpPr>
        <a:xfrm rot="0">
          <a:off x="0" y="0"/>
          <a:ext cx="0" cy="0"/>
          <a:chOff x="0" y="0"/>
          <a:chExt cx="0" cy="0"/>
        </a:xfrm>
      </p:grpSpPr>
      <p:sp>
        <p:nvSpPr>
          <p:cNvPr id="1048593" name="Rectangle 18"/>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a:t>
            </a:fld>
            <a:endParaRPr altLang="ja-JP" sz="1200" lang="en-US">
              <a:latin typeface="Arial Black" pitchFamily="34" charset="0"/>
            </a:endParaRPr>
          </a:p>
        </p:txBody>
      </p:sp>
      <p:sp>
        <p:nvSpPr>
          <p:cNvPr id="1048594" name="Rectangle 4"/>
          <p:cNvSpPr/>
          <p:nvPr>
            <p:ph type="ctrTitle" sz="full" idx="4294967295"/>
          </p:nvPr>
        </p:nvSpPr>
        <p:spPr>
          <a:xfrm rot="0">
            <a:off x="0" y="1700212"/>
            <a:ext cx="9144000" cy="2520950"/>
          </a:xfrm>
          <a:prstGeom prst="rect"/>
          <a:noFill/>
          <a:ln>
            <a:noFill/>
          </a:ln>
        </p:spPr>
        <p:txBody>
          <a:bodyPr anchor="ctr" bIns="45720" lIns="91440" rIns="91440" tIns="45720" vert="horz"/>
          <a:lstStyle>
            <a:lvl1pPr algn="l">
              <a:defRPr sz="4400"/>
            </a:lvl1pPr>
          </a:lstStyle>
          <a:p>
            <a:pPr algn="ctr" eaLnBrk="1" hangingPunct="1" lvl="0"/>
            <a:r>
              <a:rPr altLang="ja-JP" lang="en-US">
                <a:solidFill>
                  <a:srgbClr val="FFFFFF"/>
                </a:solidFill>
                <a:latin typeface="Monotype Corsiva" pitchFamily="66" charset="0"/>
              </a:rPr>
              <a:t>Chapter 1</a:t>
            </a:r>
            <a:br>
              <a:rPr altLang="ja-JP" lang="en-US">
                <a:solidFill>
                  <a:srgbClr val="FFFFFF"/>
                </a:solidFill>
                <a:latin typeface="Monotype Corsiva" pitchFamily="66" charset="0"/>
              </a:rPr>
            </a:br>
            <a:r>
              <a:rPr altLang="ja-JP" lang="en-US">
                <a:solidFill>
                  <a:srgbClr val="FFFFFF"/>
                </a:solidFill>
                <a:latin typeface="Monotype Corsiva" pitchFamily="66" charset="0"/>
              </a:rPr>
              <a:t>Introduction to networking and data communication</a:t>
            </a:r>
            <a:br>
              <a:rPr altLang="ja-JP" lang="en-US">
                <a:solidFill>
                  <a:srgbClr val="FFFFFF"/>
                </a:solidFill>
                <a:latin typeface="Monotype Corsiva" pitchFamily="66" charset="0"/>
              </a:rPr>
            </a:br>
            <a:endParaRPr altLang="ja-JP" lang="en-US">
              <a:solidFill>
                <a:srgbClr val="FFFFFF"/>
              </a:solidFill>
              <a:latin typeface="Monotype Corsiva" pitchFamily="66" charset="0"/>
            </a:endParaRPr>
          </a:p>
        </p:txBody>
      </p:sp>
      <p:sp>
        <p:nvSpPr>
          <p:cNvPr id="104859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a:t>
            </a:fld>
            <a:endParaRPr altLang="ja-JP" sz="1200" lang="en-US">
              <a:latin typeface="Arial Black" pitchFamily="34" charset="0"/>
            </a:endParaRPr>
          </a:p>
        </p:txBody>
      </p:sp>
    </p:spTree>
  </p:cSld>
  <p:clrMapOvr>
    <a:masterClrMapping/>
  </p:clrMapOvr>
  <p:timing/>
</p:sld>
</file>

<file path=ppt/slides/slide2.xml><?xml version="1.0" encoding="utf-8"?>
<p:sld xmlns:a="http://schemas.openxmlformats.org/drawingml/2006/main" xmlns:r="http://schemas.openxmlformats.org/officeDocument/2006/relationships" xmlns:p="http://schemas.openxmlformats.org/presentationml/2006/main" showMasterSp="1">
  <p:cSld>
    <p:spTree>
      <p:nvGrpSpPr>
        <p:cNvPr id="140" name=""/>
        <p:cNvGrpSpPr/>
        <p:nvPr/>
      </p:nvGrpSpPr>
      <p:grpSpPr>
        <a:xfrm rot="0">
          <a:off x="0" y="0"/>
          <a:ext cx="0" cy="0"/>
          <a:chOff x="0" y="0"/>
          <a:chExt cx="0" cy="0"/>
        </a:xfrm>
      </p:grpSpPr>
      <p:sp>
        <p:nvSpPr>
          <p:cNvPr id="104861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solidFill>
                  <a:srgbClr val="FF0000"/>
                </a:solidFill>
              </a:rPr>
              <a:t>Computer network</a:t>
            </a:r>
          </a:p>
        </p:txBody>
      </p:sp>
      <p:sp>
        <p:nvSpPr>
          <p:cNvPr id="1048611"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It’s a collection of computers linked together using transmission media for the purpose of communication and resource sharing.</a:t>
            </a:r>
          </a:p>
        </p:txBody>
      </p:sp>
      <p:sp>
        <p:nvSpPr>
          <p:cNvPr id="104861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a:t>
            </a:fld>
            <a:endParaRPr altLang="ja-JP" sz="1200" lang="en-US">
              <a:latin typeface="Arial Black"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1">
  <p:cSld>
    <p:spTree>
      <p:nvGrpSpPr>
        <p:cNvPr id="142" name=""/>
        <p:cNvGrpSpPr/>
        <p:nvPr/>
      </p:nvGrpSpPr>
      <p:grpSpPr>
        <a:xfrm rot="0">
          <a:off x="0" y="0"/>
          <a:ext cx="0" cy="0"/>
          <a:chOff x="0" y="0"/>
          <a:chExt cx="0" cy="0"/>
        </a:xfrm>
      </p:grpSpPr>
      <p:sp>
        <p:nvSpPr>
          <p:cNvPr id="104861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solidFill>
                  <a:srgbClr val="FF0000"/>
                </a:solidFill>
              </a:rPr>
              <a:t>Data communication</a:t>
            </a:r>
          </a:p>
        </p:txBody>
      </p:sp>
      <p:sp>
        <p:nvSpPr>
          <p:cNvPr id="104861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Refers to the process of transmitting data signals from one point to another through the network</a:t>
            </a:r>
          </a:p>
        </p:txBody>
      </p:sp>
      <p:sp>
        <p:nvSpPr>
          <p:cNvPr id="104861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a:t>
            </a:fld>
            <a:endParaRPr altLang="ja-JP" sz="1200" lang="en-US">
              <a:latin typeface="Arial Black"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1">
  <p:cSld>
    <p:spTree>
      <p:nvGrpSpPr>
        <p:cNvPr id="143" name=""/>
        <p:cNvGrpSpPr/>
        <p:nvPr/>
      </p:nvGrpSpPr>
      <p:grpSpPr>
        <a:xfrm rot="0">
          <a:off x="0" y="0"/>
          <a:ext cx="0" cy="0"/>
          <a:chOff x="0" y="0"/>
          <a:chExt cx="0" cy="0"/>
        </a:xfrm>
      </p:grpSpPr>
      <p:sp>
        <p:nvSpPr>
          <p:cNvPr id="1048616" name="Rectangle 2"/>
          <p:cNvSpPr/>
          <p:nvPr>
            <p:ph type="title" sz="full" idx="4294967295"/>
          </p:nvPr>
        </p:nvSpPr>
        <p:spPr>
          <a:xfrm rot="0">
            <a:off x="250825" y="457200"/>
            <a:ext cx="864235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sz="3600" lang="en-GB" u="sng">
                <a:solidFill>
                  <a:srgbClr val="FF0000"/>
                </a:solidFill>
              </a:rPr>
              <a:t>Terms used in data communication</a:t>
            </a:r>
          </a:p>
        </p:txBody>
      </p:sp>
      <p:sp>
        <p:nvSpPr>
          <p:cNvPr id="1048617"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b="1" lang="en-GB" u="sng">
                <a:solidFill>
                  <a:srgbClr val="002060"/>
                </a:solidFill>
              </a:rPr>
              <a:t>Bandwidth</a:t>
            </a:r>
            <a:r>
              <a:rPr altLang="ja-JP" lang="en-GB"/>
              <a:t> – it’s the maximum amount of data that a transmission medium can carry at any one time.</a:t>
            </a:r>
          </a:p>
          <a:p>
            <a:pPr eaLnBrk="1" hangingPunct="1" lvl="0"/>
            <a:r>
              <a:rPr altLang="ja-JP" b="1" lang="en-GB" u="sng">
                <a:solidFill>
                  <a:srgbClr val="002060"/>
                </a:solidFill>
              </a:rPr>
              <a:t>Base band signal </a:t>
            </a:r>
            <a:r>
              <a:rPr altLang="ja-JP" lang="en-GB">
                <a:solidFill>
                  <a:srgbClr val="FF0000"/>
                </a:solidFill>
              </a:rPr>
              <a:t>– it’s a digital generated and applied to the transmission medium directly without modulation.</a:t>
            </a:r>
          </a:p>
          <a:p>
            <a:pPr eaLnBrk="1" hangingPunct="1" lvl="0"/>
            <a:r>
              <a:rPr altLang="ja-JP" b="1" lang="en-GB" u="sng">
                <a:solidFill>
                  <a:srgbClr val="002060"/>
                </a:solidFill>
              </a:rPr>
              <a:t>Broadband transmission </a:t>
            </a:r>
            <a:r>
              <a:rPr altLang="ja-JP" lang="en-GB"/>
              <a:t>– refers to sending analog signal over transmission medium using a particular frequency.</a:t>
            </a:r>
          </a:p>
        </p:txBody>
      </p:sp>
      <p:sp>
        <p:nvSpPr>
          <p:cNvPr id="104861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a:t>
            </a:fld>
            <a:endParaRPr altLang="ja-JP" sz="1200" lang="en-US">
              <a:latin typeface="Arial Black"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1">
  <p:cSld>
    <p:spTree>
      <p:nvGrpSpPr>
        <p:cNvPr id="144" name=""/>
        <p:cNvGrpSpPr/>
        <p:nvPr/>
      </p:nvGrpSpPr>
      <p:grpSpPr>
        <a:xfrm rot="0">
          <a:off x="0" y="0"/>
          <a:ext cx="0" cy="0"/>
          <a:chOff x="0" y="0"/>
          <a:chExt cx="0" cy="0"/>
        </a:xfrm>
      </p:grpSpPr>
      <p:sp>
        <p:nvSpPr>
          <p:cNvPr id="1048619" name="Rectangle 7"/>
          <p:cNvSpPr/>
          <p:nvPr>
            <p:ph type="title" sz="full" idx="4294967295"/>
          </p:nvPr>
        </p:nvSpPr>
        <p:spPr>
          <a:xfrm rot="0">
            <a:off x="250825" y="457200"/>
            <a:ext cx="864235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Terms used in data communication 2</a:t>
            </a:r>
          </a:p>
        </p:txBody>
      </p:sp>
      <p:sp>
        <p:nvSpPr>
          <p:cNvPr id="1048620" name="Rectangle 9"/>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GB"/>
              <a:t>Multiplexing – it’s a process of sending multiple data signal over the same medium while demultiplexing is the process of separating the multiplexed signals at the receiving end.</a:t>
            </a:r>
          </a:p>
        </p:txBody>
      </p:sp>
      <p:pic>
        <p:nvPicPr>
          <p:cNvPr id="2097152" name="Picture 10" descr="multiplexed link"/>
          <p:cNvPicPr>
            <a:picLocks/>
          </p:cNvPicPr>
          <p:nvPr>
            <p:ph sz="half" idx="4294967295"/>
          </p:nvPr>
        </p:nvPicPr>
        <p:blipFill>
          <a:blip xmlns:r="http://schemas.openxmlformats.org/officeDocument/2006/relationships" r:embed="rId1"/>
          <a:srcRect l="0" t="0" r="0" b="0"/>
          <a:stretch>
            <a:fillRect/>
          </a:stretch>
        </p:blipFill>
        <p:spPr>
          <a:xfrm rot="0">
            <a:off x="0" y="2420937"/>
            <a:ext cx="4572000" cy="3429000"/>
          </a:xfrm>
          <a:prstGeom prst="rect"/>
          <a:noFill/>
          <a:ln>
            <a:noFill/>
          </a:ln>
        </p:spPr>
      </p:pic>
      <p:sp>
        <p:nvSpPr>
          <p:cNvPr id="1048621"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a:t>
            </a:fld>
            <a:endParaRPr altLang="ja-JP" sz="1200" lang="en-US">
              <a:latin typeface="Arial Black"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1">
  <p:cSld>
    <p:spTree>
      <p:nvGrpSpPr>
        <p:cNvPr id="145" name=""/>
        <p:cNvGrpSpPr/>
        <p:nvPr/>
      </p:nvGrpSpPr>
      <p:grpSpPr>
        <a:xfrm rot="0">
          <a:off x="0" y="0"/>
          <a:ext cx="0" cy="0"/>
          <a:chOff x="0" y="0"/>
          <a:chExt cx="0" cy="0"/>
        </a:xfrm>
      </p:grpSpPr>
      <p:sp>
        <p:nvSpPr>
          <p:cNvPr id="104862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Modes of data communication</a:t>
            </a:r>
          </a:p>
        </p:txBody>
      </p:sp>
      <p:sp>
        <p:nvSpPr>
          <p:cNvPr id="1048623"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sz="2800" lang="en-GB"/>
              <a:t>Simplex transmission – refers to communication in only one direction e.g. radio transmission.</a:t>
            </a:r>
          </a:p>
          <a:p>
            <a:pPr eaLnBrk="1" hangingPunct="1" lvl="0"/>
            <a:r>
              <a:rPr altLang="ja-JP" sz="2800" lang="en-GB">
                <a:solidFill>
                  <a:srgbClr val="FF0000"/>
                </a:solidFill>
              </a:rPr>
              <a:t>Half duplex – refers to communication in both directions but one direction at a time e.g. police walkie talkie.</a:t>
            </a:r>
          </a:p>
          <a:p>
            <a:pPr eaLnBrk="1" hangingPunct="1" lvl="0"/>
            <a:r>
              <a:rPr altLang="ja-JP" sz="2800" lang="en-US"/>
              <a:t>Full duplex – in this transmission communication occurs in both directions simultaneously e.g. computers connected in network.</a:t>
            </a:r>
          </a:p>
        </p:txBody>
      </p:sp>
      <p:sp>
        <p:nvSpPr>
          <p:cNvPr id="104862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a:t>
            </a:fld>
            <a:endParaRPr altLang="ja-JP" sz="1200" lang="en-US">
              <a:latin typeface="Arial Black"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1">
  <p:cSld>
    <p:spTree>
      <p:nvGrpSpPr>
        <p:cNvPr id="146" name=""/>
        <p:cNvGrpSpPr/>
        <p:nvPr/>
      </p:nvGrpSpPr>
      <p:grpSpPr>
        <a:xfrm rot="0">
          <a:off x="0" y="0"/>
          <a:ext cx="0" cy="0"/>
          <a:chOff x="0" y="0"/>
          <a:chExt cx="0" cy="0"/>
        </a:xfrm>
      </p:grpSpPr>
      <p:sp>
        <p:nvSpPr>
          <p:cNvPr id="104862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Purpose of networking 1</a:t>
            </a:r>
          </a:p>
        </p:txBody>
      </p:sp>
      <p:sp>
        <p:nvSpPr>
          <p:cNvPr id="1048626" name="Rectangle 3"/>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GB"/>
              <a:t>Resource sharing – different computers are connected to each other hence a user at one site may be able to use the resource available at another site e.g. printers, programs etc.</a:t>
            </a:r>
          </a:p>
        </p:txBody>
      </p:sp>
      <p:pic>
        <p:nvPicPr>
          <p:cNvPr id="2097153" name="Picture 5" descr="server on a network"/>
          <p:cNvPicPr>
            <a:picLocks/>
          </p:cNvPicPr>
          <p:nvPr>
            <p:ph sz="half" idx="4294967295"/>
          </p:nvPr>
        </p:nvPicPr>
        <p:blipFill>
          <a:blip xmlns:r="http://schemas.openxmlformats.org/officeDocument/2006/relationships" r:embed="rId1"/>
          <a:srcRect l="0" t="0" r="0" b="0"/>
          <a:stretch>
            <a:fillRect/>
          </a:stretch>
        </p:blipFill>
        <p:spPr>
          <a:xfrm rot="0">
            <a:off x="0" y="2420937"/>
            <a:ext cx="4572000" cy="3429000"/>
          </a:xfrm>
          <a:prstGeom prst="rect"/>
          <a:noFill/>
          <a:ln>
            <a:noFill/>
          </a:ln>
        </p:spPr>
      </p:pic>
      <p:sp>
        <p:nvSpPr>
          <p:cNvPr id="104862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a:t>
            </a:fld>
            <a:endParaRPr altLang="ja-JP" sz="1200" lang="en-US">
              <a:latin typeface="Arial Black"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1">
  <p:cSld>
    <p:spTree>
      <p:nvGrpSpPr>
        <p:cNvPr id="147" name=""/>
        <p:cNvGrpSpPr/>
        <p:nvPr/>
      </p:nvGrpSpPr>
      <p:grpSpPr>
        <a:xfrm rot="0">
          <a:off x="0" y="0"/>
          <a:ext cx="0" cy="0"/>
          <a:chOff x="0" y="0"/>
          <a:chExt cx="0" cy="0"/>
        </a:xfrm>
      </p:grpSpPr>
      <p:sp>
        <p:nvSpPr>
          <p:cNvPr id="104862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Purpose of networking 2</a:t>
            </a:r>
          </a:p>
        </p:txBody>
      </p:sp>
      <p:sp>
        <p:nvSpPr>
          <p:cNvPr id="1048629"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sz="2400" lang="en-GB"/>
              <a:t>Remote communication – this involves transmission of data signals between two communication devices located at different geographical location. Through remote communication, people can be able to share ideas and pass messages over the network.</a:t>
            </a:r>
          </a:p>
          <a:p>
            <a:pPr eaLnBrk="1" hangingPunct="1" lvl="0">
              <a:lnSpc>
                <a:spcPct val="80000"/>
              </a:lnSpc>
            </a:pPr>
            <a:r>
              <a:rPr altLang="ja-JP" sz="2400" lang="en-GB">
                <a:solidFill>
                  <a:srgbClr val="FF0000"/>
                </a:solidFill>
              </a:rPr>
              <a:t>Cost effectiveness – reduction of resources in networking lead to reduction in costs. Example instead of purchasing many computers resources, one buys one which can be shared hence reducing the costs.</a:t>
            </a:r>
          </a:p>
          <a:p>
            <a:pPr eaLnBrk="1" hangingPunct="1" lvl="0">
              <a:lnSpc>
                <a:spcPct val="80000"/>
              </a:lnSpc>
            </a:pPr>
            <a:r>
              <a:rPr altLang="ja-JP" sz="2400" lang="en-GB"/>
              <a:t>Distributed processing – if a particular process can be sub-divided into several sub-process then each sub-process can be processed at different sites co-currently hence speeding up the entire process.</a:t>
            </a:r>
          </a:p>
          <a:p>
            <a:pPr eaLnBrk="1" hangingPunct="1" lvl="0">
              <a:lnSpc>
                <a:spcPct val="80000"/>
              </a:lnSpc>
            </a:pPr>
            <a:r>
              <a:rPr altLang="ja-JP" sz="2400" lang="en-US">
                <a:solidFill>
                  <a:srgbClr val="FF0000"/>
                </a:solidFill>
              </a:rPr>
              <a:t>Reliability – if one site fails in a computer network, the remaining site can potentially continue operating.</a:t>
            </a:r>
          </a:p>
        </p:txBody>
      </p:sp>
      <p:sp>
        <p:nvSpPr>
          <p:cNvPr id="104863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a:t>
            </a:fld>
            <a:endParaRPr altLang="ja-JP" sz="1200" lang="en-US">
              <a:latin typeface="Arial Black"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1">
  <p:cSld>
    <p:spTree>
      <p:nvGrpSpPr>
        <p:cNvPr id="148" name=""/>
        <p:cNvGrpSpPr/>
        <p:nvPr/>
      </p:nvGrpSpPr>
      <p:grpSpPr>
        <a:xfrm rot="0">
          <a:off x="0" y="0"/>
          <a:ext cx="0" cy="0"/>
          <a:chOff x="0" y="0"/>
          <a:chExt cx="0" cy="0"/>
        </a:xfrm>
      </p:grpSpPr>
      <p:sp>
        <p:nvSpPr>
          <p:cNvPr id="104863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Limitation of networking</a:t>
            </a:r>
          </a:p>
        </p:txBody>
      </p:sp>
      <p:sp>
        <p:nvSpPr>
          <p:cNvPr id="1048632"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sz="2000" lang="en-GB"/>
              <a:t>Cost – it’s expensive to acquire networking equipments, train network administrators and users and maintenance of network. The cost are high.</a:t>
            </a:r>
          </a:p>
          <a:p>
            <a:pPr eaLnBrk="1" hangingPunct="1" lvl="0">
              <a:lnSpc>
                <a:spcPct val="80000"/>
              </a:lnSpc>
            </a:pPr>
            <a:r>
              <a:rPr altLang="ja-JP" sz="2000" lang="en-GB">
                <a:solidFill>
                  <a:srgbClr val="FF0000"/>
                </a:solidFill>
              </a:rPr>
              <a:t>Data security – data and information held on a network is prone to more illegal access, danger of data theft and also tapping by unauthorised people during transmission.</a:t>
            </a:r>
          </a:p>
          <a:p>
            <a:pPr eaLnBrk="1" hangingPunct="1" lvl="0">
              <a:lnSpc>
                <a:spcPct val="80000"/>
              </a:lnSpc>
            </a:pPr>
            <a:r>
              <a:rPr altLang="ja-JP" sz="2000" lang="en-GB"/>
              <a:t>Network failure – there is a danger of failure which may paralyze the operational of an organisation besides damaging files and programs.</a:t>
            </a:r>
          </a:p>
          <a:p>
            <a:pPr eaLnBrk="1" hangingPunct="1" lvl="0">
              <a:lnSpc>
                <a:spcPct val="80000"/>
              </a:lnSpc>
            </a:pPr>
            <a:r>
              <a:rPr altLang="ja-JP" sz="2000" lang="en-GB">
                <a:solidFill>
                  <a:srgbClr val="FF0000"/>
                </a:solidFill>
              </a:rPr>
              <a:t>Moral and cultural effects – large networks like Internet have chat rooms and messaging services that may enable underage children to meet peers and adults on the net some of whom have bad intentions. Access to pornographic and other negative materials is also a problem.</a:t>
            </a:r>
          </a:p>
          <a:p>
            <a:pPr eaLnBrk="1" hangingPunct="1" lvl="0">
              <a:lnSpc>
                <a:spcPct val="80000"/>
              </a:lnSpc>
            </a:pPr>
            <a:r>
              <a:rPr altLang="ja-JP" sz="2000" lang="en-US"/>
              <a:t>Over-reliance on networks – most organisations have done away with manual operations. This means that all business process and society depend on computer networks. The disadvantage of over-reliance is that if the network fails then many systems will stop operating.</a:t>
            </a:r>
          </a:p>
        </p:txBody>
      </p:sp>
      <p:sp>
        <p:nvSpPr>
          <p:cNvPr id="1048633"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a:t>
            </a:fld>
            <a:endParaRPr altLang="ja-JP" sz="1200" lang="en-US">
              <a:latin typeface="Arial Black" pitchFamily="34" charset="0"/>
            </a:endParaRPr>
          </a:p>
        </p:txBody>
      </p:sp>
    </p:spTree>
  </p:cSld>
  <p:clrMapOvr>
    <a:masterClrMapping/>
  </p:clrMapOvr>
  <p:timing/>
</p:sld>
</file>

<file path=ppt/slides/slide10.xml><?xml version="1.0" encoding="utf-8"?>
<p:sld xmlns:a="http://schemas.openxmlformats.org/drawingml/2006/main" xmlns:r="http://schemas.openxmlformats.org/officeDocument/2006/relationships" xmlns:p="http://schemas.openxmlformats.org/presentationml/2006/main" showMasterSp="1">
  <p:cSld>
    <p:spTree>
      <p:nvGrpSpPr>
        <p:cNvPr id="149" name=""/>
        <p:cNvGrpSpPr/>
        <p:nvPr/>
      </p:nvGrpSpPr>
      <p:grpSpPr>
        <a:xfrm rot="0">
          <a:off x="0" y="0"/>
          <a:ext cx="0" cy="0"/>
          <a:chOff x="0" y="0"/>
          <a:chExt cx="0" cy="0"/>
        </a:xfrm>
      </p:grpSpPr>
      <p:sp>
        <p:nvSpPr>
          <p:cNvPr id="104863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Elements of networking</a:t>
            </a:r>
          </a:p>
        </p:txBody>
      </p:sp>
      <p:sp>
        <p:nvSpPr>
          <p:cNvPr id="1048635"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sz="2400" lang="en-GB"/>
              <a:t>Data communication media – a data communication is a channel through which data is transmitted between computers and other devices. Data communication media are categorised into two:</a:t>
            </a:r>
          </a:p>
          <a:p>
            <a:pPr eaLnBrk="1" hangingPunct="1" lvl="1">
              <a:lnSpc>
                <a:spcPct val="90000"/>
              </a:lnSpc>
            </a:pPr>
            <a:r>
              <a:rPr altLang="ja-JP" sz="2000" lang="en-US">
                <a:solidFill>
                  <a:srgbClr val="FF0000"/>
                </a:solidFill>
              </a:rPr>
              <a:t>Communication with cables (bounded media)</a:t>
            </a:r>
          </a:p>
          <a:p>
            <a:pPr eaLnBrk="1" hangingPunct="1" lvl="2">
              <a:lnSpc>
                <a:spcPct val="90000"/>
              </a:lnSpc>
            </a:pPr>
            <a:r>
              <a:rPr altLang="ja-JP" sz="2000" lang="en-US"/>
              <a:t>Two wire open lines cables</a:t>
            </a:r>
          </a:p>
          <a:p>
            <a:pPr eaLnBrk="1" hangingPunct="1" lvl="2">
              <a:lnSpc>
                <a:spcPct val="90000"/>
              </a:lnSpc>
            </a:pPr>
            <a:r>
              <a:rPr altLang="ja-JP" sz="2000" lang="en-US">
                <a:solidFill>
                  <a:srgbClr val="FF0000"/>
                </a:solidFill>
              </a:rPr>
              <a:t>Twisted pair cable</a:t>
            </a:r>
          </a:p>
          <a:p>
            <a:pPr eaLnBrk="1" hangingPunct="1" lvl="2">
              <a:lnSpc>
                <a:spcPct val="90000"/>
              </a:lnSpc>
            </a:pPr>
            <a:r>
              <a:rPr altLang="ja-JP" sz="2000" lang="en-US"/>
              <a:t>Coaxial cable</a:t>
            </a:r>
          </a:p>
          <a:p>
            <a:pPr eaLnBrk="1" hangingPunct="1" lvl="2">
              <a:lnSpc>
                <a:spcPct val="90000"/>
              </a:lnSpc>
            </a:pPr>
            <a:r>
              <a:rPr altLang="ja-JP" sz="2000" lang="en-US">
                <a:solidFill>
                  <a:srgbClr val="FF0000"/>
                </a:solidFill>
              </a:rPr>
              <a:t>Fibre optic cables</a:t>
            </a:r>
          </a:p>
          <a:p>
            <a:pPr eaLnBrk="1" hangingPunct="1" lvl="1">
              <a:lnSpc>
                <a:spcPct val="90000"/>
              </a:lnSpc>
            </a:pPr>
            <a:r>
              <a:rPr altLang="ja-JP" sz="2000" lang="en-US"/>
              <a:t>Wireless communication (unbounded media)</a:t>
            </a:r>
          </a:p>
          <a:p>
            <a:pPr eaLnBrk="1" hangingPunct="1" lvl="2">
              <a:lnSpc>
                <a:spcPct val="90000"/>
              </a:lnSpc>
            </a:pPr>
            <a:r>
              <a:rPr altLang="ja-JP" sz="2000" lang="en-US">
                <a:solidFill>
                  <a:srgbClr val="FF0000"/>
                </a:solidFill>
              </a:rPr>
              <a:t>Microwave</a:t>
            </a:r>
          </a:p>
          <a:p>
            <a:pPr eaLnBrk="1" hangingPunct="1" lvl="2">
              <a:lnSpc>
                <a:spcPct val="90000"/>
              </a:lnSpc>
            </a:pPr>
            <a:r>
              <a:rPr altLang="ja-JP" sz="2000" lang="en-US"/>
              <a:t>Satellite</a:t>
            </a:r>
          </a:p>
          <a:p>
            <a:pPr eaLnBrk="1" hangingPunct="1" lvl="2">
              <a:lnSpc>
                <a:spcPct val="90000"/>
              </a:lnSpc>
            </a:pPr>
            <a:r>
              <a:rPr altLang="ja-JP" sz="2000" lang="en-US">
                <a:solidFill>
                  <a:srgbClr val="FF0000"/>
                </a:solidFill>
              </a:rPr>
              <a:t>Radio transmission</a:t>
            </a:r>
          </a:p>
          <a:p>
            <a:pPr eaLnBrk="1" hangingPunct="1" lvl="2">
              <a:lnSpc>
                <a:spcPct val="90000"/>
              </a:lnSpc>
            </a:pPr>
            <a:r>
              <a:rPr altLang="ja-JP" sz="2000" lang="en-GB"/>
              <a:t>Infrared transmission</a:t>
            </a:r>
          </a:p>
        </p:txBody>
      </p:sp>
      <p:sp>
        <p:nvSpPr>
          <p:cNvPr id="1048636"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a:t>
            </a:fld>
            <a:endParaRPr altLang="ja-JP" sz="1200" lang="en-US">
              <a:latin typeface="Arial Black"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1">
  <p:cSld>
    <p:spTree>
      <p:nvGrpSpPr>
        <p:cNvPr id="150" name=""/>
        <p:cNvGrpSpPr/>
        <p:nvPr/>
      </p:nvGrpSpPr>
      <p:grpSpPr>
        <a:xfrm rot="0">
          <a:off x="0" y="0"/>
          <a:ext cx="0" cy="0"/>
          <a:chOff x="0" y="0"/>
          <a:chExt cx="0" cy="0"/>
        </a:xfrm>
      </p:grpSpPr>
      <p:sp>
        <p:nvSpPr>
          <p:cNvPr id="104863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Two wire open line cables</a:t>
            </a:r>
          </a:p>
        </p:txBody>
      </p:sp>
      <p:sp>
        <p:nvSpPr>
          <p:cNvPr id="1048638" name="Rectangle 5"/>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GB"/>
              <a:t>Are made up of two parallel copper wires separated by a plastic insulator as shown figure right. They are used in telecommunication network to transmit voice signal.</a:t>
            </a:r>
          </a:p>
        </p:txBody>
      </p:sp>
      <p:pic>
        <p:nvPicPr>
          <p:cNvPr id="2097154" name="Picture 6" descr="two wire open lines cables"/>
          <p:cNvPicPr>
            <a:picLocks/>
          </p:cNvPicPr>
          <p:nvPr>
            <p:ph sz="half" idx="4294967295"/>
          </p:nvPr>
        </p:nvPicPr>
        <p:blipFill>
          <a:blip xmlns:r="http://schemas.openxmlformats.org/officeDocument/2006/relationships" r:embed="rId1"/>
          <a:srcRect l="0" t="0" r="0" b="0"/>
          <a:stretch>
            <a:fillRect/>
          </a:stretch>
        </p:blipFill>
        <p:spPr>
          <a:xfrm rot="0">
            <a:off x="0" y="2400300"/>
            <a:ext cx="4572000" cy="3429000"/>
          </a:xfrm>
          <a:prstGeom prst="rect"/>
          <a:noFill/>
          <a:ln>
            <a:noFill/>
          </a:ln>
        </p:spPr>
      </p:pic>
      <p:sp>
        <p:nvSpPr>
          <p:cNvPr id="104863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11</a:t>
            </a:fld>
            <a:endParaRPr altLang="ja-JP" sz="1200" lang="en-US">
              <a:latin typeface="Arial Black"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1">
  <p:cSld>
    <p:spTree>
      <p:nvGrpSpPr>
        <p:cNvPr id="151" name=""/>
        <p:cNvGrpSpPr/>
        <p:nvPr/>
      </p:nvGrpSpPr>
      <p:grpSpPr>
        <a:xfrm rot="0">
          <a:off x="0" y="0"/>
          <a:ext cx="0" cy="0"/>
          <a:chOff x="0" y="0"/>
          <a:chExt cx="0" cy="0"/>
        </a:xfrm>
      </p:grpSpPr>
      <p:sp>
        <p:nvSpPr>
          <p:cNvPr id="104864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Twisted pair cable</a:t>
            </a:r>
          </a:p>
        </p:txBody>
      </p:sp>
      <p:sp>
        <p:nvSpPr>
          <p:cNvPr id="1048641"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This consists of two insulated copper wires twisted in a spiral pattern to minimize electromagnetic interference. It’s the cheapest media used for both analogue and digital signals. Mainly used in telephone system. There are two types of twisted pair</a:t>
            </a:r>
          </a:p>
          <a:p>
            <a:pPr eaLnBrk="1" hangingPunct="1" lvl="1"/>
            <a:r>
              <a:rPr altLang="ja-JP" lang="en-GB">
                <a:solidFill>
                  <a:srgbClr val="FF0000"/>
                </a:solidFill>
              </a:rPr>
              <a:t>Unshielded Twisted Pair (UTP)</a:t>
            </a:r>
          </a:p>
          <a:p>
            <a:pPr eaLnBrk="1" hangingPunct="1" lvl="1"/>
            <a:r>
              <a:rPr altLang="ja-JP" lang="en-US"/>
              <a:t>Shielded Twisted Pair (STP)</a:t>
            </a:r>
          </a:p>
        </p:txBody>
      </p:sp>
      <p:sp>
        <p:nvSpPr>
          <p:cNvPr id="104864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12</a:t>
            </a:fld>
            <a:endParaRPr altLang="ja-JP" sz="1200" lang="en-US">
              <a:latin typeface="Arial Black"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1">
  <p:cSld>
    <p:spTree>
      <p:nvGrpSpPr>
        <p:cNvPr id="152" name=""/>
        <p:cNvGrpSpPr/>
        <p:nvPr/>
      </p:nvGrpSpPr>
      <p:grpSpPr>
        <a:xfrm rot="0">
          <a:off x="0" y="0"/>
          <a:ext cx="0" cy="0"/>
          <a:chOff x="0" y="0"/>
          <a:chExt cx="0" cy="0"/>
        </a:xfrm>
      </p:grpSpPr>
      <p:sp>
        <p:nvSpPr>
          <p:cNvPr id="1048643" name="Rectangle 4"/>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Unshielded Twisted Pair (UTP) </a:t>
            </a:r>
          </a:p>
        </p:txBody>
      </p:sp>
      <p:sp>
        <p:nvSpPr>
          <p:cNvPr id="1048644" name="Rectangle 6"/>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US"/>
              <a:t>They do not have a shield the prevents electromagnetic interference hence they are susceptible to noise and signal interference.</a:t>
            </a:r>
          </a:p>
          <a:p>
            <a:pPr eaLnBrk="1" hangingPunct="1" lvl="0"/>
            <a:endParaRPr altLang="ja-JP" lang="en-US"/>
          </a:p>
        </p:txBody>
      </p:sp>
      <p:pic>
        <p:nvPicPr>
          <p:cNvPr id="2097155" name="Picture 7" descr="unshielded twisted pair cables"/>
          <p:cNvPicPr>
            <a:picLocks/>
          </p:cNvPicPr>
          <p:nvPr>
            <p:ph sz="half" idx="4294967295"/>
          </p:nvPr>
        </p:nvPicPr>
        <p:blipFill>
          <a:blip xmlns:r="http://schemas.openxmlformats.org/officeDocument/2006/relationships" r:embed="rId1"/>
          <a:srcRect l="0" t="0" r="0" b="0"/>
          <a:stretch>
            <a:fillRect/>
          </a:stretch>
        </p:blipFill>
        <p:spPr>
          <a:xfrm rot="0">
            <a:off x="0" y="2420937"/>
            <a:ext cx="4572000" cy="3429000"/>
          </a:xfrm>
          <a:prstGeom prst="rect"/>
          <a:noFill/>
          <a:ln>
            <a:noFill/>
          </a:ln>
        </p:spPr>
      </p:pic>
      <p:sp>
        <p:nvSpPr>
          <p:cNvPr id="104864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13</a:t>
            </a:fld>
            <a:endParaRPr altLang="ja-JP" sz="1200" lang="en-US">
              <a:latin typeface="Arial Black"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1">
  <p:cSld>
    <p:spTree>
      <p:nvGrpSpPr>
        <p:cNvPr id="153" name=""/>
        <p:cNvGrpSpPr/>
        <p:nvPr/>
      </p:nvGrpSpPr>
      <p:grpSpPr>
        <a:xfrm rot="0">
          <a:off x="0" y="0"/>
          <a:ext cx="0" cy="0"/>
          <a:chOff x="0" y="0"/>
          <a:chExt cx="0" cy="0"/>
        </a:xfrm>
      </p:grpSpPr>
      <p:sp>
        <p:nvSpPr>
          <p:cNvPr id="1048646" name="Rectangle 4"/>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Shielded Twisted Pair (STP)</a:t>
            </a:r>
          </a:p>
        </p:txBody>
      </p:sp>
      <p:sp>
        <p:nvSpPr>
          <p:cNvPr id="1048647" name="Rectangle 10"/>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GB"/>
              <a:t>They have a braid wrapped around the wires to shield or protect them from noise.</a:t>
            </a:r>
          </a:p>
        </p:txBody>
      </p:sp>
      <p:pic>
        <p:nvPicPr>
          <p:cNvPr id="2097156" name="Picture 11" descr="shielded twisted pair cables"/>
          <p:cNvPicPr>
            <a:picLocks/>
          </p:cNvPicPr>
          <p:nvPr>
            <p:ph sz="half" idx="4294967295"/>
          </p:nvPr>
        </p:nvPicPr>
        <p:blipFill>
          <a:blip xmlns:r="http://schemas.openxmlformats.org/officeDocument/2006/relationships" r:embed="rId1"/>
          <a:srcRect l="0" t="0" r="0" b="0"/>
          <a:stretch>
            <a:fillRect/>
          </a:stretch>
        </p:blipFill>
        <p:spPr>
          <a:xfrm rot="0">
            <a:off x="0" y="2411412"/>
            <a:ext cx="4572000" cy="3429000"/>
          </a:xfrm>
          <a:prstGeom prst="rect"/>
          <a:noFill/>
          <a:ln>
            <a:noFill/>
          </a:ln>
        </p:spPr>
      </p:pic>
      <p:sp>
        <p:nvSpPr>
          <p:cNvPr id="104864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14</a:t>
            </a:fld>
            <a:endParaRPr altLang="ja-JP" sz="1200" lang="en-US">
              <a:latin typeface="Arial Black"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1">
  <p:cSld>
    <p:spTree>
      <p:nvGrpSpPr>
        <p:cNvPr id="154" name=""/>
        <p:cNvGrpSpPr/>
        <p:nvPr/>
      </p:nvGrpSpPr>
      <p:grpSpPr>
        <a:xfrm rot="0">
          <a:off x="0" y="0"/>
          <a:ext cx="0" cy="0"/>
          <a:chOff x="0" y="0"/>
          <a:chExt cx="0" cy="0"/>
        </a:xfrm>
      </p:grpSpPr>
      <p:pic>
        <p:nvPicPr>
          <p:cNvPr id="2097157" name="Picture 42" descr="table of twisted pair cabels"/>
          <p:cNvPicPr>
            <a:picLocks/>
          </p:cNvPicPr>
          <p:nvPr>
            <p:ph sz="half" idx="4294967295"/>
          </p:nvPr>
        </p:nvPicPr>
        <p:blipFill>
          <a:blip xmlns:r="http://schemas.openxmlformats.org/officeDocument/2006/relationships" r:embed="rId1"/>
          <a:srcRect l="0" t="0" r="0" b="0"/>
          <a:stretch>
            <a:fillRect/>
          </a:stretch>
        </p:blipFill>
        <p:spPr>
          <a:xfrm rot="0">
            <a:off x="0" y="2376487"/>
            <a:ext cx="4572000" cy="3429000"/>
          </a:xfrm>
          <a:prstGeom prst="rect"/>
          <a:noFill/>
          <a:ln>
            <a:noFill/>
          </a:ln>
        </p:spPr>
      </p:pic>
      <p:sp>
        <p:nvSpPr>
          <p:cNvPr id="104864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Category of twist pair cables</a:t>
            </a:r>
          </a:p>
        </p:txBody>
      </p:sp>
      <p:sp>
        <p:nvSpPr>
          <p:cNvPr id="1048650" name="Rectangle 5"/>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GB"/>
              <a:t>Twisted pair cables are categorised into five groups according to the type of data transmitted and maximum rate of transmission, as shown in table right.</a:t>
            </a:r>
          </a:p>
        </p:txBody>
      </p:sp>
      <p:sp>
        <p:nvSpPr>
          <p:cNvPr id="1048651"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15</a:t>
            </a:fld>
            <a:endParaRPr altLang="ja-JP" sz="1200" lang="en-US">
              <a:latin typeface="Arial Black"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1">
  <p:cSld>
    <p:spTree>
      <p:nvGrpSpPr>
        <p:cNvPr id="155" name=""/>
        <p:cNvGrpSpPr/>
        <p:nvPr/>
      </p:nvGrpSpPr>
      <p:grpSpPr>
        <a:xfrm rot="0">
          <a:off x="0" y="0"/>
          <a:ext cx="0" cy="0"/>
          <a:chOff x="0" y="0"/>
          <a:chExt cx="0" cy="0"/>
        </a:xfrm>
      </p:grpSpPr>
      <p:sp>
        <p:nvSpPr>
          <p:cNvPr id="1048652"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000" lang="en-GB"/>
              <a:t>Advantages and disadvantages of twisted pair cable</a:t>
            </a:r>
          </a:p>
        </p:txBody>
      </p:sp>
      <p:sp>
        <p:nvSpPr>
          <p:cNvPr id="1048653"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Advantages</a:t>
            </a:r>
          </a:p>
          <a:p>
            <a:pPr eaLnBrk="1" hangingPunct="1" lvl="1"/>
            <a:r>
              <a:rPr altLang="ja-JP" lang="en-GB">
                <a:solidFill>
                  <a:srgbClr val="FF0000"/>
                </a:solidFill>
              </a:rPr>
              <a:t>Easy to install</a:t>
            </a:r>
          </a:p>
          <a:p>
            <a:pPr eaLnBrk="1" hangingPunct="1" lvl="1"/>
            <a:r>
              <a:rPr altLang="ja-JP" lang="en-GB"/>
              <a:t>Very cheap</a:t>
            </a:r>
          </a:p>
          <a:p>
            <a:pPr eaLnBrk="1" hangingPunct="1" lvl="1"/>
            <a:endParaRPr altLang="ja-JP" lang="en-GB"/>
          </a:p>
          <a:p>
            <a:pPr eaLnBrk="1" hangingPunct="1" lvl="0"/>
            <a:r>
              <a:rPr altLang="ja-JP" lang="en-GB">
                <a:solidFill>
                  <a:srgbClr val="FF0000"/>
                </a:solidFill>
              </a:rPr>
              <a:t>Disadvantages </a:t>
            </a:r>
          </a:p>
          <a:p>
            <a:pPr eaLnBrk="1" hangingPunct="1" lvl="1"/>
            <a:r>
              <a:rPr altLang="ja-JP" lang="en-GB"/>
              <a:t>Has low data transmission rates.</a:t>
            </a:r>
          </a:p>
          <a:p>
            <a:pPr eaLnBrk="1" hangingPunct="1" lvl="1"/>
            <a:r>
              <a:rPr altLang="ja-JP" lang="en-GB">
                <a:solidFill>
                  <a:srgbClr val="FF0000"/>
                </a:solidFill>
              </a:rPr>
              <a:t>It’s sensitive to electromagnetic interference.</a:t>
            </a:r>
          </a:p>
          <a:p>
            <a:pPr eaLnBrk="1" hangingPunct="1" lvl="1"/>
            <a:r>
              <a:rPr altLang="ja-JP" lang="en-US"/>
              <a:t>Suffers high attenuation.</a:t>
            </a:r>
          </a:p>
        </p:txBody>
      </p:sp>
      <p:sp>
        <p:nvSpPr>
          <p:cNvPr id="104865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16</a:t>
            </a:fld>
            <a:endParaRPr altLang="ja-JP" sz="1200" lang="en-US">
              <a:latin typeface="Arial Black"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1">
  <p:cSld>
    <p:spTree>
      <p:nvGrpSpPr>
        <p:cNvPr id="156" name=""/>
        <p:cNvGrpSpPr/>
        <p:nvPr/>
      </p:nvGrpSpPr>
      <p:grpSpPr>
        <a:xfrm rot="0">
          <a:off x="0" y="0"/>
          <a:ext cx="0" cy="0"/>
          <a:chOff x="0" y="0"/>
          <a:chExt cx="0" cy="0"/>
        </a:xfrm>
      </p:grpSpPr>
      <p:sp>
        <p:nvSpPr>
          <p:cNvPr id="104865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Coaxial cable</a:t>
            </a:r>
          </a:p>
        </p:txBody>
      </p:sp>
      <p:sp>
        <p:nvSpPr>
          <p:cNvPr id="1048656"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sz="2800" lang="en-GB"/>
              <a:t>This cable has a central copper core which may be solid or stranded wires surrounded by an insulator. The insulator is then surrounded by a hollow mesh conductor covered by a shield to prevent electromagnetic interference. The diameter of the centre core or conductor determines the attenuation rate. There are two types of coaxial cables:</a:t>
            </a:r>
          </a:p>
          <a:p>
            <a:pPr eaLnBrk="1" hangingPunct="1" lvl="1">
              <a:lnSpc>
                <a:spcPct val="90000"/>
              </a:lnSpc>
            </a:pPr>
            <a:r>
              <a:rPr altLang="ja-JP" sz="2400" lang="en-GB">
                <a:solidFill>
                  <a:srgbClr val="FF0000"/>
                </a:solidFill>
              </a:rPr>
              <a:t>Thin coaxial cable (thinnet) which has one dialectric insulator.</a:t>
            </a:r>
          </a:p>
          <a:p>
            <a:pPr eaLnBrk="1" hangingPunct="1" lvl="1">
              <a:lnSpc>
                <a:spcPct val="90000"/>
              </a:lnSpc>
            </a:pPr>
            <a:r>
              <a:rPr altLang="ja-JP" sz="2400" lang="en-US"/>
              <a:t>Thick coaxial cable (thicket) has two dialectric insulator around the core and is thicker than thinnet.</a:t>
            </a:r>
          </a:p>
        </p:txBody>
      </p:sp>
      <p:sp>
        <p:nvSpPr>
          <p:cNvPr id="104865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17</a:t>
            </a:fld>
            <a:endParaRPr altLang="ja-JP" sz="1200" lang="en-US">
              <a:latin typeface="Arial Black"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1">
  <p:cSld>
    <p:spTree>
      <p:nvGrpSpPr>
        <p:cNvPr id="157" name=""/>
        <p:cNvGrpSpPr/>
        <p:nvPr/>
      </p:nvGrpSpPr>
      <p:grpSpPr>
        <a:xfrm rot="0">
          <a:off x="0" y="0"/>
          <a:ext cx="0" cy="0"/>
          <a:chOff x="0" y="0"/>
          <a:chExt cx="0" cy="0"/>
        </a:xfrm>
      </p:grpSpPr>
      <p:sp>
        <p:nvSpPr>
          <p:cNvPr id="104865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Samples of coaxial cables</a:t>
            </a:r>
          </a:p>
        </p:txBody>
      </p:sp>
      <p:pic>
        <p:nvPicPr>
          <p:cNvPr id="2097158" name="Picture 6" descr="thinnet"/>
          <p:cNvPicPr>
            <a:picLocks/>
          </p:cNvPicPr>
          <p:nvPr>
            <p:ph sz="half" idx="4294967295"/>
          </p:nvPr>
        </p:nvPicPr>
        <p:blipFill>
          <a:blip xmlns:r="http://schemas.openxmlformats.org/officeDocument/2006/relationships" r:embed="rId1"/>
          <a:srcRect l="0" t="0" r="0" b="0"/>
          <a:stretch>
            <a:fillRect/>
          </a:stretch>
        </p:blipFill>
        <p:spPr>
          <a:xfrm rot="0">
            <a:off x="0" y="2562225"/>
            <a:ext cx="4495800" cy="3371850"/>
          </a:xfrm>
          <a:prstGeom prst="rect"/>
          <a:noFill/>
          <a:ln>
            <a:noFill/>
          </a:ln>
        </p:spPr>
      </p:pic>
      <p:pic>
        <p:nvPicPr>
          <p:cNvPr id="2097159" name="Picture 7" descr="thicknet"/>
          <p:cNvPicPr>
            <a:picLocks/>
          </p:cNvPicPr>
          <p:nvPr>
            <p:ph sz="half" idx="4294967295"/>
          </p:nvPr>
        </p:nvPicPr>
        <p:blipFill>
          <a:blip xmlns:r="http://schemas.openxmlformats.org/officeDocument/2006/relationships" r:embed="rId2"/>
          <a:srcRect l="0" t="0" r="0" b="0"/>
          <a:stretch>
            <a:fillRect/>
          </a:stretch>
        </p:blipFill>
        <p:spPr>
          <a:xfrm rot="0">
            <a:off x="4648200" y="2562225"/>
            <a:ext cx="4495800" cy="3371850"/>
          </a:xfrm>
          <a:prstGeom prst="rect"/>
          <a:noFill/>
          <a:ln>
            <a:noFill/>
          </a:ln>
        </p:spPr>
      </p:pic>
      <p:sp>
        <p:nvSpPr>
          <p:cNvPr id="104865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18</a:t>
            </a:fld>
            <a:endParaRPr altLang="ja-JP" sz="1200" lang="en-US">
              <a:latin typeface="Arial Black"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1">
  <p:cSld>
    <p:spTree>
      <p:nvGrpSpPr>
        <p:cNvPr id="158" name=""/>
        <p:cNvGrpSpPr/>
        <p:nvPr/>
      </p:nvGrpSpPr>
      <p:grpSpPr>
        <a:xfrm rot="0">
          <a:off x="0" y="0"/>
          <a:ext cx="0" cy="0"/>
          <a:chOff x="0" y="0"/>
          <a:chExt cx="0" cy="0"/>
        </a:xfrm>
      </p:grpSpPr>
      <p:sp>
        <p:nvSpPr>
          <p:cNvPr id="1048660"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200" lang="en-GB"/>
              <a:t>Advantages and disadvantages of coaxial cables</a:t>
            </a:r>
          </a:p>
        </p:txBody>
      </p:sp>
      <p:sp>
        <p:nvSpPr>
          <p:cNvPr id="1048661"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buNone/>
            </a:pPr>
            <a:r>
              <a:rPr altLang="ja-JP" b="1" sz="2800" i="1" lang="en-GB" u="sng"/>
              <a:t>Advantages</a:t>
            </a:r>
          </a:p>
          <a:p>
            <a:pPr eaLnBrk="1" hangingPunct="1" lvl="0">
              <a:lnSpc>
                <a:spcPct val="80000"/>
              </a:lnSpc>
            </a:pPr>
            <a:r>
              <a:rPr altLang="ja-JP" sz="2800" lang="en-GB">
                <a:solidFill>
                  <a:srgbClr val="FF0000"/>
                </a:solidFill>
              </a:rPr>
              <a:t>They are immune to external electrical interference because of insulation.</a:t>
            </a:r>
          </a:p>
          <a:p>
            <a:pPr eaLnBrk="1" hangingPunct="1" lvl="0">
              <a:lnSpc>
                <a:spcPct val="80000"/>
              </a:lnSpc>
            </a:pPr>
            <a:r>
              <a:rPr altLang="ja-JP" sz="2800" lang="en-GB"/>
              <a:t>High data transmission rate.</a:t>
            </a:r>
          </a:p>
          <a:p>
            <a:pPr eaLnBrk="1" hangingPunct="1" lvl="0">
              <a:lnSpc>
                <a:spcPct val="80000"/>
              </a:lnSpc>
            </a:pPr>
            <a:r>
              <a:rPr altLang="ja-JP" sz="2800" lang="en-GB">
                <a:solidFill>
                  <a:srgbClr val="FF0000"/>
                </a:solidFill>
              </a:rPr>
              <a:t>Has capability of carrying more signals (Bandwidth).</a:t>
            </a:r>
          </a:p>
          <a:p>
            <a:pPr eaLnBrk="1" hangingPunct="1" lvl="0">
              <a:lnSpc>
                <a:spcPct val="80000"/>
              </a:lnSpc>
            </a:pPr>
            <a:r>
              <a:rPr altLang="ja-JP" sz="2800" lang="en-GB"/>
              <a:t>They are very stable even under high loads.</a:t>
            </a:r>
          </a:p>
          <a:p>
            <a:pPr eaLnBrk="1" hangingPunct="1" lvl="0">
              <a:lnSpc>
                <a:spcPct val="80000"/>
              </a:lnSpc>
            </a:pPr>
            <a:endParaRPr altLang="ja-JP" sz="2800" lang="en-GB"/>
          </a:p>
          <a:p>
            <a:pPr eaLnBrk="1" hangingPunct="1" lvl="0">
              <a:lnSpc>
                <a:spcPct val="80000"/>
              </a:lnSpc>
              <a:buNone/>
            </a:pPr>
            <a:r>
              <a:rPr altLang="ja-JP" b="1" sz="2800" i="1" lang="en-GB" u="sng">
                <a:solidFill>
                  <a:srgbClr val="FF0000"/>
                </a:solidFill>
              </a:rPr>
              <a:t>Disadvantages</a:t>
            </a:r>
          </a:p>
          <a:p>
            <a:pPr eaLnBrk="1" hangingPunct="1" lvl="0">
              <a:lnSpc>
                <a:spcPct val="80000"/>
              </a:lnSpc>
            </a:pPr>
            <a:r>
              <a:rPr altLang="ja-JP" sz="2800" lang="en-GB"/>
              <a:t>Lack of security due to illegal taps.</a:t>
            </a:r>
          </a:p>
          <a:p>
            <a:pPr eaLnBrk="1" hangingPunct="1" lvl="0">
              <a:lnSpc>
                <a:spcPct val="80000"/>
              </a:lnSpc>
            </a:pPr>
            <a:r>
              <a:rPr altLang="ja-JP" sz="2800" lang="en-GB">
                <a:solidFill>
                  <a:srgbClr val="FF0000"/>
                </a:solidFill>
              </a:rPr>
              <a:t>They are relatively expensive to buy.</a:t>
            </a:r>
          </a:p>
          <a:p>
            <a:pPr eaLnBrk="1" hangingPunct="1" lvl="0">
              <a:lnSpc>
                <a:spcPct val="80000"/>
              </a:lnSpc>
            </a:pPr>
            <a:r>
              <a:rPr altLang="ja-JP" sz="2800" lang="en-US"/>
              <a:t>It’s bulky therefore difficult to work with i.e. install.</a:t>
            </a:r>
          </a:p>
        </p:txBody>
      </p:sp>
      <p:sp>
        <p:nvSpPr>
          <p:cNvPr id="104866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19</a:t>
            </a:fld>
            <a:endParaRPr altLang="ja-JP" sz="1200" lang="en-US">
              <a:latin typeface="Arial Black"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1">
  <p:cSld>
    <p:spTree>
      <p:nvGrpSpPr>
        <p:cNvPr id="159" name=""/>
        <p:cNvGrpSpPr/>
        <p:nvPr/>
      </p:nvGrpSpPr>
      <p:grpSpPr>
        <a:xfrm rot="0">
          <a:off x="0" y="0"/>
          <a:ext cx="0" cy="0"/>
          <a:chOff x="0" y="0"/>
          <a:chExt cx="0" cy="0"/>
        </a:xfrm>
      </p:grpSpPr>
      <p:sp>
        <p:nvSpPr>
          <p:cNvPr id="104866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Fibre optic cables</a:t>
            </a:r>
          </a:p>
        </p:txBody>
      </p:sp>
      <p:sp>
        <p:nvSpPr>
          <p:cNvPr id="104866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GB"/>
              <a:t>These are made of glass fibres and transmit information in light form. The cable is made up of:</a:t>
            </a:r>
          </a:p>
          <a:p>
            <a:pPr eaLnBrk="1" hangingPunct="1" lvl="1">
              <a:lnSpc>
                <a:spcPct val="90000"/>
              </a:lnSpc>
            </a:pPr>
            <a:r>
              <a:rPr altLang="ja-JP" lang="en-GB">
                <a:solidFill>
                  <a:srgbClr val="FF0000"/>
                </a:solidFill>
              </a:rPr>
              <a:t>The core – the central part of the cable which is made of transparent plastic or glass.</a:t>
            </a:r>
          </a:p>
          <a:p>
            <a:pPr eaLnBrk="1" hangingPunct="1" lvl="1">
              <a:lnSpc>
                <a:spcPct val="90000"/>
              </a:lnSpc>
            </a:pPr>
            <a:r>
              <a:rPr altLang="ja-JP" lang="en-GB"/>
              <a:t>Cladding – it’s a single protective layer surrounding the core, and has some light bending characteristic inside it.</a:t>
            </a:r>
          </a:p>
          <a:p>
            <a:pPr eaLnBrk="1" hangingPunct="1" lvl="1">
              <a:lnSpc>
                <a:spcPct val="90000"/>
              </a:lnSpc>
            </a:pPr>
            <a:r>
              <a:rPr altLang="ja-JP" lang="en-GB">
                <a:solidFill>
                  <a:srgbClr val="FF0000"/>
                </a:solidFill>
              </a:rPr>
              <a:t>Buffer – it surrounds the cladding and its function it to strengthen the cable.</a:t>
            </a:r>
          </a:p>
          <a:p>
            <a:pPr eaLnBrk="1" hangingPunct="1" lvl="1">
              <a:lnSpc>
                <a:spcPct val="90000"/>
              </a:lnSpc>
            </a:pPr>
            <a:r>
              <a:rPr altLang="ja-JP" lang="en-US"/>
              <a:t>Jacket – outer covering of the cable.</a:t>
            </a:r>
          </a:p>
        </p:txBody>
      </p:sp>
      <p:sp>
        <p:nvSpPr>
          <p:cNvPr id="104866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20</a:t>
            </a:fld>
            <a:endParaRPr altLang="ja-JP" sz="1200" lang="en-US">
              <a:latin typeface="Arial Black"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1">
  <p:cSld>
    <p:spTree>
      <p:nvGrpSpPr>
        <p:cNvPr id="160" name=""/>
        <p:cNvGrpSpPr/>
        <p:nvPr/>
      </p:nvGrpSpPr>
      <p:grpSpPr>
        <a:xfrm rot="0">
          <a:off x="0" y="0"/>
          <a:ext cx="0" cy="0"/>
          <a:chOff x="0" y="0"/>
          <a:chExt cx="0" cy="0"/>
        </a:xfrm>
      </p:grpSpPr>
      <p:pic>
        <p:nvPicPr>
          <p:cNvPr id="2097160" name="Picture 10" descr="single mode fibre"/>
          <p:cNvPicPr>
            <a:picLocks/>
          </p:cNvPicPr>
          <p:nvPr>
            <p:ph sz="quarter" idx="4294967295"/>
          </p:nvPr>
        </p:nvPicPr>
        <p:blipFill>
          <a:blip xmlns:r="http://schemas.openxmlformats.org/officeDocument/2006/relationships" r:embed="rId1"/>
          <a:srcRect l="0" t="0" r="0" b="0"/>
          <a:stretch>
            <a:fillRect/>
          </a:stretch>
        </p:blipFill>
        <p:spPr>
          <a:xfrm rot="0">
            <a:off x="0" y="1454150"/>
            <a:ext cx="4572000" cy="3429000"/>
          </a:xfrm>
          <a:prstGeom prst="rect"/>
          <a:noFill/>
          <a:ln>
            <a:noFill/>
          </a:ln>
        </p:spPr>
      </p:pic>
      <p:pic>
        <p:nvPicPr>
          <p:cNvPr id="2097161" name="Picture 7" descr="single mode fibre signal"/>
          <p:cNvPicPr>
            <a:picLocks/>
          </p:cNvPicPr>
          <p:nvPr>
            <p:ph sz="quarter" idx="4294967295"/>
          </p:nvPr>
        </p:nvPicPr>
        <p:blipFill>
          <a:blip xmlns:r="http://schemas.openxmlformats.org/officeDocument/2006/relationships" r:embed="rId2"/>
          <a:srcRect l="0" t="21019" r="0" b="36990"/>
          <a:stretch>
            <a:fillRect/>
          </a:stretch>
        </p:blipFill>
        <p:spPr>
          <a:xfrm rot="0">
            <a:off x="103187" y="4838700"/>
            <a:ext cx="4572000" cy="1439862"/>
          </a:xfrm>
          <a:prstGeom prst="rect"/>
          <a:noFill/>
          <a:ln>
            <a:noFill/>
          </a:ln>
        </p:spPr>
      </p:pic>
      <p:sp>
        <p:nvSpPr>
          <p:cNvPr id="1048666" name="Rectangle 2"/>
          <p:cNvSpPr/>
          <p:nvPr>
            <p:ph type="title" sz="full" idx="4294967295"/>
          </p:nvPr>
        </p:nvSpPr>
        <p:spPr>
          <a:xfrm rot="0">
            <a:off x="457200" y="457200"/>
            <a:ext cx="7924800" cy="12192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Types of fibre optic cables </a:t>
            </a:r>
          </a:p>
        </p:txBody>
      </p:sp>
      <p:sp>
        <p:nvSpPr>
          <p:cNvPr id="1048667" name="Rectangle 3"/>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i="1" lang="en-GB">
                <a:solidFill>
                  <a:srgbClr val="FF0000"/>
                </a:solidFill>
              </a:rPr>
              <a:t>Single mode fibre </a:t>
            </a:r>
            <a:r>
              <a:rPr altLang="ja-JP" lang="en-GB"/>
              <a:t>– it has a very narrow centre core. The light in the cable therefore take only one path through it making it to have a low attenuation rate.</a:t>
            </a:r>
          </a:p>
        </p:txBody>
      </p:sp>
      <p:sp>
        <p:nvSpPr>
          <p:cNvPr id="104866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21</a:t>
            </a:fld>
            <a:endParaRPr altLang="ja-JP" sz="1200" lang="en-US">
              <a:latin typeface="Arial Black"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1">
  <p:cSld>
    <p:spTree>
      <p:nvGrpSpPr>
        <p:cNvPr id="161" name=""/>
        <p:cNvGrpSpPr/>
        <p:nvPr/>
      </p:nvGrpSpPr>
      <p:grpSpPr>
        <a:xfrm rot="0">
          <a:off x="0" y="0"/>
          <a:ext cx="0" cy="0"/>
          <a:chOff x="0" y="0"/>
          <a:chExt cx="0" cy="0"/>
        </a:xfrm>
      </p:grpSpPr>
      <p:pic>
        <p:nvPicPr>
          <p:cNvPr id="2097162" name="Picture 10" descr="multimode fibre"/>
          <p:cNvPicPr>
            <a:picLocks/>
          </p:cNvPicPr>
          <p:nvPr>
            <p:ph sz="quarter" idx="4294967295"/>
          </p:nvPr>
        </p:nvPicPr>
        <p:blipFill>
          <a:blip xmlns:r="http://schemas.openxmlformats.org/officeDocument/2006/relationships" r:embed="rId1"/>
          <a:srcRect l="0" t="0" r="0" b="0"/>
          <a:stretch>
            <a:fillRect/>
          </a:stretch>
        </p:blipFill>
        <p:spPr>
          <a:xfrm rot="0">
            <a:off x="0" y="381000"/>
            <a:ext cx="4938712" cy="3779837"/>
          </a:xfrm>
          <a:prstGeom prst="rect"/>
          <a:noFill/>
          <a:ln>
            <a:noFill/>
          </a:ln>
        </p:spPr>
      </p:pic>
      <p:pic>
        <p:nvPicPr>
          <p:cNvPr id="2097163" name="Picture 9" descr="multi mode fibre signal"/>
          <p:cNvPicPr>
            <a:picLocks/>
          </p:cNvPicPr>
          <p:nvPr>
            <p:ph sz="quarter" idx="4294967295"/>
          </p:nvPr>
        </p:nvPicPr>
        <p:blipFill>
          <a:blip xmlns:r="http://schemas.openxmlformats.org/officeDocument/2006/relationships" r:embed="rId2"/>
          <a:srcRect l="0" t="21019" r="0" b="16019"/>
          <a:stretch>
            <a:fillRect/>
          </a:stretch>
        </p:blipFill>
        <p:spPr>
          <a:xfrm rot="0">
            <a:off x="0" y="3962400"/>
            <a:ext cx="4572000" cy="2159000"/>
          </a:xfrm>
          <a:prstGeom prst="rect"/>
          <a:noFill/>
          <a:ln>
            <a:noFill/>
          </a:ln>
        </p:spPr>
      </p:pic>
      <p:sp>
        <p:nvSpPr>
          <p:cNvPr id="1048669" name="Rectangle 6"/>
          <p:cNvSpPr/>
          <p:nvPr>
            <p:ph type="body" sz="half" idx="4294967295"/>
          </p:nvPr>
        </p:nvSpPr>
        <p:spPr>
          <a:xfrm rot="0">
            <a:off x="4648200" y="1066800"/>
            <a:ext cx="4038600" cy="57912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b="1" sz="2400" i="1" lang="en-GB">
                <a:solidFill>
                  <a:srgbClr val="FF0000"/>
                </a:solidFill>
              </a:rPr>
              <a:t>Multimode fibre </a:t>
            </a:r>
            <a:r>
              <a:rPr altLang="ja-JP" sz="2400" lang="en-US"/>
              <a:t>– it has a thicker core and allows several light rays to be fed in the cable. they have a high attenuation rate and are mainly used for shorter distance transmission. The light is bent back into the core hence propagates along the length of the cable as shown in the diagram. </a:t>
            </a:r>
          </a:p>
        </p:txBody>
      </p:sp>
      <p:sp>
        <p:nvSpPr>
          <p:cNvPr id="104867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22</a:t>
            </a:fld>
            <a:endParaRPr altLang="ja-JP" sz="1200" lang="en-US">
              <a:latin typeface="Arial Black"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1">
  <p:cSld>
    <p:spTree>
      <p:nvGrpSpPr>
        <p:cNvPr id="162" name=""/>
        <p:cNvGrpSpPr/>
        <p:nvPr/>
      </p:nvGrpSpPr>
      <p:grpSpPr>
        <a:xfrm rot="0">
          <a:off x="0" y="0"/>
          <a:ext cx="0" cy="0"/>
          <a:chOff x="0" y="0"/>
          <a:chExt cx="0" cy="0"/>
        </a:xfrm>
      </p:grpSpPr>
      <p:pic>
        <p:nvPicPr>
          <p:cNvPr id="2097164" name="Picture 5" descr="fibre network"/>
          <p:cNvPicPr>
            <a:picLocks/>
          </p:cNvPicPr>
          <p:nvPr>
            <p:ph sz="full" idx="4294967295"/>
          </p:nvPr>
        </p:nvPicPr>
        <p:blipFill>
          <a:blip xmlns:r="http://schemas.openxmlformats.org/officeDocument/2006/relationships" r:embed="rId1"/>
          <a:srcRect l="0" t="22563" r="0" b="24522"/>
          <a:stretch>
            <a:fillRect/>
          </a:stretch>
        </p:blipFill>
        <p:spPr>
          <a:xfrm rot="0">
            <a:off x="304800" y="1447800"/>
            <a:ext cx="8642350" cy="4343400"/>
          </a:xfrm>
          <a:prstGeom prst="rect"/>
          <a:noFill/>
          <a:ln>
            <a:noFill/>
          </a:ln>
        </p:spPr>
      </p:pic>
      <p:sp>
        <p:nvSpPr>
          <p:cNvPr id="1048671" name="Rectangle 2"/>
          <p:cNvSpPr/>
          <p:nvPr>
            <p:ph type="title" sz="full" idx="4294967295"/>
          </p:nvPr>
        </p:nvSpPr>
        <p:spPr>
          <a:xfrm rot="0">
            <a:off x="468312" y="457200"/>
            <a:ext cx="7608887"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sz="2800" lang="en-GB" u="sng">
                <a:solidFill>
                  <a:srgbClr val="FF0000"/>
                </a:solidFill>
              </a:rPr>
              <a:t>Fibre based network data transmission diagram:</a:t>
            </a:r>
          </a:p>
        </p:txBody>
      </p:sp>
      <p:sp>
        <p:nvSpPr>
          <p:cNvPr id="104867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23</a:t>
            </a:fld>
            <a:endParaRPr altLang="ja-JP" sz="1200" lang="en-US">
              <a:latin typeface="Arial Black"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1">
  <p:cSld>
    <p:spTree>
      <p:nvGrpSpPr>
        <p:cNvPr id="163" name=""/>
        <p:cNvGrpSpPr/>
        <p:nvPr/>
      </p:nvGrpSpPr>
      <p:grpSpPr>
        <a:xfrm rot="0">
          <a:off x="0" y="0"/>
          <a:ext cx="0" cy="0"/>
          <a:chOff x="0" y="0"/>
          <a:chExt cx="0" cy="0"/>
        </a:xfrm>
      </p:grpSpPr>
      <p:sp>
        <p:nvSpPr>
          <p:cNvPr id="1048673" name="Rectangle 3"/>
          <p:cNvSpPr/>
          <p:nvPr>
            <p:ph type="body" sz="full" idx="4294967295"/>
          </p:nvPr>
        </p:nvSpPr>
        <p:spPr>
          <a:xfrm rot="0">
            <a:off x="457200" y="457200"/>
            <a:ext cx="8229600" cy="6400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buNone/>
            </a:pPr>
            <a:r>
              <a:rPr altLang="ja-JP" b="1" sz="2800" i="1" lang="en-GB" u="sng">
                <a:solidFill>
                  <a:srgbClr val="0070C0"/>
                </a:solidFill>
              </a:rPr>
              <a:t>Advantages</a:t>
            </a:r>
            <a:r>
              <a:rPr altLang="ja-JP" b="1" sz="2800" lang="en-GB">
                <a:solidFill>
                  <a:srgbClr val="0070C0"/>
                </a:solidFill>
              </a:rPr>
              <a:t> </a:t>
            </a:r>
          </a:p>
          <a:p>
            <a:pPr eaLnBrk="1" hangingPunct="1" lvl="0">
              <a:lnSpc>
                <a:spcPct val="90000"/>
              </a:lnSpc>
            </a:pPr>
            <a:r>
              <a:rPr altLang="ja-JP" b="1" sz="2800" lang="en-GB">
                <a:solidFill>
                  <a:srgbClr val="FF0000"/>
                </a:solidFill>
              </a:rPr>
              <a:t>Has high bandwidth hence high carrying capacity.</a:t>
            </a:r>
          </a:p>
          <a:p>
            <a:pPr eaLnBrk="1" hangingPunct="1" lvl="0">
              <a:lnSpc>
                <a:spcPct val="90000"/>
              </a:lnSpc>
            </a:pPr>
            <a:r>
              <a:rPr altLang="ja-JP" b="1" sz="2800" lang="en-GB"/>
              <a:t>It’s immune to electromagnetic interference.</a:t>
            </a:r>
          </a:p>
          <a:p>
            <a:pPr eaLnBrk="1" hangingPunct="1" lvl="0">
              <a:lnSpc>
                <a:spcPct val="90000"/>
              </a:lnSpc>
            </a:pPr>
            <a:r>
              <a:rPr altLang="ja-JP" b="1" sz="2800" lang="en-GB">
                <a:solidFill>
                  <a:srgbClr val="FF0000"/>
                </a:solidFill>
              </a:rPr>
              <a:t>Covers large distances because of low attenuation.</a:t>
            </a:r>
          </a:p>
          <a:p>
            <a:pPr eaLnBrk="1" hangingPunct="1" lvl="0">
              <a:lnSpc>
                <a:spcPct val="90000"/>
              </a:lnSpc>
            </a:pPr>
            <a:r>
              <a:rPr altLang="ja-JP" b="1" sz="2800" lang="en-GB"/>
              <a:t>Very secured because they are un-tappable.</a:t>
            </a:r>
          </a:p>
          <a:p>
            <a:pPr eaLnBrk="1" hangingPunct="1" lvl="0">
              <a:lnSpc>
                <a:spcPct val="90000"/>
              </a:lnSpc>
              <a:buNone/>
            </a:pPr>
            <a:r>
              <a:rPr altLang="ja-JP" b="1" sz="2800" i="1" lang="en-GB" u="sng">
                <a:solidFill>
                  <a:srgbClr val="0070C0"/>
                </a:solidFill>
              </a:rPr>
              <a:t>Disadvantages</a:t>
            </a:r>
          </a:p>
          <a:p>
            <a:pPr eaLnBrk="1" hangingPunct="1" lvl="0">
              <a:lnSpc>
                <a:spcPct val="90000"/>
              </a:lnSpc>
            </a:pPr>
            <a:r>
              <a:rPr altLang="ja-JP" b="1" sz="2800" lang="en-GB"/>
              <a:t>Very expensive</a:t>
            </a:r>
          </a:p>
          <a:p>
            <a:pPr eaLnBrk="1" hangingPunct="1" lvl="0">
              <a:lnSpc>
                <a:spcPct val="90000"/>
              </a:lnSpc>
            </a:pPr>
            <a:r>
              <a:rPr altLang="ja-JP" b="1" sz="2800" lang="en-GB">
                <a:solidFill>
                  <a:srgbClr val="FF0000"/>
                </a:solidFill>
              </a:rPr>
              <a:t>Installation is difficult.</a:t>
            </a:r>
          </a:p>
          <a:p>
            <a:pPr eaLnBrk="1" hangingPunct="1" lvl="0">
              <a:lnSpc>
                <a:spcPct val="90000"/>
              </a:lnSpc>
            </a:pPr>
            <a:r>
              <a:rPr altLang="ja-JP" b="1" sz="2800" lang="en-GB"/>
              <a:t>It’s complex to configure</a:t>
            </a:r>
          </a:p>
          <a:p>
            <a:pPr eaLnBrk="1" hangingPunct="1" lvl="0">
              <a:lnSpc>
                <a:spcPct val="90000"/>
              </a:lnSpc>
            </a:pPr>
            <a:r>
              <a:rPr altLang="ja-JP" b="1" sz="2800" lang="en-US">
                <a:solidFill>
                  <a:srgbClr val="FF0000"/>
                </a:solidFill>
              </a:rPr>
              <a:t>Broken cable is difficult and expensive to repair</a:t>
            </a:r>
          </a:p>
        </p:txBody>
      </p:sp>
      <p:sp>
        <p:nvSpPr>
          <p:cNvPr id="104867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24</a:t>
            </a:fld>
            <a:endParaRPr altLang="ja-JP" sz="1200" lang="en-US">
              <a:latin typeface="Arial Black"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1">
  <p:cSld>
    <p:spTree>
      <p:nvGrpSpPr>
        <p:cNvPr id="164" name=""/>
        <p:cNvGrpSpPr/>
        <p:nvPr/>
      </p:nvGrpSpPr>
      <p:grpSpPr>
        <a:xfrm rot="0">
          <a:off x="0" y="0"/>
          <a:ext cx="0" cy="0"/>
          <a:chOff x="0" y="0"/>
          <a:chExt cx="0" cy="0"/>
        </a:xfrm>
      </p:grpSpPr>
      <p:sp>
        <p:nvSpPr>
          <p:cNvPr id="1048675"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algn="ctr" eaLnBrk="1" hangingPunct="1" lvl="0"/>
            <a:r>
              <a:rPr altLang="ja-JP" b="1" lang="en-GB" u="sng">
                <a:solidFill>
                  <a:srgbClr val="FF0000"/>
                </a:solidFill>
              </a:rPr>
              <a:t>Wireless communication (unbounded media)</a:t>
            </a:r>
          </a:p>
        </p:txBody>
      </p:sp>
      <p:sp>
        <p:nvSpPr>
          <p:cNvPr id="1048676" name="Rectangle 3"/>
          <p:cNvSpPr/>
          <p:nvPr>
            <p:ph type="body" sz="full" idx="4294967295"/>
          </p:nvPr>
        </p:nvSpPr>
        <p:spPr>
          <a:xfrm rot="0">
            <a:off x="457200" y="1905000"/>
            <a:ext cx="8229600" cy="44196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b="1" lang="en-GB"/>
              <a:t>This type of communication media transmits data from one point to another without physical connections. Example of wireless transmission includes:</a:t>
            </a:r>
          </a:p>
          <a:p>
            <a:pPr eaLnBrk="1" hangingPunct="1" lvl="1">
              <a:lnSpc>
                <a:spcPct val="90000"/>
              </a:lnSpc>
            </a:pPr>
            <a:r>
              <a:rPr altLang="ja-JP" b="1" lang="en-GB">
                <a:solidFill>
                  <a:srgbClr val="FF0000"/>
                </a:solidFill>
              </a:rPr>
              <a:t>Microwave</a:t>
            </a:r>
          </a:p>
          <a:p>
            <a:pPr eaLnBrk="1" hangingPunct="1" lvl="1">
              <a:lnSpc>
                <a:spcPct val="90000"/>
              </a:lnSpc>
            </a:pPr>
            <a:r>
              <a:rPr altLang="ja-JP" b="1" lang="en-GB"/>
              <a:t>Satellite</a:t>
            </a:r>
          </a:p>
          <a:p>
            <a:pPr eaLnBrk="1" hangingPunct="1" lvl="1">
              <a:lnSpc>
                <a:spcPct val="90000"/>
              </a:lnSpc>
            </a:pPr>
            <a:r>
              <a:rPr altLang="ja-JP" b="1" lang="en-GB">
                <a:solidFill>
                  <a:srgbClr val="FF0000"/>
                </a:solidFill>
              </a:rPr>
              <a:t>Radio transmission</a:t>
            </a:r>
          </a:p>
          <a:p>
            <a:pPr eaLnBrk="1" hangingPunct="1" lvl="1">
              <a:lnSpc>
                <a:spcPct val="90000"/>
              </a:lnSpc>
            </a:pPr>
            <a:r>
              <a:rPr altLang="ja-JP" b="1" lang="en-US"/>
              <a:t>Infrared transmission</a:t>
            </a:r>
          </a:p>
        </p:txBody>
      </p:sp>
      <p:sp>
        <p:nvSpPr>
          <p:cNvPr id="104867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25</a:t>
            </a:fld>
            <a:endParaRPr altLang="ja-JP" sz="1200" lang="en-US">
              <a:latin typeface="Arial Black"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1">
  <p:cSld>
    <p:spTree>
      <p:nvGrpSpPr>
        <p:cNvPr id="165" name=""/>
        <p:cNvGrpSpPr/>
        <p:nvPr/>
      </p:nvGrpSpPr>
      <p:grpSpPr>
        <a:xfrm rot="0">
          <a:off x="0" y="0"/>
          <a:ext cx="0" cy="0"/>
          <a:chOff x="0" y="0"/>
          <a:chExt cx="0" cy="0"/>
        </a:xfrm>
      </p:grpSpPr>
      <p:sp>
        <p:nvSpPr>
          <p:cNvPr id="1048678" name="Rectangle 2"/>
          <p:cNvSpPr/>
          <p:nvPr>
            <p:ph type="title" sz="full" idx="4294967295"/>
          </p:nvPr>
        </p:nvSpPr>
        <p:spPr>
          <a:xfrm rot="0">
            <a:off x="228600" y="457200"/>
            <a:ext cx="8610600" cy="8382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solidFill>
                  <a:srgbClr val="FF0000"/>
                </a:solidFill>
              </a:rPr>
              <a:t>The electromagnetic spectrum</a:t>
            </a:r>
          </a:p>
        </p:txBody>
      </p:sp>
      <p:sp>
        <p:nvSpPr>
          <p:cNvPr id="1048679" name="Rectangle 5"/>
          <p:cNvSpPr/>
          <p:nvPr>
            <p:ph type="body" sz="half" idx="4294967295"/>
          </p:nvPr>
        </p:nvSpPr>
        <p:spPr>
          <a:xfrm rot="0">
            <a:off x="4648200" y="1447800"/>
            <a:ext cx="4038600" cy="54102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pPr>
            <a:r>
              <a:rPr altLang="ja-JP" b="1" lang="en-GB"/>
              <a:t>The figure is a representation of an electromagnetic spectrum. All these waves travel at the speed of light. For our concern here, we will only deal with microwaves radiowaves and infrared waves.</a:t>
            </a:r>
          </a:p>
        </p:txBody>
      </p:sp>
      <p:pic>
        <p:nvPicPr>
          <p:cNvPr id="2097165" name="Picture 6" descr="the electromagnetic spectrum"/>
          <p:cNvPicPr>
            <a:picLocks/>
          </p:cNvPicPr>
          <p:nvPr>
            <p:ph sz="half" idx="4294967295"/>
          </p:nvPr>
        </p:nvPicPr>
        <p:blipFill>
          <a:blip xmlns:r="http://schemas.openxmlformats.org/officeDocument/2006/relationships" r:embed="rId1"/>
          <a:srcRect l="0" t="0" r="0" b="0"/>
          <a:stretch>
            <a:fillRect/>
          </a:stretch>
        </p:blipFill>
        <p:spPr>
          <a:xfrm rot="0">
            <a:off x="230187" y="1295400"/>
            <a:ext cx="4570412" cy="5029200"/>
          </a:xfrm>
          <a:prstGeom prst="rect"/>
          <a:noFill/>
          <a:ln>
            <a:noFill/>
          </a:ln>
        </p:spPr>
      </p:pic>
      <p:sp>
        <p:nvSpPr>
          <p:cNvPr id="104868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26</a:t>
            </a:fld>
            <a:endParaRPr altLang="ja-JP" sz="1200" lang="en-US">
              <a:latin typeface="Arial Black"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1">
  <p:cSld>
    <p:spTree>
      <p:nvGrpSpPr>
        <p:cNvPr id="166" name=""/>
        <p:cNvGrpSpPr/>
        <p:nvPr/>
      </p:nvGrpSpPr>
      <p:grpSpPr>
        <a:xfrm rot="0">
          <a:off x="0" y="0"/>
          <a:ext cx="0" cy="0"/>
          <a:chOff x="0" y="0"/>
          <a:chExt cx="0" cy="0"/>
        </a:xfrm>
      </p:grpSpPr>
      <p:sp>
        <p:nvSpPr>
          <p:cNvPr id="1048681" name="Rectangle 2"/>
          <p:cNvSpPr/>
          <p:nvPr>
            <p:ph type="title" sz="full" idx="4294967295"/>
          </p:nvPr>
        </p:nvSpPr>
        <p:spPr>
          <a:xfrm rot="0">
            <a:off x="457200" y="457200"/>
            <a:ext cx="8229600" cy="6858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solidFill>
                  <a:srgbClr val="FF0000"/>
                </a:solidFill>
              </a:rPr>
              <a:t>Microwave transmission </a:t>
            </a:r>
          </a:p>
        </p:txBody>
      </p:sp>
      <p:sp>
        <p:nvSpPr>
          <p:cNvPr id="1048682" name="Rectangle 3"/>
          <p:cNvSpPr/>
          <p:nvPr>
            <p:ph type="body" sz="half" idx="4294967295"/>
          </p:nvPr>
        </p:nvSpPr>
        <p:spPr>
          <a:xfrm rot="0">
            <a:off x="5638800" y="1143000"/>
            <a:ext cx="3200400" cy="51054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b="1" lang="en-GB"/>
              <a:t>In microwave transmission signals travel in a straight line and therefore the transmitter and receiver must be in a direct line of sight of each other.</a:t>
            </a:r>
          </a:p>
        </p:txBody>
      </p:sp>
      <p:pic>
        <p:nvPicPr>
          <p:cNvPr id="2097166" name="Picture 5" descr="point to point microwave transmission"/>
          <p:cNvPicPr>
            <a:picLocks/>
          </p:cNvPicPr>
          <p:nvPr>
            <p:ph sz="half" idx="4294967295"/>
          </p:nvPr>
        </p:nvPicPr>
        <p:blipFill>
          <a:blip xmlns:r="http://schemas.openxmlformats.org/officeDocument/2006/relationships" r:embed="rId1"/>
          <a:srcRect l="0" t="7246" r="0" b="21739"/>
          <a:stretch>
            <a:fillRect/>
          </a:stretch>
        </p:blipFill>
        <p:spPr>
          <a:xfrm rot="0">
            <a:off x="250825" y="1447800"/>
            <a:ext cx="5235575" cy="4800600"/>
          </a:xfrm>
          <a:prstGeom prst="rect"/>
          <a:solidFill>
            <a:schemeClr val="dk2">
              <a:alpha val="100000"/>
            </a:schemeClr>
          </a:solidFill>
          <a:ln w="85725" cap="flat" cmpd="sng">
            <a:solidFill>
              <a:srgbClr val="7030A0">
                <a:alpha val="100000"/>
              </a:srgbClr>
            </a:solidFill>
            <a:prstDash val="solid"/>
            <a:miter/>
          </a:ln>
        </p:spPr>
      </p:pic>
      <p:sp>
        <p:nvSpPr>
          <p:cNvPr id="1048683"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27</a:t>
            </a:fld>
            <a:endParaRPr altLang="ja-JP" sz="1200" lang="en-US">
              <a:latin typeface="Arial Black"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1">
  <p:cSld>
    <p:spTree>
      <p:nvGrpSpPr>
        <p:cNvPr id="167" name=""/>
        <p:cNvGrpSpPr/>
        <p:nvPr/>
      </p:nvGrpSpPr>
      <p:grpSpPr>
        <a:xfrm rot="0">
          <a:off x="0" y="0"/>
          <a:ext cx="0" cy="0"/>
          <a:chOff x="0" y="0"/>
          <a:chExt cx="0" cy="0"/>
        </a:xfrm>
      </p:grpSpPr>
      <p:sp>
        <p:nvSpPr>
          <p:cNvPr id="1048684" name="Rectangle 3"/>
          <p:cNvSpPr/>
          <p:nvPr>
            <p:ph type="body" sz="full" idx="4294967295"/>
          </p:nvPr>
        </p:nvSpPr>
        <p:spPr>
          <a:xfrm rot="0">
            <a:off x="457200" y="609600"/>
            <a:ext cx="8229600" cy="6019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buNone/>
            </a:pPr>
            <a:r>
              <a:rPr altLang="ja-JP" b="1" i="1" lang="en-GB" u="sng"/>
              <a:t>Advantages</a:t>
            </a:r>
          </a:p>
          <a:p>
            <a:pPr eaLnBrk="1" hangingPunct="1" lvl="0">
              <a:lnSpc>
                <a:spcPct val="80000"/>
              </a:lnSpc>
            </a:pPr>
            <a:r>
              <a:rPr altLang="ja-JP" b="1" lang="en-GB">
                <a:solidFill>
                  <a:srgbClr val="FF0000"/>
                </a:solidFill>
              </a:rPr>
              <a:t>They operate at a high speed.</a:t>
            </a:r>
          </a:p>
          <a:p>
            <a:pPr eaLnBrk="1" hangingPunct="1" lvl="0">
              <a:lnSpc>
                <a:spcPct val="80000"/>
              </a:lnSpc>
            </a:pPr>
            <a:r>
              <a:rPr altLang="ja-JP" b="1" lang="en-GB"/>
              <a:t>It’s less prone to transmission errors unlike twisted wire pair.</a:t>
            </a:r>
          </a:p>
          <a:p>
            <a:pPr eaLnBrk="1" hangingPunct="1" lvl="0">
              <a:lnSpc>
                <a:spcPct val="80000"/>
              </a:lnSpc>
            </a:pPr>
            <a:r>
              <a:rPr altLang="ja-JP" b="1" lang="en-GB">
                <a:solidFill>
                  <a:srgbClr val="FF0000"/>
                </a:solidFill>
              </a:rPr>
              <a:t>Are capable of operating in digital or analog data.</a:t>
            </a:r>
          </a:p>
          <a:p>
            <a:pPr eaLnBrk="1" hangingPunct="1" lvl="0">
              <a:lnSpc>
                <a:spcPct val="80000"/>
              </a:lnSpc>
            </a:pPr>
            <a:endParaRPr altLang="ja-JP" b="1" lang="en-GB">
              <a:solidFill>
                <a:srgbClr val="FF0000"/>
              </a:solidFill>
            </a:endParaRPr>
          </a:p>
          <a:p>
            <a:pPr eaLnBrk="1" hangingPunct="1" lvl="0">
              <a:lnSpc>
                <a:spcPct val="80000"/>
              </a:lnSpc>
              <a:buNone/>
            </a:pPr>
            <a:r>
              <a:rPr altLang="ja-JP" b="1" i="1" lang="en-GB" u="sng"/>
              <a:t>Disadvantages</a:t>
            </a:r>
          </a:p>
          <a:p>
            <a:pPr eaLnBrk="1" hangingPunct="1" lvl="0">
              <a:lnSpc>
                <a:spcPct val="80000"/>
              </a:lnSpc>
            </a:pPr>
            <a:r>
              <a:rPr altLang="ja-JP" b="1" lang="en-GB">
                <a:solidFill>
                  <a:srgbClr val="FF0000"/>
                </a:solidFill>
              </a:rPr>
              <a:t>Signal is affected by atmospheric conductor like lightning.</a:t>
            </a:r>
          </a:p>
          <a:p>
            <a:pPr eaLnBrk="1" hangingPunct="1" lvl="0">
              <a:lnSpc>
                <a:spcPct val="80000"/>
              </a:lnSpc>
            </a:pPr>
            <a:r>
              <a:rPr altLang="ja-JP" b="1" lang="en-US"/>
              <a:t>Additional number of repeaters are added after every few kilometres.</a:t>
            </a:r>
          </a:p>
        </p:txBody>
      </p:sp>
      <p:sp>
        <p:nvSpPr>
          <p:cNvPr id="104868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28</a:t>
            </a:fld>
            <a:endParaRPr altLang="ja-JP" sz="1200" lang="en-US">
              <a:latin typeface="Arial Black"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1">
  <p:cSld>
    <p:spTree>
      <p:nvGrpSpPr>
        <p:cNvPr id="168" name=""/>
        <p:cNvGrpSpPr/>
        <p:nvPr/>
      </p:nvGrpSpPr>
      <p:grpSpPr>
        <a:xfrm rot="0">
          <a:off x="0" y="0"/>
          <a:ext cx="0" cy="0"/>
          <a:chOff x="0" y="0"/>
          <a:chExt cx="0" cy="0"/>
        </a:xfrm>
      </p:grpSpPr>
      <p:sp>
        <p:nvSpPr>
          <p:cNvPr id="1048686" name="Rectangle 2"/>
          <p:cNvSpPr/>
          <p:nvPr>
            <p:ph type="title" sz="full" idx="4294967295"/>
          </p:nvPr>
        </p:nvSpPr>
        <p:spPr>
          <a:xfrm rot="0">
            <a:off x="457200" y="304800"/>
            <a:ext cx="6477000" cy="609600"/>
          </a:xfrm>
          <a:prstGeom prst="rect"/>
          <a:solidFill>
            <a:srgbClr val="002060">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solidFill>
                  <a:srgbClr val="FFFF00"/>
                </a:solidFill>
              </a:rPr>
              <a:t>Satellite Transmission </a:t>
            </a:r>
          </a:p>
        </p:txBody>
      </p:sp>
      <p:sp>
        <p:nvSpPr>
          <p:cNvPr id="1048687" name="Rectangle 3"/>
          <p:cNvSpPr/>
          <p:nvPr>
            <p:ph type="body" sz="full" idx="4294967295"/>
          </p:nvPr>
        </p:nvSpPr>
        <p:spPr>
          <a:xfrm rot="0">
            <a:off x="304800" y="1066800"/>
            <a:ext cx="8534400" cy="53340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b="1" lang="en-GB"/>
              <a:t>In this transmission microwave radio signal is transmitted from antennae from the ground to a satellite on the orbit around the earth. The microwave radio signal is beamed to the satellite on a specific frequency called </a:t>
            </a:r>
            <a:r>
              <a:rPr altLang="ja-JP" b="1" i="1" lang="en-GB">
                <a:solidFill>
                  <a:srgbClr val="FF0000"/>
                </a:solidFill>
              </a:rPr>
              <a:t>uplink</a:t>
            </a:r>
            <a:r>
              <a:rPr altLang="ja-JP" b="1" lang="en-GB"/>
              <a:t> frequency where it is received, amplified and then rebroadcasted on a different frequency called </a:t>
            </a:r>
            <a:r>
              <a:rPr altLang="ja-JP" b="1" i="1" lang="en-GB">
                <a:solidFill>
                  <a:srgbClr val="FF0000"/>
                </a:solidFill>
              </a:rPr>
              <a:t>downlink</a:t>
            </a:r>
            <a:r>
              <a:rPr altLang="ja-JP" b="1" lang="en-GB"/>
              <a:t>. The satellite transmit the signal to many earth stations to form a point to multipoint transmissions. </a:t>
            </a:r>
          </a:p>
        </p:txBody>
      </p:sp>
      <p:sp>
        <p:nvSpPr>
          <p:cNvPr id="104868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29</a:t>
            </a:fld>
            <a:endParaRPr altLang="ja-JP" sz="1200" lang="en-US">
              <a:latin typeface="Arial Black"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1">
  <p:cSld>
    <p:spTree>
      <p:nvGrpSpPr>
        <p:cNvPr id="169" name=""/>
        <p:cNvGrpSpPr/>
        <p:nvPr/>
      </p:nvGrpSpPr>
      <p:grpSpPr>
        <a:xfrm rot="0">
          <a:off x="0" y="0"/>
          <a:ext cx="0" cy="0"/>
          <a:chOff x="0" y="0"/>
          <a:chExt cx="0" cy="0"/>
        </a:xfrm>
      </p:grpSpPr>
      <p:sp>
        <p:nvSpPr>
          <p:cNvPr id="1048689" name="Rectangle 4"/>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Satellite transmission system</a:t>
            </a:r>
          </a:p>
        </p:txBody>
      </p:sp>
      <p:pic>
        <p:nvPicPr>
          <p:cNvPr id="2097167" name="Picture 6" descr="satellite transmission"/>
          <p:cNvPicPr>
            <a:picLocks/>
          </p:cNvPicPr>
          <p:nvPr>
            <p:ph sz="full" idx="4294967295"/>
          </p:nvPr>
        </p:nvPicPr>
        <p:blipFill>
          <a:blip xmlns:r="http://schemas.openxmlformats.org/officeDocument/2006/relationships" r:embed="rId1"/>
          <a:srcRect l="0" t="0" r="0" b="0"/>
          <a:stretch>
            <a:fillRect/>
          </a:stretch>
        </p:blipFill>
        <p:spPr>
          <a:xfrm rot="0">
            <a:off x="950912" y="1779587"/>
            <a:ext cx="7200900" cy="5078412"/>
          </a:xfrm>
          <a:prstGeom prst="rect"/>
          <a:noFill/>
          <a:ln>
            <a:noFill/>
          </a:ln>
        </p:spPr>
      </p:pic>
      <p:sp>
        <p:nvSpPr>
          <p:cNvPr id="104869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30</a:t>
            </a:fld>
            <a:endParaRPr altLang="ja-JP" sz="1200" lang="en-US">
              <a:latin typeface="Arial Black"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1">
  <p:cSld>
    <p:spTree>
      <p:nvGrpSpPr>
        <p:cNvPr id="170" name=""/>
        <p:cNvGrpSpPr/>
        <p:nvPr/>
      </p:nvGrpSpPr>
      <p:grpSpPr>
        <a:xfrm rot="0">
          <a:off x="0" y="0"/>
          <a:ext cx="0" cy="0"/>
          <a:chOff x="0" y="0"/>
          <a:chExt cx="0" cy="0"/>
        </a:xfrm>
      </p:grpSpPr>
      <p:sp>
        <p:nvSpPr>
          <p:cNvPr id="1048691" name="Rectangle 3"/>
          <p:cNvSpPr/>
          <p:nvPr>
            <p:ph type="body" sz="full" idx="4294967295"/>
          </p:nvPr>
        </p:nvSpPr>
        <p:spPr>
          <a:xfrm rot="0">
            <a:off x="304800" y="609600"/>
            <a:ext cx="8534400" cy="57912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buNone/>
            </a:pPr>
            <a:r>
              <a:rPr altLang="ja-JP" b="1" sz="2800" i="1" lang="en-GB" u="sng"/>
              <a:t>Advantages of satellite transmission</a:t>
            </a:r>
          </a:p>
          <a:p>
            <a:pPr eaLnBrk="1" hangingPunct="1" lvl="0">
              <a:lnSpc>
                <a:spcPct val="80000"/>
              </a:lnSpc>
            </a:pPr>
            <a:r>
              <a:rPr altLang="ja-JP" b="1" sz="2800" lang="en-GB">
                <a:solidFill>
                  <a:srgbClr val="FF0000"/>
                </a:solidFill>
              </a:rPr>
              <a:t>The cost is not dependent on distance.</a:t>
            </a:r>
          </a:p>
          <a:p>
            <a:pPr eaLnBrk="1" hangingPunct="1" lvl="0">
              <a:lnSpc>
                <a:spcPct val="80000"/>
              </a:lnSpc>
            </a:pPr>
            <a:r>
              <a:rPr altLang="ja-JP" b="1" sz="2800" lang="en-GB"/>
              <a:t>Has the second highest bandwidth after optical cable.</a:t>
            </a:r>
          </a:p>
          <a:p>
            <a:pPr eaLnBrk="1" hangingPunct="1" lvl="0">
              <a:lnSpc>
                <a:spcPct val="80000"/>
              </a:lnSpc>
            </a:pPr>
            <a:r>
              <a:rPr altLang="ja-JP" b="1" sz="2800" lang="en-GB">
                <a:solidFill>
                  <a:srgbClr val="FF0000"/>
                </a:solidFill>
              </a:rPr>
              <a:t>Earth station can be installed on a customer property than layering extensive cables.</a:t>
            </a:r>
          </a:p>
          <a:p>
            <a:pPr eaLnBrk="1" hangingPunct="1" lvl="0">
              <a:lnSpc>
                <a:spcPct val="80000"/>
              </a:lnSpc>
            </a:pPr>
            <a:endParaRPr altLang="ja-JP" b="1" sz="2800" lang="en-GB">
              <a:solidFill>
                <a:srgbClr val="FF0000"/>
              </a:solidFill>
            </a:endParaRPr>
          </a:p>
          <a:p>
            <a:pPr eaLnBrk="1" hangingPunct="1" lvl="0">
              <a:lnSpc>
                <a:spcPct val="80000"/>
              </a:lnSpc>
              <a:buNone/>
            </a:pPr>
            <a:r>
              <a:rPr altLang="ja-JP" b="1" sz="2800" i="1" lang="en-GB" u="sng"/>
              <a:t>Disadvantages of satellite transmission</a:t>
            </a:r>
          </a:p>
          <a:p>
            <a:pPr eaLnBrk="1" hangingPunct="1" lvl="0">
              <a:lnSpc>
                <a:spcPct val="80000"/>
              </a:lnSpc>
            </a:pPr>
            <a:r>
              <a:rPr altLang="ja-JP" b="1" sz="2800" lang="en-GB">
                <a:solidFill>
                  <a:srgbClr val="FF0000"/>
                </a:solidFill>
              </a:rPr>
              <a:t>Any station can receive the signals.</a:t>
            </a:r>
          </a:p>
          <a:p>
            <a:pPr eaLnBrk="1" hangingPunct="1" lvl="0">
              <a:lnSpc>
                <a:spcPct val="80000"/>
              </a:lnSpc>
            </a:pPr>
            <a:r>
              <a:rPr altLang="ja-JP" b="1" sz="2800" lang="en-GB"/>
              <a:t>It’s expensive to install and configure ground and orbit stations.</a:t>
            </a:r>
          </a:p>
          <a:p>
            <a:pPr eaLnBrk="1" hangingPunct="1" lvl="0">
              <a:lnSpc>
                <a:spcPct val="80000"/>
              </a:lnSpc>
            </a:pPr>
            <a:r>
              <a:rPr altLang="ja-JP" b="1" sz="2800" lang="en-US">
                <a:solidFill>
                  <a:srgbClr val="FF0000"/>
                </a:solidFill>
              </a:rPr>
              <a:t>Heavy rains or bad weather will increase loss of signals</a:t>
            </a:r>
          </a:p>
        </p:txBody>
      </p:sp>
      <p:sp>
        <p:nvSpPr>
          <p:cNvPr id="104869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31</a:t>
            </a:fld>
            <a:endParaRPr altLang="ja-JP" sz="1200" lang="en-US">
              <a:latin typeface="Arial Black"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1">
  <p:cSld>
    <p:spTree>
      <p:nvGrpSpPr>
        <p:cNvPr id="171" name=""/>
        <p:cNvGrpSpPr/>
        <p:nvPr/>
      </p:nvGrpSpPr>
      <p:grpSpPr>
        <a:xfrm rot="0">
          <a:off x="0" y="0"/>
          <a:ext cx="0" cy="0"/>
          <a:chOff x="0" y="0"/>
          <a:chExt cx="0" cy="0"/>
        </a:xfrm>
      </p:grpSpPr>
      <p:sp>
        <p:nvSpPr>
          <p:cNvPr id="1048693" name="Rectangle 4"/>
          <p:cNvSpPr/>
          <p:nvPr>
            <p:ph type="title" sz="full" idx="4294967295"/>
          </p:nvPr>
        </p:nvSpPr>
        <p:spPr>
          <a:xfrm rot="0">
            <a:off x="457200" y="152400"/>
            <a:ext cx="4267200" cy="838200"/>
          </a:xfrm>
          <a:prstGeom prst="rect"/>
          <a:solidFill>
            <a:srgbClr val="002060">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sz="3600" lang="en-GB" u="sng">
                <a:solidFill>
                  <a:srgbClr val="FFFF00"/>
                </a:solidFill>
              </a:rPr>
              <a:t>VSAT technology</a:t>
            </a:r>
          </a:p>
        </p:txBody>
      </p:sp>
      <p:sp>
        <p:nvSpPr>
          <p:cNvPr id="1048694" name="Rectangle 6"/>
          <p:cNvSpPr/>
          <p:nvPr>
            <p:ph type="body" sz="half" idx="4294967295"/>
          </p:nvPr>
        </p:nvSpPr>
        <p:spPr>
          <a:xfrm rot="0">
            <a:off x="4648200" y="152400"/>
            <a:ext cx="4267200" cy="6324600"/>
          </a:xfrm>
          <a:prstGeom prst="rect"/>
          <a:solidFill>
            <a:srgbClr val="FFA7FF">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pPr>
            <a:r>
              <a:rPr altLang="ja-JP" b="1" sz="2400" lang="en-GB">
                <a:solidFill>
                  <a:srgbClr val="002060"/>
                </a:solidFill>
              </a:rPr>
              <a:t>The new trends in microwave transmission have seen the use of </a:t>
            </a:r>
            <a:r>
              <a:rPr altLang="ja-JP" b="1" sz="2400" i="1" lang="en-GB">
                <a:solidFill>
                  <a:srgbClr val="FF0000"/>
                </a:solidFill>
              </a:rPr>
              <a:t>Very Small Aperture Terminal (VSAT)</a:t>
            </a:r>
            <a:r>
              <a:rPr altLang="ja-JP" b="1" sz="2400" lang="en-GB">
                <a:solidFill>
                  <a:srgbClr val="FF0000"/>
                </a:solidFill>
              </a:rPr>
              <a:t> </a:t>
            </a:r>
            <a:r>
              <a:rPr altLang="ja-JP" b="1" sz="2400" lang="en-GB">
                <a:solidFill>
                  <a:srgbClr val="002060"/>
                </a:solidFill>
              </a:rPr>
              <a:t>technology. This refers to a very small satellite dish used both in data, radio and TV communication. </a:t>
            </a:r>
          </a:p>
          <a:p>
            <a:pPr eaLnBrk="1" hangingPunct="1" lvl="0">
              <a:lnSpc>
                <a:spcPct val="80000"/>
              </a:lnSpc>
            </a:pPr>
            <a:r>
              <a:rPr altLang="ja-JP" b="1" sz="2400" lang="en-US">
                <a:solidFill>
                  <a:srgbClr val="2E0000"/>
                </a:solidFill>
              </a:rPr>
              <a:t>Many businesses are adopting this new technology because it enables direct access to satellite communication instead of having to go through the state owned satellite gateway. </a:t>
            </a:r>
          </a:p>
        </p:txBody>
      </p:sp>
      <p:pic>
        <p:nvPicPr>
          <p:cNvPr id="2097168" name="Picture 7" descr="vsat technology"/>
          <p:cNvPicPr>
            <a:picLocks/>
          </p:cNvPicPr>
          <p:nvPr>
            <p:ph sz="half" idx="4294967295"/>
          </p:nvPr>
        </p:nvPicPr>
        <p:blipFill>
          <a:blip xmlns:r="http://schemas.openxmlformats.org/officeDocument/2006/relationships" r:embed="rId1"/>
          <a:srcRect l="0" t="0" r="0" b="0"/>
          <a:stretch>
            <a:fillRect/>
          </a:stretch>
        </p:blipFill>
        <p:spPr>
          <a:xfrm rot="0">
            <a:off x="152400" y="1143000"/>
            <a:ext cx="4419600" cy="5181600"/>
          </a:xfrm>
          <a:prstGeom prst="rect"/>
          <a:noFill/>
          <a:ln>
            <a:noFill/>
          </a:ln>
        </p:spPr>
      </p:pic>
      <p:sp>
        <p:nvSpPr>
          <p:cNvPr id="104869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32</a:t>
            </a:fld>
            <a:endParaRPr altLang="ja-JP" sz="1200" lang="en-US">
              <a:latin typeface="Arial Black"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1">
  <p:cSld>
    <p:spTree>
      <p:nvGrpSpPr>
        <p:cNvPr id="172" name=""/>
        <p:cNvGrpSpPr/>
        <p:nvPr/>
      </p:nvGrpSpPr>
      <p:grpSpPr>
        <a:xfrm rot="0">
          <a:off x="0" y="0"/>
          <a:ext cx="0" cy="0"/>
          <a:chOff x="0" y="0"/>
          <a:chExt cx="0" cy="0"/>
        </a:xfrm>
      </p:grpSpPr>
      <p:sp>
        <p:nvSpPr>
          <p:cNvPr id="1048696" name="Rectangle 2"/>
          <p:cNvSpPr/>
          <p:nvPr>
            <p:ph type="title" sz="full" idx="4294967295"/>
          </p:nvPr>
        </p:nvSpPr>
        <p:spPr>
          <a:xfrm rot="0">
            <a:off x="457200" y="381000"/>
            <a:ext cx="6248400" cy="838200"/>
          </a:xfrm>
          <a:prstGeom prst="rect"/>
          <a:solidFill>
            <a:srgbClr val="002060">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u="sng">
                <a:solidFill>
                  <a:srgbClr val="FFA7FF"/>
                </a:solidFill>
              </a:rPr>
              <a:t>Radio communication</a:t>
            </a:r>
          </a:p>
        </p:txBody>
      </p:sp>
      <p:sp>
        <p:nvSpPr>
          <p:cNvPr id="1048697" name="Rectangle 3"/>
          <p:cNvSpPr/>
          <p:nvPr>
            <p:ph type="body" sz="half" idx="4294967295"/>
          </p:nvPr>
        </p:nvSpPr>
        <p:spPr>
          <a:xfrm rot="0">
            <a:off x="304800" y="1447800"/>
            <a:ext cx="8610600" cy="5105400"/>
          </a:xfrm>
          <a:prstGeom prst="rect"/>
          <a:solidFill>
            <a:srgbClr val="33FFCA">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pPr>
            <a:r>
              <a:rPr altLang="ja-JP" b="1" sz="3200" lang="en-GB"/>
              <a:t>Radio waves travel just like surface water waves, i.e. they are </a:t>
            </a:r>
            <a:r>
              <a:rPr altLang="ja-JP" b="1" sz="3200" i="1" lang="en-GB">
                <a:solidFill>
                  <a:srgbClr val="E50000"/>
                </a:solidFill>
              </a:rPr>
              <a:t>omnidirectional</a:t>
            </a:r>
            <a:r>
              <a:rPr altLang="ja-JP" b="1" sz="3200" i="1" lang="en-GB"/>
              <a:t>.</a:t>
            </a:r>
            <a:r>
              <a:rPr altLang="ja-JP" b="1" sz="3200" lang="en-US"/>
              <a:t> This means that they start from a central point and spread outwards in all directions. </a:t>
            </a:r>
          </a:p>
          <a:p>
            <a:pPr eaLnBrk="1" hangingPunct="1" lvl="0">
              <a:lnSpc>
                <a:spcPct val="80000"/>
              </a:lnSpc>
            </a:pPr>
            <a:r>
              <a:rPr altLang="ja-JP" b="1" sz="3200" lang="en-US"/>
              <a:t>As they travel outwards, their energy spreads outwards over the covered area.</a:t>
            </a:r>
          </a:p>
          <a:p>
            <a:pPr eaLnBrk="1" hangingPunct="1" lvl="0">
              <a:lnSpc>
                <a:spcPct val="80000"/>
              </a:lnSpc>
            </a:pPr>
            <a:r>
              <a:rPr altLang="ja-JP" b="1" sz="3200" lang="en-US"/>
              <a:t> The waves are radiated into the atmosphere by a radio frequency antenna at constant velocity. Radio waves are not visible to the human eye. </a:t>
            </a:r>
          </a:p>
        </p:txBody>
      </p:sp>
      <p:sp>
        <p:nvSpPr>
          <p:cNvPr id="104869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33</a:t>
            </a:fld>
            <a:endParaRPr altLang="ja-JP" sz="1200" lang="en-US">
              <a:latin typeface="Arial Black" pitchFamily="34" charset="0"/>
            </a:endParaRPr>
          </a:p>
        </p:txBody>
      </p:sp>
    </p:spTree>
  </p:cSld>
  <p:clrMapOvr>
    <a:masterClrMapping/>
  </p:clrMapOvr>
  <p:timing/>
</p:sld>
</file>

<file path=ppt/slides/slide34.xml><?xml version="1.0" encoding="utf-8"?>
<p:sld xmlns:a="http://schemas.openxmlformats.org/drawingml/2006/main" xmlns:r="http://schemas.openxmlformats.org/officeDocument/2006/relationships" xmlns:p="http://schemas.openxmlformats.org/presentationml/2006/main" showMasterSp="1">
  <p:cSld>
    <p:bg bwMode="white">
      <p:bgPr>
        <a:solidFill>
          <a:srgbClr val="00CC99"/>
        </a:solidFill>
      </p:bgPr>
    </p:bg>
    <p:spTree>
      <p:nvGrpSpPr>
        <p:cNvPr id="173" name=""/>
        <p:cNvGrpSpPr/>
        <p:nvPr/>
      </p:nvGrpSpPr>
      <p:grpSpPr>
        <a:xfrm rot="0">
          <a:off x="0" y="0"/>
          <a:ext cx="0" cy="0"/>
          <a:chOff x="0" y="0"/>
          <a:chExt cx="0" cy="0"/>
        </a:xfrm>
      </p:grpSpPr>
      <p:sp>
        <p:nvSpPr>
          <p:cNvPr id="104869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34</a:t>
            </a:fld>
            <a:endParaRPr altLang="ja-JP" sz="1200" lang="en-US">
              <a:latin typeface="Arial Black" pitchFamily="34" charset="0"/>
            </a:endParaRPr>
          </a:p>
        </p:txBody>
      </p:sp>
      <p:pic>
        <p:nvPicPr>
          <p:cNvPr id="2097169" name="Picture 7" descr="a typical radio transmitter and receiver link"/>
          <p:cNvPicPr>
            <a:picLocks/>
          </p:cNvPicPr>
          <p:nvPr/>
        </p:nvPicPr>
        <p:blipFill>
          <a:blip xmlns:r="http://schemas.openxmlformats.org/officeDocument/2006/relationships" r:embed="rId1"/>
          <a:srcRect l="0" t="0" r="0" b="0"/>
          <a:stretch>
            <a:fillRect/>
          </a:stretch>
        </p:blipFill>
        <p:spPr>
          <a:xfrm rot="0">
            <a:off x="609600" y="609600"/>
            <a:ext cx="7848600" cy="5867400"/>
          </a:xfrm>
          <a:prstGeom prst="rect"/>
          <a:solidFill>
            <a:srgbClr val="33FFCA"/>
          </a:solid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1">
  <p:cSld>
    <p:spTree>
      <p:nvGrpSpPr>
        <p:cNvPr id="174" name=""/>
        <p:cNvGrpSpPr/>
        <p:nvPr/>
      </p:nvGrpSpPr>
      <p:grpSpPr>
        <a:xfrm rot="0">
          <a:off x="0" y="0"/>
          <a:ext cx="0" cy="0"/>
          <a:chOff x="0" y="0"/>
          <a:chExt cx="0" cy="0"/>
        </a:xfrm>
      </p:grpSpPr>
      <p:sp>
        <p:nvSpPr>
          <p:cNvPr id="104870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Radio transmission</a:t>
            </a:r>
          </a:p>
        </p:txBody>
      </p:sp>
      <p:sp>
        <p:nvSpPr>
          <p:cNvPr id="1048701" name="Rectangle 3"/>
          <p:cNvSpPr/>
          <p:nvPr>
            <p:ph type="body" sz="half" idx="4294967295"/>
          </p:nvPr>
        </p:nvSpPr>
        <p:spPr>
          <a:xfrm rot="0">
            <a:off x="4648200" y="1981200"/>
            <a:ext cx="4244975"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pPr>
            <a:r>
              <a:rPr altLang="ja-JP" sz="2000" lang="en-GB"/>
              <a:t>Data can be transmitted over radio waves communication. The radio waves can be High Frequency (HF), Very High Frequency (VHF) or Ultra-High Frequency (UHF). The high frequency radio waves signal is transmitted by directing it to ionosphere of the earth. The ionosphere will reflect it back to the earth’s surface and the receiver will pick the signal. Very high frequency radio waves are transmitted along the earth’s surface. Ultra high frequency radio waves use the line of sight principle thus there should be no barrier between the sending and receiving devices.</a:t>
            </a:r>
          </a:p>
        </p:txBody>
      </p:sp>
      <p:pic>
        <p:nvPicPr>
          <p:cNvPr id="2097170" name="Picture 5" descr="HF radio transmission"/>
          <p:cNvPicPr>
            <a:picLocks/>
          </p:cNvPicPr>
          <p:nvPr>
            <p:ph sz="half" idx="4294967295"/>
          </p:nvPr>
        </p:nvPicPr>
        <p:blipFill>
          <a:blip xmlns:r="http://schemas.openxmlformats.org/officeDocument/2006/relationships" r:embed="rId1"/>
          <a:srcRect l="0" t="0" r="0" b="0"/>
          <a:stretch>
            <a:fillRect/>
          </a:stretch>
        </p:blipFill>
        <p:spPr>
          <a:xfrm rot="0">
            <a:off x="0" y="2370137"/>
            <a:ext cx="4572000" cy="3668712"/>
          </a:xfrm>
          <a:prstGeom prst="rect"/>
          <a:noFill/>
          <a:ln>
            <a:noFill/>
          </a:ln>
        </p:spPr>
      </p:pic>
      <p:sp>
        <p:nvSpPr>
          <p:cNvPr id="104870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35</a:t>
            </a:fld>
            <a:endParaRPr altLang="ja-JP" sz="1200" lang="en-US">
              <a:latin typeface="Arial Black"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1">
  <p:cSld>
    <p:spTree>
      <p:nvGrpSpPr>
        <p:cNvPr id="175" name=""/>
        <p:cNvGrpSpPr/>
        <p:nvPr/>
      </p:nvGrpSpPr>
      <p:grpSpPr>
        <a:xfrm rot="0">
          <a:off x="0" y="0"/>
          <a:ext cx="0" cy="0"/>
          <a:chOff x="0" y="0"/>
          <a:chExt cx="0" cy="0"/>
        </a:xfrm>
      </p:grpSpPr>
      <p:sp>
        <p:nvSpPr>
          <p:cNvPr id="1048703" name="Rectangle 2"/>
          <p:cNvSpPr/>
          <p:nvPr>
            <p:ph type="title" sz="full" idx="4294967295"/>
          </p:nvPr>
        </p:nvSpPr>
        <p:spPr>
          <a:xfrm rot="0">
            <a:off x="457200" y="0"/>
            <a:ext cx="5181600" cy="1066800"/>
          </a:xfrm>
          <a:prstGeom prst="rect"/>
          <a:solidFill>
            <a:srgbClr val="33FFCA">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sz="3600" lang="en-GB" u="sng">
                <a:solidFill>
                  <a:srgbClr val="7030A0"/>
                </a:solidFill>
              </a:rPr>
              <a:t>Blue tooth technology</a:t>
            </a:r>
          </a:p>
        </p:txBody>
      </p:sp>
      <p:sp>
        <p:nvSpPr>
          <p:cNvPr id="1048704" name="Rectangle 3"/>
          <p:cNvSpPr/>
          <p:nvPr>
            <p:ph type="body" sz="half" idx="4294967295"/>
          </p:nvPr>
        </p:nvSpPr>
        <p:spPr>
          <a:xfrm rot="0">
            <a:off x="4572000" y="1295400"/>
            <a:ext cx="4343400" cy="5410200"/>
          </a:xfrm>
          <a:prstGeom prst="rect"/>
          <a:solidFill>
            <a:srgbClr val="FCB2F7">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b="1" sz="2400" lang="en-GB">
                <a:solidFill>
                  <a:srgbClr val="C00000"/>
                </a:solidFill>
              </a:rPr>
              <a:t>This is a new short range radio transmission technology that enable people to use hand held communication devices like mobile phones and personal digital assistant (PDA) to access a network.</a:t>
            </a:r>
          </a:p>
          <a:p>
            <a:pPr eaLnBrk="1" hangingPunct="1" lvl="0"/>
            <a:r>
              <a:rPr altLang="ja-JP" b="1" sz="2400" lang="en-US"/>
              <a:t> It enhances communication through wireless technology.</a:t>
            </a:r>
          </a:p>
        </p:txBody>
      </p:sp>
      <p:pic>
        <p:nvPicPr>
          <p:cNvPr id="2097171" name="Picture 5" descr="a piconet of two devices"/>
          <p:cNvPicPr>
            <a:picLocks/>
          </p:cNvPicPr>
          <p:nvPr>
            <p:ph sz="half" idx="4294967295"/>
          </p:nvPr>
        </p:nvPicPr>
        <p:blipFill>
          <a:blip xmlns:r="http://schemas.openxmlformats.org/officeDocument/2006/relationships" r:embed="rId1"/>
          <a:srcRect l="0" t="0" r="0" b="0"/>
          <a:stretch>
            <a:fillRect/>
          </a:stretch>
        </p:blipFill>
        <p:spPr>
          <a:xfrm rot="0">
            <a:off x="250825" y="1600200"/>
            <a:ext cx="4321175" cy="4953000"/>
          </a:xfrm>
          <a:prstGeom prst="rect"/>
          <a:noFill/>
          <a:ln>
            <a:noFill/>
          </a:ln>
        </p:spPr>
      </p:pic>
      <p:sp>
        <p:nvSpPr>
          <p:cNvPr id="104870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36</a:t>
            </a:fld>
            <a:endParaRPr altLang="ja-JP" sz="1200" lang="en-US">
              <a:latin typeface="Arial Black" pitchFamily="34" charset="0"/>
            </a:endParaRPr>
          </a:p>
        </p:txBody>
      </p:sp>
    </p:spTree>
  </p:cSld>
  <p:clrMapOvr>
    <a:masterClrMapping/>
  </p:clrMapOvr>
  <p:timing/>
</p:sld>
</file>

<file path=ppt/slides/slide37.xml><?xml version="1.0" encoding="utf-8"?>
<p:sld xmlns:a="http://schemas.openxmlformats.org/drawingml/2006/main" xmlns:r="http://schemas.openxmlformats.org/officeDocument/2006/relationships" xmlns:p="http://schemas.openxmlformats.org/presentationml/2006/main" showMasterSp="1">
  <p:cSld>
    <p:spTree>
      <p:nvGrpSpPr>
        <p:cNvPr id="176" name=""/>
        <p:cNvGrpSpPr/>
        <p:nvPr/>
      </p:nvGrpSpPr>
      <p:grpSpPr>
        <a:xfrm rot="0">
          <a:off x="0" y="0"/>
          <a:ext cx="0" cy="0"/>
          <a:chOff x="0" y="0"/>
          <a:chExt cx="0" cy="0"/>
        </a:xfrm>
      </p:grpSpPr>
      <p:sp>
        <p:nvSpPr>
          <p:cNvPr id="1048706" name="Rectangle 2"/>
          <p:cNvSpPr/>
          <p:nvPr>
            <p:ph type="title" sz="full" idx="4294967295"/>
          </p:nvPr>
        </p:nvSpPr>
        <p:spPr>
          <a:xfrm rot="0">
            <a:off x="457200" y="457200"/>
            <a:ext cx="6096000" cy="914400"/>
          </a:xfrm>
          <a:prstGeom prst="rect"/>
          <a:solidFill>
            <a:srgbClr val="00B0F0">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solidFill>
                  <a:srgbClr val="C00000"/>
                </a:solidFill>
              </a:rPr>
              <a:t>Infrared transmission</a:t>
            </a:r>
          </a:p>
        </p:txBody>
      </p:sp>
      <p:sp>
        <p:nvSpPr>
          <p:cNvPr id="1048707" name="Rectangle 3"/>
          <p:cNvSpPr/>
          <p:nvPr>
            <p:ph type="body" sz="full" idx="4294967295"/>
          </p:nvPr>
        </p:nvSpPr>
        <p:spPr>
          <a:xfrm rot="0">
            <a:off x="304800" y="1447800"/>
            <a:ext cx="8382000" cy="4953000"/>
          </a:xfrm>
          <a:prstGeom prst="rect"/>
          <a:solidFill>
            <a:srgbClr val="33FFCA">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b="1" sz="2800" lang="en-GB"/>
              <a:t>Communication through this medium is achieved by having infrared transmitters and receivers. </a:t>
            </a:r>
          </a:p>
          <a:p>
            <a:pPr eaLnBrk="1" hangingPunct="1" lvl="0"/>
            <a:r>
              <a:rPr altLang="ja-JP" b="1" sz="2800" lang="en-GB"/>
              <a:t>The transmitter and receiver of infrared signals must be within a line of sight in the same room.</a:t>
            </a:r>
          </a:p>
          <a:p>
            <a:pPr eaLnBrk="1" hangingPunct="1" lvl="0"/>
            <a:r>
              <a:rPr altLang="ja-JP" b="1" sz="2800" lang="en-GB"/>
              <a:t>They do not penetrate walls or solid objects hence security and interference problems are not encountered. The technology is used in TV and other devices remote controls</a:t>
            </a:r>
          </a:p>
        </p:txBody>
      </p:sp>
      <p:sp>
        <p:nvSpPr>
          <p:cNvPr id="104870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37</a:t>
            </a:fld>
            <a:endParaRPr altLang="ja-JP" sz="1200" lang="en-US">
              <a:latin typeface="Arial Black"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1">
  <p:cSld>
    <p:spTree>
      <p:nvGrpSpPr>
        <p:cNvPr id="177" name=""/>
        <p:cNvGrpSpPr/>
        <p:nvPr/>
      </p:nvGrpSpPr>
      <p:grpSpPr>
        <a:xfrm rot="0">
          <a:off x="0" y="0"/>
          <a:ext cx="0" cy="0"/>
          <a:chOff x="0" y="0"/>
          <a:chExt cx="0" cy="0"/>
        </a:xfrm>
      </p:grpSpPr>
      <p:sp>
        <p:nvSpPr>
          <p:cNvPr id="1048709" name="Rectangle 6"/>
          <p:cNvSpPr/>
          <p:nvPr>
            <p:ph type="body" sz="full" idx="4294967295"/>
          </p:nvPr>
        </p:nvSpPr>
        <p:spPr>
          <a:xfrm rot="0">
            <a:off x="228600" y="381000"/>
            <a:ext cx="8763000" cy="6172200"/>
          </a:xfrm>
          <a:prstGeom prst="rect"/>
          <a:solidFill>
            <a:srgbClr val="33FFCA">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buNone/>
            </a:pPr>
            <a:r>
              <a:rPr altLang="ja-JP" b="1" sz="2400" i="1" lang="en-GB" u="sng">
                <a:solidFill>
                  <a:srgbClr val="3333FF"/>
                </a:solidFill>
              </a:rPr>
              <a:t>Advantages of wireless communication</a:t>
            </a:r>
          </a:p>
          <a:p>
            <a:pPr eaLnBrk="1" hangingPunct="1" lvl="0"/>
            <a:r>
              <a:rPr altLang="ja-JP" b="1" sz="2400" lang="en-GB">
                <a:solidFill>
                  <a:srgbClr val="780000"/>
                </a:solidFill>
              </a:rPr>
              <a:t>They can cover larger geographical area easily.</a:t>
            </a:r>
          </a:p>
          <a:p>
            <a:pPr eaLnBrk="1" hangingPunct="1" lvl="0"/>
            <a:r>
              <a:rPr altLang="ja-JP" b="1" sz="2400" lang="en-GB">
                <a:solidFill>
                  <a:srgbClr val="780000"/>
                </a:solidFill>
              </a:rPr>
              <a:t>They allow users of a network to roam without losing access to the network.</a:t>
            </a:r>
          </a:p>
          <a:p>
            <a:pPr eaLnBrk="1" hangingPunct="1" lvl="0"/>
            <a:r>
              <a:rPr altLang="ja-JP" b="1" sz="2400" lang="en-GB">
                <a:solidFill>
                  <a:srgbClr val="780000"/>
                </a:solidFill>
              </a:rPr>
              <a:t>Allows communication in remote areas where laying of cables is not feasible.</a:t>
            </a:r>
          </a:p>
          <a:p>
            <a:pPr eaLnBrk="1" hangingPunct="1" lvl="0"/>
            <a:r>
              <a:rPr altLang="ja-JP" b="1" sz="2400" lang="en-GB">
                <a:solidFill>
                  <a:srgbClr val="780000"/>
                </a:solidFill>
              </a:rPr>
              <a:t>Easy to add and remove nodes/work stations</a:t>
            </a:r>
            <a:r>
              <a:rPr altLang="ja-JP" b="1" sz="2400" lang="en-GB"/>
              <a:t>.</a:t>
            </a:r>
          </a:p>
          <a:p>
            <a:pPr eaLnBrk="1" hangingPunct="1" lvl="0">
              <a:buNone/>
            </a:pPr>
            <a:r>
              <a:rPr altLang="ja-JP" b="1" sz="2400" i="1" lang="en-GB" u="sng">
                <a:solidFill>
                  <a:srgbClr val="3333FF"/>
                </a:solidFill>
              </a:rPr>
              <a:t>Disadvantages of wireless communication</a:t>
            </a:r>
          </a:p>
          <a:p>
            <a:pPr eaLnBrk="1" hangingPunct="1" lvl="0"/>
            <a:r>
              <a:rPr altLang="ja-JP" b="1" sz="2400" lang="en-US">
                <a:solidFill>
                  <a:srgbClr val="300000"/>
                </a:solidFill>
              </a:rPr>
              <a:t>Initial cost is very high.</a:t>
            </a:r>
          </a:p>
          <a:p>
            <a:pPr eaLnBrk="1" hangingPunct="1" lvl="0"/>
            <a:r>
              <a:rPr altLang="ja-JP" b="1" sz="2400" lang="en-US">
                <a:solidFill>
                  <a:srgbClr val="300000"/>
                </a:solidFill>
              </a:rPr>
              <a:t>Relatively difficult to establish or configure.</a:t>
            </a:r>
          </a:p>
          <a:p>
            <a:pPr eaLnBrk="1" hangingPunct="1" lvl="0"/>
            <a:r>
              <a:rPr altLang="ja-JP" b="1" sz="2400" lang="en-US">
                <a:solidFill>
                  <a:srgbClr val="300000"/>
                </a:solidFill>
              </a:rPr>
              <a:t>Vulnerable to tapping hence security of information can be compromised.</a:t>
            </a:r>
          </a:p>
          <a:p>
            <a:pPr eaLnBrk="1" hangingPunct="1" lvl="0"/>
            <a:r>
              <a:rPr altLang="ja-JP" b="1" sz="2400" lang="en-US">
                <a:solidFill>
                  <a:srgbClr val="300000"/>
                </a:solidFill>
              </a:rPr>
              <a:t>They can suffer high attenuation in case there are obstacles along the transmission lines.</a:t>
            </a:r>
          </a:p>
        </p:txBody>
      </p:sp>
      <p:sp>
        <p:nvSpPr>
          <p:cNvPr id="104871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38</a:t>
            </a:fld>
            <a:endParaRPr altLang="ja-JP" sz="1200" lang="en-US">
              <a:latin typeface="Arial Black"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1">
  <p:cSld>
    <p:bg bwMode="white">
      <p:bgPr>
        <a:solidFill>
          <a:srgbClr val="F719E8"/>
        </a:solidFill>
      </p:bgPr>
    </p:bg>
    <p:spTree>
      <p:nvGrpSpPr>
        <p:cNvPr id="178" name=""/>
        <p:cNvGrpSpPr/>
        <p:nvPr/>
      </p:nvGrpSpPr>
      <p:grpSpPr>
        <a:xfrm rot="0">
          <a:off x="0" y="0"/>
          <a:ext cx="0" cy="0"/>
          <a:chOff x="0" y="0"/>
          <a:chExt cx="0" cy="0"/>
        </a:xfrm>
      </p:grpSpPr>
      <p:pic>
        <p:nvPicPr>
          <p:cNvPr id="2097172" name="Picture 11" descr="modem"/>
          <p:cNvPicPr>
            <a:picLocks/>
          </p:cNvPicPr>
          <p:nvPr>
            <p:ph sz="quarter" idx="4294967295"/>
          </p:nvPr>
        </p:nvPicPr>
        <p:blipFill>
          <a:blip xmlns:r="http://schemas.openxmlformats.org/officeDocument/2006/relationships" r:embed="rId1"/>
          <a:srcRect l="0" t="25000" r="0" b="22221"/>
          <a:stretch>
            <a:fillRect/>
          </a:stretch>
        </p:blipFill>
        <p:spPr>
          <a:xfrm rot="0">
            <a:off x="457200" y="4495800"/>
            <a:ext cx="8001000" cy="2057400"/>
          </a:xfrm>
          <a:prstGeom prst="rect"/>
          <a:noFill/>
          <a:ln>
            <a:noFill/>
          </a:ln>
        </p:spPr>
      </p:pic>
      <p:sp>
        <p:nvSpPr>
          <p:cNvPr id="1048711" name="Rectangle 2"/>
          <p:cNvSpPr/>
          <p:nvPr>
            <p:ph type="title" sz="full" idx="4294967295"/>
          </p:nvPr>
        </p:nvSpPr>
        <p:spPr>
          <a:xfrm rot="0">
            <a:off x="304800" y="228600"/>
            <a:ext cx="7467600" cy="609600"/>
          </a:xfrm>
          <a:prstGeom prst="rect"/>
          <a:solidFill>
            <a:srgbClr val="FFFF00">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t>Communication devices</a:t>
            </a:r>
          </a:p>
        </p:txBody>
      </p:sp>
      <p:sp>
        <p:nvSpPr>
          <p:cNvPr id="1048712" name="Rectangle 3"/>
          <p:cNvSpPr/>
          <p:nvPr>
            <p:ph type="body" sz="half" idx="4294967295"/>
          </p:nvPr>
        </p:nvSpPr>
        <p:spPr>
          <a:xfrm rot="0">
            <a:off x="228600" y="914400"/>
            <a:ext cx="8839200" cy="3581400"/>
          </a:xfrm>
          <a:prstGeom prst="rect"/>
          <a:solidFill>
            <a:srgbClr val="00CC99">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b="1" lang="en-GB" u="sng">
                <a:solidFill>
                  <a:srgbClr val="FF0000"/>
                </a:solidFill>
                <a:latin typeface="Arial Black" pitchFamily="34" charset="0"/>
              </a:rPr>
              <a:t>Modem</a:t>
            </a:r>
            <a:r>
              <a:rPr altLang="ja-JP" b="1" lang="en-GB">
                <a:latin typeface="Arial Black" pitchFamily="34" charset="0"/>
              </a:rPr>
              <a:t> – this is a device used to convert digital signals to analog form and then analog signals back to digital form.</a:t>
            </a:r>
          </a:p>
          <a:p>
            <a:pPr eaLnBrk="1" hangingPunct="1" lvl="0"/>
            <a:r>
              <a:rPr altLang="ja-JP" b="1" lang="en-GB">
                <a:latin typeface="Arial Black" pitchFamily="34" charset="0"/>
              </a:rPr>
              <a:t>A modem is an example of a </a:t>
            </a:r>
            <a:r>
              <a:rPr altLang="ja-JP" b="1" lang="en-GB">
                <a:solidFill>
                  <a:srgbClr val="FF0000"/>
                </a:solidFill>
                <a:latin typeface="Arial Black" pitchFamily="34" charset="0"/>
              </a:rPr>
              <a:t>CoDec</a:t>
            </a:r>
            <a:r>
              <a:rPr altLang="ja-JP" b="1" lang="en-GB">
                <a:latin typeface="Arial Black" pitchFamily="34" charset="0"/>
              </a:rPr>
              <a:t> (</a:t>
            </a:r>
            <a:r>
              <a:rPr altLang="ja-JP" b="1" i="1" lang="en-GB">
                <a:solidFill>
                  <a:srgbClr val="3333FF"/>
                </a:solidFill>
                <a:latin typeface="Arial Black" pitchFamily="34" charset="0"/>
              </a:rPr>
              <a:t>Coder-Decoder</a:t>
            </a:r>
            <a:r>
              <a:rPr altLang="ja-JP" b="1" lang="en-GB">
                <a:latin typeface="Arial Black" pitchFamily="34" charset="0"/>
              </a:rPr>
              <a:t>). A CoDec is any device that converts data from one form to another, then changes the data to its original form.</a:t>
            </a:r>
          </a:p>
        </p:txBody>
      </p:sp>
      <p:sp>
        <p:nvSpPr>
          <p:cNvPr id="1048713"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39</a:t>
            </a:fld>
            <a:endParaRPr altLang="ja-JP" sz="1200" lang="en-US">
              <a:latin typeface="Arial Black" pitchFamily="34" charset="0"/>
            </a:endParaRPr>
          </a:p>
        </p:txBody>
      </p:sp>
    </p:spTree>
  </p:cSld>
  <p:clrMapOvr>
    <a:masterClrMapping/>
  </p:clrMapOvr>
  <p:timing/>
</p:sld>
</file>

<file path=ppt/slides/slide40.xml><?xml version="1.0" encoding="utf-8"?>
<p:sld xmlns:a="http://schemas.openxmlformats.org/drawingml/2006/main" xmlns:r="http://schemas.openxmlformats.org/officeDocument/2006/relationships" xmlns:p="http://schemas.openxmlformats.org/presentationml/2006/main" showMasterSp="1">
  <p:cSld>
    <p:bg bwMode="white">
      <p:bgPr>
        <a:solidFill>
          <a:srgbClr val="F719E8"/>
        </a:solidFill>
      </p:bgPr>
    </p:bg>
    <p:spTree>
      <p:nvGrpSpPr>
        <p:cNvPr id="179" name=""/>
        <p:cNvGrpSpPr/>
        <p:nvPr/>
      </p:nvGrpSpPr>
      <p:grpSpPr>
        <a:xfrm rot="0">
          <a:off x="0" y="0"/>
          <a:ext cx="0" cy="0"/>
          <a:chOff x="0" y="0"/>
          <a:chExt cx="0" cy="0"/>
        </a:xfrm>
      </p:grpSpPr>
      <p:sp>
        <p:nvSpPr>
          <p:cNvPr id="104871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40</a:t>
            </a:fld>
            <a:endParaRPr altLang="ja-JP" sz="1200" lang="en-US">
              <a:latin typeface="Arial Black" pitchFamily="34" charset="0"/>
            </a:endParaRPr>
          </a:p>
        </p:txBody>
      </p:sp>
      <p:sp>
        <p:nvSpPr>
          <p:cNvPr id="1048715" name="Rectangle 2"/>
          <p:cNvSpPr/>
          <p:nvPr/>
        </p:nvSpPr>
        <p:spPr>
          <a:xfrm rot="0">
            <a:off x="152400" y="490537"/>
            <a:ext cx="8610600" cy="2030412"/>
          </a:xfrm>
          <a:prstGeom prst="rect"/>
          <a:solidFill>
            <a:srgbClr val="33FFCA"/>
          </a:solidFill>
          <a:ln>
            <a:noFill/>
          </a:ln>
        </p:spPr>
        <p:txBody>
          <a:bodyPr anchor="t" bIns="45720" lIns="91440" rIns="91440" tIns="45720" vert="horz">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lnSpc>
                <a:spcPct val="90000"/>
              </a:lnSpc>
              <a:spcBef>
                <a:spcPct val="0"/>
              </a:spcBef>
              <a:buSzPct val="100000"/>
              <a:buFont typeface="Arial" pitchFamily="0" charset="0"/>
              <a:buChar char="•"/>
            </a:pPr>
            <a:r>
              <a:rPr altLang="ja-JP" sz="2800" lang="en-GB" u="sng">
                <a:solidFill>
                  <a:srgbClr val="FF0000"/>
                </a:solidFill>
                <a:latin typeface="Arial Black" pitchFamily="34" charset="0"/>
              </a:rPr>
              <a:t>Network Interface Card (NIC) </a:t>
            </a:r>
            <a:r>
              <a:rPr altLang="ja-JP" sz="2800" lang="en-GB" u="sng">
                <a:latin typeface="Arial Black" pitchFamily="34" charset="0"/>
              </a:rPr>
              <a:t>– </a:t>
            </a:r>
          </a:p>
          <a:p>
            <a:pPr eaLnBrk="1" hangingPunct="1" indent="0" lvl="0" marL="0">
              <a:lnSpc>
                <a:spcPct val="90000"/>
              </a:lnSpc>
              <a:spcBef>
                <a:spcPct val="0"/>
              </a:spcBef>
              <a:buSzPct val="100000"/>
              <a:buFontTx/>
              <a:buNone/>
            </a:pPr>
            <a:r>
              <a:rPr altLang="ja-JP" sz="2800" lang="en-GB">
                <a:latin typeface="Arial Black" pitchFamily="34" charset="0"/>
              </a:rPr>
              <a:t>It is a circuit board that fits inside an expansion slot of a workstation and creates a physical link between the computer and the transmission media.</a:t>
            </a:r>
          </a:p>
        </p:txBody>
      </p:sp>
      <p:pic>
        <p:nvPicPr>
          <p:cNvPr id="2097173" name="Picture 8" descr="network interface card"/>
          <p:cNvPicPr>
            <a:picLocks/>
          </p:cNvPicPr>
          <p:nvPr/>
        </p:nvPicPr>
        <p:blipFill>
          <a:blip xmlns:r="http://schemas.openxmlformats.org/officeDocument/2006/relationships" r:embed="rId1"/>
          <a:srcRect l="0" t="0" r="0" b="0"/>
          <a:stretch>
            <a:fillRect/>
          </a:stretch>
        </p:blipFill>
        <p:spPr>
          <a:xfrm rot="0">
            <a:off x="304800" y="2590800"/>
            <a:ext cx="8477250" cy="3733800"/>
          </a:xfrm>
          <a:prstGeom prst="rect"/>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1">
  <p:cSld>
    <p:bg bwMode="white">
      <p:bgPr>
        <a:solidFill>
          <a:srgbClr val="FF22FF"/>
        </a:solidFill>
      </p:bgPr>
    </p:bg>
    <p:spTree>
      <p:nvGrpSpPr>
        <p:cNvPr id="180" name=""/>
        <p:cNvGrpSpPr/>
        <p:nvPr/>
      </p:nvGrpSpPr>
      <p:grpSpPr>
        <a:xfrm rot="0">
          <a:off x="0" y="0"/>
          <a:ext cx="0" cy="0"/>
          <a:chOff x="0" y="0"/>
          <a:chExt cx="0" cy="0"/>
        </a:xfrm>
      </p:grpSpPr>
      <p:sp>
        <p:nvSpPr>
          <p:cNvPr id="1048716"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41</a:t>
            </a:fld>
            <a:endParaRPr altLang="ja-JP" sz="1200" lang="en-US">
              <a:latin typeface="Arial Black" pitchFamily="34" charset="0"/>
            </a:endParaRPr>
          </a:p>
        </p:txBody>
      </p:sp>
      <p:pic>
        <p:nvPicPr>
          <p:cNvPr id="2097174" name="Picture 14" descr="a 24 port hib"/>
          <p:cNvPicPr>
            <a:picLocks/>
          </p:cNvPicPr>
          <p:nvPr/>
        </p:nvPicPr>
        <p:blipFill>
          <a:blip xmlns:r="http://schemas.openxmlformats.org/officeDocument/2006/relationships" r:embed="rId1"/>
          <a:srcRect l="12344" t="42766" r="13593" b="25594"/>
          <a:stretch>
            <a:fillRect/>
          </a:stretch>
        </p:blipFill>
        <p:spPr>
          <a:xfrm rot="0">
            <a:off x="3200400" y="4800600"/>
            <a:ext cx="5562600" cy="1676400"/>
          </a:xfrm>
          <a:prstGeom prst="rect"/>
          <a:noFill/>
          <a:ln>
            <a:noFill/>
          </a:ln>
        </p:spPr>
      </p:pic>
      <p:sp>
        <p:nvSpPr>
          <p:cNvPr id="1048717" name="Rectangle 3"/>
          <p:cNvSpPr/>
          <p:nvPr/>
        </p:nvSpPr>
        <p:spPr>
          <a:xfrm rot="0">
            <a:off x="228600" y="381000"/>
            <a:ext cx="8686800" cy="3786187"/>
          </a:xfrm>
          <a:prstGeom prst="rect"/>
          <a:solidFill>
            <a:srgbClr val="360233"/>
          </a:solidFill>
          <a:ln>
            <a:noFill/>
          </a:ln>
        </p:spPr>
        <p:txBody>
          <a:bodyPr anchor="t" bIns="45720" lIns="91440" rIns="91440" tIns="45720" vert="horz">
            <a:spAutoFit/>
          </a:bodyPr>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buChar char="•"/>
            </a:pPr>
            <a:r>
              <a:rPr altLang="ja-JP" b="1" sz="2400" lang="en-GB" u="sng">
                <a:solidFill>
                  <a:srgbClr val="33FFCA"/>
                </a:solidFill>
                <a:latin typeface="Arial Black" pitchFamily="34" charset="0"/>
              </a:rPr>
              <a:t>Hub</a:t>
            </a:r>
            <a:r>
              <a:rPr altLang="ja-JP" b="1" sz="2400" lang="en-GB">
                <a:solidFill>
                  <a:srgbClr val="FFFF00"/>
                </a:solidFill>
                <a:latin typeface="Arial Black" pitchFamily="34" charset="0"/>
              </a:rPr>
              <a:t>: it is a component that connects computers on a network and is able to relay signals from one computer to another on the same network. </a:t>
            </a:r>
          </a:p>
          <a:p>
            <a:pPr eaLnBrk="1" hangingPunct="1" lvl="0">
              <a:buChar char="•"/>
            </a:pPr>
            <a:r>
              <a:rPr altLang="ja-JP" b="1" sz="2400" lang="en-GB">
                <a:solidFill>
                  <a:srgbClr val="FFFF00"/>
                </a:solidFill>
                <a:latin typeface="Arial Black" pitchFamily="34" charset="0"/>
              </a:rPr>
              <a:t>It usually connects networks of the same architecture i.e. One that has the same set of protocols.</a:t>
            </a:r>
          </a:p>
          <a:p>
            <a:pPr eaLnBrk="1" hangingPunct="1" lvl="0">
              <a:buChar char="•"/>
            </a:pPr>
            <a:r>
              <a:rPr altLang="ja-JP" b="1" sz="2400" lang="en-GB">
                <a:solidFill>
                  <a:srgbClr val="FFFF00"/>
                </a:solidFill>
                <a:latin typeface="Arial Black" pitchFamily="34" charset="0"/>
              </a:rPr>
              <a:t>It transfers signals from one node to another on the network through broadcasting. However, only the node whose address matches the one in the signal gets access to the message.</a:t>
            </a:r>
          </a:p>
        </p:txBody>
      </p:sp>
      <p:sp>
        <p:nvSpPr>
          <p:cNvPr id="1048718" name="TextBox 4"/>
          <p:cNvSpPr txBox="1"/>
          <p:nvPr/>
        </p:nvSpPr>
        <p:spPr>
          <a:xfrm rot="0">
            <a:off x="838200" y="5334000"/>
            <a:ext cx="2286000" cy="461962"/>
          </a:xfrm>
          <a:prstGeom prst="rect"/>
          <a:solidFill>
            <a:schemeClr val="dk1"/>
          </a:solidFill>
          <a:ln w="25400" cap="flat" cmpd="sng">
            <a:solidFill>
              <a:srgbClr val="000000">
                <a:alpha val="100000"/>
              </a:srgbClr>
            </a:solidFill>
            <a:prstDash val="solid"/>
            <a:round/>
          </a:ln>
        </p:spPr>
        <p:txBody>
          <a:bodyPr anchor="t" bIns="45720" lIns="91440" rIns="91440" tIns="45720" vert="horz">
            <a:spAutoFit/>
          </a:bodyPr>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r>
              <a:rPr altLang="en-US" b="1" sz="2400" lang="en-US">
                <a:solidFill>
                  <a:srgbClr val="FFFFFF"/>
                </a:solidFill>
              </a:rPr>
              <a:t>A 24 port hub</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1">
  <p:cSld>
    <p:bg bwMode="white">
      <p:bgPr>
        <a:solidFill>
          <a:srgbClr val="360233"/>
        </a:solidFill>
      </p:bgPr>
    </p:bg>
    <p:spTree>
      <p:nvGrpSpPr>
        <p:cNvPr id="181" name=""/>
        <p:cNvGrpSpPr/>
        <p:nvPr/>
      </p:nvGrpSpPr>
      <p:grpSpPr>
        <a:xfrm rot="0">
          <a:off x="0" y="0"/>
          <a:ext cx="0" cy="0"/>
          <a:chOff x="0" y="0"/>
          <a:chExt cx="0" cy="0"/>
        </a:xfrm>
      </p:grpSpPr>
      <p:sp>
        <p:nvSpPr>
          <p:cNvPr id="1048719" name="Rectangle 3"/>
          <p:cNvSpPr/>
          <p:nvPr>
            <p:ph type="body" sz="half" idx="4294967295"/>
          </p:nvPr>
        </p:nvSpPr>
        <p:spPr>
          <a:xfrm rot="0">
            <a:off x="381000" y="457200"/>
            <a:ext cx="8512175" cy="2057400"/>
          </a:xfrm>
          <a:prstGeom prst="rect"/>
          <a:solidFill>
            <a:srgbClr val="FCB2F7">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pPr>
            <a:r>
              <a:rPr altLang="ja-JP" lang="en-GB">
                <a:solidFill>
                  <a:srgbClr val="FF0000"/>
                </a:solidFill>
                <a:latin typeface="Arial Black" pitchFamily="34" charset="0"/>
              </a:rPr>
              <a:t>Switches – </a:t>
            </a:r>
            <a:r>
              <a:rPr altLang="ja-JP" lang="en-GB">
                <a:solidFill>
                  <a:srgbClr val="5B0455"/>
                </a:solidFill>
                <a:latin typeface="Arial Black" pitchFamily="34" charset="0"/>
              </a:rPr>
              <a:t>unlike the hub, the switch forwards a packet of data directly to the address mode without broadcasting. It transmits the packet using a point to point transmission</a:t>
            </a:r>
            <a:r>
              <a:rPr altLang="ja-JP" lang="en-GB">
                <a:solidFill>
                  <a:srgbClr val="FF0000"/>
                </a:solidFill>
                <a:latin typeface="Arial Black" pitchFamily="34" charset="0"/>
              </a:rPr>
              <a:t>.</a:t>
            </a:r>
          </a:p>
          <a:p>
            <a:pPr eaLnBrk="1" hangingPunct="1" lvl="0">
              <a:lnSpc>
                <a:spcPct val="90000"/>
              </a:lnSpc>
            </a:pPr>
            <a:endParaRPr altLang="ja-JP" lang="en-US">
              <a:latin typeface="Arial Black" pitchFamily="34" charset="0"/>
            </a:endParaRPr>
          </a:p>
        </p:txBody>
      </p:sp>
      <p:pic>
        <p:nvPicPr>
          <p:cNvPr id="2097175" name="Picture 10" descr="a switch on a network"/>
          <p:cNvPicPr>
            <a:picLocks/>
          </p:cNvPicPr>
          <p:nvPr>
            <p:ph sz="quarter" idx="4294967295"/>
          </p:nvPr>
        </p:nvPicPr>
        <p:blipFill>
          <a:blip xmlns:r="http://schemas.openxmlformats.org/officeDocument/2006/relationships" r:embed="rId1"/>
          <a:srcRect l="2481" t="7692" r="1875" b="5769"/>
          <a:stretch>
            <a:fillRect/>
          </a:stretch>
        </p:blipFill>
        <p:spPr>
          <a:xfrm rot="0">
            <a:off x="533400" y="2667000"/>
            <a:ext cx="8305800" cy="3505200"/>
          </a:xfrm>
          <a:prstGeom prst="rect"/>
          <a:noFill/>
          <a:ln>
            <a:noFill/>
          </a:ln>
        </p:spPr>
      </p:pic>
      <p:sp>
        <p:nvSpPr>
          <p:cNvPr id="104872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42</a:t>
            </a:fld>
            <a:endParaRPr altLang="ja-JP" sz="1200" lang="en-US">
              <a:latin typeface="Arial Black" pitchFamily="34" charset="0"/>
            </a:endParaRPr>
          </a:p>
        </p:txBody>
      </p:sp>
    </p:spTree>
  </p:cSld>
  <p:clrMapOvr>
    <a:masterClrMapping/>
  </p:clrMapOvr>
  <p:timing/>
</p:sld>
</file>

<file path=ppt/slides/slide43.xml><?xml version="1.0" encoding="utf-8"?>
<p:sld xmlns:a="http://schemas.openxmlformats.org/drawingml/2006/main" xmlns:r="http://schemas.openxmlformats.org/officeDocument/2006/relationships" xmlns:p="http://schemas.openxmlformats.org/presentationml/2006/main" showMasterSp="1">
  <p:cSld>
    <p:bg bwMode="white">
      <p:bgPr>
        <a:solidFill>
          <a:schemeClr val="dk2"/>
        </a:solidFill>
      </p:bgPr>
    </p:bg>
    <p:spTree>
      <p:nvGrpSpPr>
        <p:cNvPr id="182" name=""/>
        <p:cNvGrpSpPr/>
        <p:nvPr/>
      </p:nvGrpSpPr>
      <p:grpSpPr>
        <a:xfrm rot="0">
          <a:off x="0" y="0"/>
          <a:ext cx="0" cy="0"/>
          <a:chOff x="0" y="0"/>
          <a:chExt cx="0" cy="0"/>
        </a:xfrm>
      </p:grpSpPr>
      <p:sp>
        <p:nvSpPr>
          <p:cNvPr id="1048721" name="Rectangle 3"/>
          <p:cNvSpPr/>
          <p:nvPr>
            <p:ph type="body" sz="half" idx="4294967295"/>
          </p:nvPr>
        </p:nvSpPr>
        <p:spPr>
          <a:xfrm rot="0">
            <a:off x="304800" y="304800"/>
            <a:ext cx="8534400" cy="3657600"/>
          </a:xfrm>
          <a:prstGeom prst="rect"/>
          <a:solidFill>
            <a:srgbClr val="33FFCA">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b="1" sz="2400" lang="en-GB" u="sng">
                <a:solidFill>
                  <a:srgbClr val="FF0000"/>
                </a:solidFill>
                <a:latin typeface="Arial Black" pitchFamily="34" charset="0"/>
              </a:rPr>
              <a:t>Repeater</a:t>
            </a:r>
            <a:r>
              <a:rPr altLang="ja-JP" b="1" sz="2400" lang="en-GB">
                <a:latin typeface="Arial Black" pitchFamily="34" charset="0"/>
              </a:rPr>
              <a:t> – a device that receives a signal from one segment of a network, cleans it to remove any distortion, boosts it and then sends it to another segment.</a:t>
            </a:r>
          </a:p>
          <a:p>
            <a:pPr eaLnBrk="1" hangingPunct="1" lvl="0"/>
            <a:r>
              <a:rPr altLang="ja-JP" b="1" sz="2400" lang="en-GB" u="sng">
                <a:solidFill>
                  <a:srgbClr val="FF0000"/>
                </a:solidFill>
                <a:latin typeface="Arial Black" pitchFamily="34" charset="0"/>
              </a:rPr>
              <a:t>Routers</a:t>
            </a:r>
            <a:r>
              <a:rPr altLang="ja-JP" b="1" sz="2400" lang="en-GB">
                <a:solidFill>
                  <a:srgbClr val="FF0000"/>
                </a:solidFill>
                <a:latin typeface="Arial Black" pitchFamily="34" charset="0"/>
              </a:rPr>
              <a:t> – </a:t>
            </a:r>
            <a:r>
              <a:rPr altLang="ja-JP" b="1" sz="2400" lang="en-GB">
                <a:latin typeface="Arial Black" pitchFamily="34" charset="0"/>
              </a:rPr>
              <a:t>a device that interconnects different networks and directs the transfer of data packets from source to destination. It selects the best path to route a message based on the destination address and the source</a:t>
            </a:r>
            <a:r>
              <a:rPr altLang="ja-JP" b="1" sz="2400" lang="en-GB">
                <a:solidFill>
                  <a:srgbClr val="FF0000"/>
                </a:solidFill>
                <a:latin typeface="Arial Black" pitchFamily="34" charset="0"/>
              </a:rPr>
              <a:t>. </a:t>
            </a:r>
          </a:p>
        </p:txBody>
      </p:sp>
      <p:pic>
        <p:nvPicPr>
          <p:cNvPr id="2097176" name="Picture 8" descr="router"/>
          <p:cNvPicPr>
            <a:picLocks/>
          </p:cNvPicPr>
          <p:nvPr>
            <p:ph sz="half" idx="4294967295"/>
          </p:nvPr>
        </p:nvPicPr>
        <p:blipFill>
          <a:blip xmlns:r="http://schemas.openxmlformats.org/officeDocument/2006/relationships" r:embed="rId1"/>
          <a:srcRect l="8333" t="22847" r="8333" b="8611"/>
          <a:stretch>
            <a:fillRect/>
          </a:stretch>
        </p:blipFill>
        <p:spPr>
          <a:xfrm rot="0">
            <a:off x="381000" y="4267200"/>
            <a:ext cx="3505200" cy="2057400"/>
          </a:xfrm>
          <a:prstGeom prst="rect"/>
          <a:noFill/>
          <a:ln>
            <a:noFill/>
          </a:ln>
        </p:spPr>
      </p:pic>
      <p:sp>
        <p:nvSpPr>
          <p:cNvPr id="104872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43</a:t>
            </a:fld>
            <a:endParaRPr altLang="ja-JP" sz="1200" lang="en-US">
              <a:latin typeface="Arial Black" pitchFamily="34" charset="0"/>
            </a:endParaRPr>
          </a:p>
        </p:txBody>
      </p:sp>
      <p:sp>
        <p:nvSpPr>
          <p:cNvPr id="1048723" name="TextBox 5"/>
          <p:cNvSpPr txBox="1"/>
          <p:nvPr/>
        </p:nvSpPr>
        <p:spPr>
          <a:xfrm rot="0">
            <a:off x="4191000" y="3962400"/>
            <a:ext cx="4648200" cy="2308225"/>
          </a:xfrm>
          <a:prstGeom prst="rect"/>
          <a:solidFill>
            <a:srgbClr val="FFB2B2"/>
          </a:solidFill>
          <a:ln>
            <a:noFill/>
          </a:ln>
        </p:spPr>
        <p:txBody>
          <a:bodyPr anchor="t" bIns="45720" lIns="91440" rIns="91440" tIns="45720" vert="horz">
            <a:spAutoFit/>
          </a:bodyPr>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r>
              <a:rPr altLang="en-US" b="1" sz="2400" i="1" lang="en-US">
                <a:solidFill>
                  <a:srgbClr val="002060"/>
                </a:solidFill>
              </a:rPr>
              <a:t>The router is intelligent enough to know when to direct signal traffic along a shorter path or a longer path to prevent head-on data interference or congestion.</a:t>
            </a:r>
          </a:p>
        </p:txBody>
      </p:sp>
      <p:sp>
        <p:nvSpPr>
          <p:cNvPr id="1048724" name="TextBox 6"/>
          <p:cNvSpPr txBox="1"/>
          <p:nvPr/>
        </p:nvSpPr>
        <p:spPr>
          <a:xfrm rot="0">
            <a:off x="1143000" y="4495800"/>
            <a:ext cx="1295400" cy="369887"/>
          </a:xfrm>
          <a:prstGeom prst="rect"/>
          <a:noFill/>
          <a:ln>
            <a:noFill/>
          </a:ln>
        </p:spPr>
        <p:txBody>
          <a:bodyPr anchor="t" bIns="45720" lIns="91440" rIns="91440" tIns="45720" vert="horz">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en-US" b="1" sz="1800" lang="en-US" u="sng"/>
              <a:t>A Router</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1">
  <p:cSld>
    <p:spTree>
      <p:nvGrpSpPr>
        <p:cNvPr id="183" name=""/>
        <p:cNvGrpSpPr/>
        <p:nvPr/>
      </p:nvGrpSpPr>
      <p:grpSpPr>
        <a:xfrm rot="0">
          <a:off x="0" y="0"/>
          <a:ext cx="0" cy="0"/>
          <a:chOff x="0" y="0"/>
          <a:chExt cx="0" cy="0"/>
        </a:xfrm>
      </p:grpSpPr>
      <p:sp>
        <p:nvSpPr>
          <p:cNvPr id="1048725" name="Rectangle 3"/>
          <p:cNvSpPr/>
          <p:nvPr>
            <p:ph type="body" sz="half" idx="4294967295"/>
          </p:nvPr>
        </p:nvSpPr>
        <p:spPr>
          <a:xfrm rot="0">
            <a:off x="381000" y="533400"/>
            <a:ext cx="8458200" cy="5410200"/>
          </a:xfrm>
          <a:prstGeom prst="rect"/>
          <a:solidFill>
            <a:srgbClr val="FCB5F7">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b="1" lang="en-GB" u="sng">
                <a:solidFill>
                  <a:srgbClr val="FF0000"/>
                </a:solidFill>
                <a:latin typeface="Arial Black" pitchFamily="34" charset="0"/>
              </a:rPr>
              <a:t>Bridge</a:t>
            </a:r>
            <a:r>
              <a:rPr altLang="ja-JP" b="1" lang="en-GB">
                <a:latin typeface="Arial Black" pitchFamily="34" charset="0"/>
              </a:rPr>
              <a:t> – it’s a communication device that connects one network segment to another that uses the same protocol. </a:t>
            </a:r>
          </a:p>
          <a:p>
            <a:pPr eaLnBrk="1" hangingPunct="1" lvl="0"/>
            <a:r>
              <a:rPr altLang="ja-JP" b="1" lang="en-GB">
                <a:solidFill>
                  <a:srgbClr val="002060"/>
                </a:solidFill>
                <a:latin typeface="Arial Black" pitchFamily="34" charset="0"/>
              </a:rPr>
              <a:t>It selectively determines the appropriate network segment for which a message is meant for delivery through address filtering.</a:t>
            </a:r>
          </a:p>
          <a:p>
            <a:pPr eaLnBrk="1" hangingPunct="1" lvl="0"/>
            <a:r>
              <a:rPr altLang="ja-JP" b="1" lang="en-GB">
                <a:solidFill>
                  <a:srgbClr val="C00000"/>
                </a:solidFill>
                <a:latin typeface="Arial Black" pitchFamily="34" charset="0"/>
              </a:rPr>
              <a:t>It makes sure that data packets that are not meant for a particular segment are not broadcast in that segment.</a:t>
            </a:r>
          </a:p>
        </p:txBody>
      </p:sp>
      <p:sp>
        <p:nvSpPr>
          <p:cNvPr id="1048726"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44</a:t>
            </a:fld>
            <a:endParaRPr altLang="ja-JP" sz="1200" lang="en-US">
              <a:latin typeface="Arial Black" pitchFamily="34" charset="0"/>
            </a:endParaRPr>
          </a:p>
        </p:txBody>
      </p:sp>
    </p:spTree>
  </p:cSld>
  <p:clrMapOvr>
    <a:masterClrMapping/>
  </p:clrMapOvr>
  <p:timing/>
</p:sld>
</file>

<file path=ppt/slides/slide45.xml><?xml version="1.0" encoding="utf-8"?>
<p:sld xmlns:a="http://schemas.openxmlformats.org/drawingml/2006/main" xmlns:r="http://schemas.openxmlformats.org/officeDocument/2006/relationships" xmlns:p="http://schemas.openxmlformats.org/presentationml/2006/main" showMasterSp="1">
  <p:cSld>
    <p:bg bwMode="white">
      <p:bgPr>
        <a:solidFill>
          <a:srgbClr val="F622E7"/>
        </a:solidFill>
      </p:bgPr>
    </p:bg>
    <p:spTree>
      <p:nvGrpSpPr>
        <p:cNvPr id="184" name=""/>
        <p:cNvGrpSpPr/>
        <p:nvPr/>
      </p:nvGrpSpPr>
      <p:grpSpPr>
        <a:xfrm rot="0">
          <a:off x="0" y="0"/>
          <a:ext cx="0" cy="0"/>
          <a:chOff x="0" y="0"/>
          <a:chExt cx="0" cy="0"/>
        </a:xfrm>
      </p:grpSpPr>
      <p:sp>
        <p:nvSpPr>
          <p:cNvPr id="104872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45</a:t>
            </a:fld>
            <a:endParaRPr altLang="ja-JP" sz="1200" lang="en-US">
              <a:latin typeface="Arial Black" pitchFamily="34" charset="0"/>
            </a:endParaRPr>
          </a:p>
        </p:txBody>
      </p:sp>
      <p:pic>
        <p:nvPicPr>
          <p:cNvPr id="2097177" name="Picture 7" descr="a bridge segmenting a network"/>
          <p:cNvPicPr>
            <a:picLocks/>
          </p:cNvPicPr>
          <p:nvPr/>
        </p:nvPicPr>
        <p:blipFill>
          <a:blip xmlns:r="http://schemas.openxmlformats.org/officeDocument/2006/relationships" r:embed="rId1"/>
          <a:srcRect l="6796" t="5411" r="6796" b="0"/>
          <a:stretch>
            <a:fillRect/>
          </a:stretch>
        </p:blipFill>
        <p:spPr>
          <a:xfrm rot="0">
            <a:off x="533400" y="685800"/>
            <a:ext cx="8305800" cy="5638800"/>
          </a:xfrm>
          <a:prstGeom prst="rect"/>
          <a:solidFill>
            <a:schemeClr val="accent2"/>
          </a:solid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1">
  <p:cSld>
    <p:bg bwMode="white">
      <p:bgPr>
        <a:solidFill>
          <a:srgbClr val="52034D"/>
        </a:solidFill>
      </p:bgPr>
    </p:bg>
    <p:spTree>
      <p:nvGrpSpPr>
        <p:cNvPr id="185" name=""/>
        <p:cNvGrpSpPr/>
        <p:nvPr/>
      </p:nvGrpSpPr>
      <p:grpSpPr>
        <a:xfrm rot="0">
          <a:off x="0" y="0"/>
          <a:ext cx="0" cy="0"/>
          <a:chOff x="0" y="0"/>
          <a:chExt cx="0" cy="0"/>
        </a:xfrm>
      </p:grpSpPr>
      <p:sp>
        <p:nvSpPr>
          <p:cNvPr id="104872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46</a:t>
            </a:fld>
            <a:endParaRPr altLang="ja-JP" sz="1200" lang="en-US">
              <a:latin typeface="Arial Black" pitchFamily="34" charset="0"/>
            </a:endParaRPr>
          </a:p>
        </p:txBody>
      </p:sp>
      <p:pic>
        <p:nvPicPr>
          <p:cNvPr id="2097178" name="Picture 8" descr="interconnection by a gateway PC to internet"/>
          <p:cNvPicPr>
            <a:picLocks/>
          </p:cNvPicPr>
          <p:nvPr/>
        </p:nvPicPr>
        <p:blipFill>
          <a:blip xmlns:r="http://schemas.openxmlformats.org/officeDocument/2006/relationships" r:embed="rId1"/>
          <a:srcRect l="0" t="6451" r="0" b="0"/>
          <a:stretch>
            <a:fillRect/>
          </a:stretch>
        </p:blipFill>
        <p:spPr>
          <a:xfrm rot="0">
            <a:off x="685800" y="3505200"/>
            <a:ext cx="7848600" cy="3124200"/>
          </a:xfrm>
          <a:prstGeom prst="rect"/>
          <a:noFill/>
          <a:ln>
            <a:noFill/>
          </a:ln>
        </p:spPr>
      </p:pic>
      <p:sp>
        <p:nvSpPr>
          <p:cNvPr id="1048729" name="Rectangle 4"/>
          <p:cNvSpPr/>
          <p:nvPr/>
        </p:nvSpPr>
        <p:spPr>
          <a:xfrm rot="0">
            <a:off x="304800" y="304800"/>
            <a:ext cx="8534400" cy="3108325"/>
          </a:xfrm>
          <a:prstGeom prst="rect"/>
          <a:solidFill>
            <a:srgbClr val="FCB2F7"/>
          </a:solidFill>
          <a:ln>
            <a:noFill/>
          </a:ln>
        </p:spPr>
        <p:txBody>
          <a:bodyPr anchor="t" bIns="45720" lIns="91440" rIns="91440" tIns="45720" vert="horz">
            <a:spAutoFit/>
          </a:bodyPr>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buFont typeface="Wingdings" pitchFamily="2" charset="2"/>
              <a:buChar char="§"/>
            </a:pPr>
            <a:r>
              <a:rPr altLang="ja-JP" b="1" sz="2800" lang="en-GB" u="sng">
                <a:solidFill>
                  <a:srgbClr val="FF0000"/>
                </a:solidFill>
                <a:latin typeface="Arial Black" pitchFamily="34" charset="0"/>
              </a:rPr>
              <a:t>Gateway</a:t>
            </a:r>
            <a:r>
              <a:rPr altLang="ja-JP" b="1" sz="2800" lang="en-GB">
                <a:solidFill>
                  <a:srgbClr val="FF0000"/>
                </a:solidFill>
                <a:latin typeface="Arial Black" pitchFamily="34" charset="0"/>
              </a:rPr>
              <a:t> – </a:t>
            </a:r>
            <a:r>
              <a:rPr altLang="ja-JP" b="1" sz="2800" lang="en-GB">
                <a:solidFill>
                  <a:srgbClr val="5B0455"/>
                </a:solidFill>
                <a:latin typeface="Arial Black" pitchFamily="34" charset="0"/>
              </a:rPr>
              <a:t>it’s a device that can be configured to provide access to wide area network or Internet. </a:t>
            </a:r>
          </a:p>
          <a:p>
            <a:pPr eaLnBrk="1" hangingPunct="1" lvl="0">
              <a:buFont typeface="Wingdings" pitchFamily="2" charset="2"/>
              <a:buChar char="§"/>
            </a:pPr>
            <a:r>
              <a:rPr altLang="ja-JP" b="1" sz="2800" lang="en-GB">
                <a:solidFill>
                  <a:srgbClr val="5B0455"/>
                </a:solidFill>
                <a:latin typeface="Arial Black" pitchFamily="34" charset="0"/>
              </a:rPr>
              <a:t>It enables communication between different network architecture that do not use the same protocol or data formatting structures.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1">
  <p:cSld>
    <p:bg bwMode="white">
      <p:bgPr>
        <a:solidFill>
          <a:srgbClr val="52034D"/>
        </a:solidFill>
      </p:bgPr>
    </p:bg>
    <p:spTree>
      <p:nvGrpSpPr>
        <p:cNvPr id="186" name=""/>
        <p:cNvGrpSpPr/>
        <p:nvPr/>
      </p:nvGrpSpPr>
      <p:grpSpPr>
        <a:xfrm rot="0">
          <a:off x="0" y="0"/>
          <a:ext cx="0" cy="0"/>
          <a:chOff x="0" y="0"/>
          <a:chExt cx="0" cy="0"/>
        </a:xfrm>
      </p:grpSpPr>
      <p:sp>
        <p:nvSpPr>
          <p:cNvPr id="1048730" name="Rectangle 2"/>
          <p:cNvSpPr/>
          <p:nvPr>
            <p:ph type="title" sz="full" idx="4294967295"/>
          </p:nvPr>
        </p:nvSpPr>
        <p:spPr>
          <a:xfrm rot="0">
            <a:off x="228600" y="457200"/>
            <a:ext cx="8458200" cy="609600"/>
          </a:xfrm>
          <a:prstGeom prst="rect"/>
          <a:solidFill>
            <a:schemeClr val="accent2">
              <a:alpha val="100000"/>
            </a:scheme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sz="4000" lang="en-GB" u="sng">
                <a:solidFill>
                  <a:srgbClr val="F96CEF"/>
                </a:solidFill>
              </a:rPr>
              <a:t>Wireless Communication Devices </a:t>
            </a:r>
          </a:p>
        </p:txBody>
      </p:sp>
      <p:sp>
        <p:nvSpPr>
          <p:cNvPr id="1048731" name="Rectangle 3"/>
          <p:cNvSpPr/>
          <p:nvPr>
            <p:ph type="body" sz="half" idx="4294967295"/>
          </p:nvPr>
        </p:nvSpPr>
        <p:spPr>
          <a:xfrm rot="0">
            <a:off x="3581400" y="1143000"/>
            <a:ext cx="5181600" cy="5562600"/>
          </a:xfrm>
          <a:prstGeom prst="rect"/>
          <a:solidFill>
            <a:srgbClr val="F966F0">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b="1" lang="en-GB"/>
              <a:t>Access points (AP) – It is the most common wireless network device. </a:t>
            </a:r>
          </a:p>
          <a:p>
            <a:pPr eaLnBrk="1" hangingPunct="1" lvl="0"/>
            <a:r>
              <a:rPr altLang="ja-JP" b="1" lang="en-GB"/>
              <a:t>It is mainly used for wireless devices such as personal digital assistants, laptops and computers with wireless links.</a:t>
            </a:r>
          </a:p>
          <a:p>
            <a:pPr eaLnBrk="1" hangingPunct="1" lvl="0"/>
            <a:r>
              <a:rPr altLang="ja-JP" b="1" lang="en-GB"/>
              <a:t> These devices need to have antennas in order to detect signals in the surrounding.</a:t>
            </a:r>
          </a:p>
        </p:txBody>
      </p:sp>
      <p:pic>
        <p:nvPicPr>
          <p:cNvPr id="2097179" name="Picture 7" descr="access point"/>
          <p:cNvPicPr>
            <a:picLocks/>
          </p:cNvPicPr>
          <p:nvPr>
            <p:ph sz="half" idx="4294967295"/>
          </p:nvPr>
        </p:nvPicPr>
        <p:blipFill>
          <a:blip xmlns:r="http://schemas.openxmlformats.org/officeDocument/2006/relationships" r:embed="rId1"/>
          <a:srcRect l="0" t="0" r="0" b="0"/>
          <a:stretch>
            <a:fillRect/>
          </a:stretch>
        </p:blipFill>
        <p:spPr>
          <a:xfrm rot="0">
            <a:off x="276225" y="1990725"/>
            <a:ext cx="3076575" cy="3038475"/>
          </a:xfrm>
          <a:prstGeom prst="rect"/>
          <a:noFill/>
          <a:ln>
            <a:noFill/>
          </a:ln>
        </p:spPr>
      </p:pic>
      <p:sp>
        <p:nvSpPr>
          <p:cNvPr id="104873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47</a:t>
            </a:fld>
            <a:endParaRPr altLang="ja-JP" sz="1200" lang="en-US">
              <a:latin typeface="Arial Black" pitchFamily="34" charset="0"/>
            </a:endParaRPr>
          </a:p>
        </p:txBody>
      </p:sp>
    </p:spTree>
  </p:cSld>
  <p:clrMapOvr>
    <a:masterClrMapping/>
  </p:clrMapOvr>
  <p:timing/>
</p:sld>
</file>

<file path=ppt/slides/slide48.xml><?xml version="1.0" encoding="utf-8"?>
<p:sld xmlns:a="http://schemas.openxmlformats.org/drawingml/2006/main" xmlns:r="http://schemas.openxmlformats.org/officeDocument/2006/relationships" xmlns:p="http://schemas.openxmlformats.org/presentationml/2006/main" showMasterSp="1">
  <p:cSld>
    <p:bg bwMode="white">
      <p:bgPr>
        <a:solidFill>
          <a:srgbClr val="730000"/>
        </a:solidFill>
      </p:bgPr>
    </p:bg>
    <p:spTree>
      <p:nvGrpSpPr>
        <p:cNvPr id="187" name=""/>
        <p:cNvGrpSpPr/>
        <p:nvPr/>
      </p:nvGrpSpPr>
      <p:grpSpPr>
        <a:xfrm rot="0">
          <a:off x="0" y="0"/>
          <a:ext cx="0" cy="0"/>
          <a:chOff x="0" y="0"/>
          <a:chExt cx="0" cy="0"/>
        </a:xfrm>
      </p:grpSpPr>
      <p:sp>
        <p:nvSpPr>
          <p:cNvPr id="1048733" name="Rectangle 6"/>
          <p:cNvSpPr/>
          <p:nvPr>
            <p:ph type="body" sz="half" idx="4294967295"/>
          </p:nvPr>
        </p:nvSpPr>
        <p:spPr>
          <a:xfrm rot="0">
            <a:off x="4648200" y="609600"/>
            <a:ext cx="4038600" cy="5867400"/>
          </a:xfrm>
          <a:prstGeom prst="rect"/>
          <a:solidFill>
            <a:srgbClr val="F966F0">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b="1" sz="2400" lang="en-GB">
                <a:solidFill>
                  <a:srgbClr val="FF0000"/>
                </a:solidFill>
                <a:latin typeface="Arial Black" pitchFamily="34" charset="0"/>
              </a:rPr>
              <a:t>Personal Computer Memory Card International Association (PCMCIA) </a:t>
            </a:r>
            <a:r>
              <a:rPr altLang="ja-JP" b="1" sz="2400" lang="en-US">
                <a:solidFill>
                  <a:srgbClr val="5B0455"/>
                </a:solidFill>
              </a:rPr>
              <a:t>– the PCMCIA is an add on card inserted into a device such as personal digital assistants or a laptop in order to enable wireless communication between the devices and a wired network server.</a:t>
            </a:r>
          </a:p>
        </p:txBody>
      </p:sp>
      <p:pic>
        <p:nvPicPr>
          <p:cNvPr id="2097180" name="Picture 9" descr="wlan pcmcia card"/>
          <p:cNvPicPr>
            <a:picLocks/>
          </p:cNvPicPr>
          <p:nvPr>
            <p:ph sz="half" idx="4294967295"/>
          </p:nvPr>
        </p:nvPicPr>
        <p:blipFill>
          <a:blip xmlns:r="http://schemas.openxmlformats.org/officeDocument/2006/relationships" r:embed="rId1"/>
          <a:srcRect l="0" t="0" r="0" b="0"/>
          <a:stretch>
            <a:fillRect/>
          </a:stretch>
        </p:blipFill>
        <p:spPr>
          <a:xfrm rot="0">
            <a:off x="381000" y="1828800"/>
            <a:ext cx="4060825" cy="3511550"/>
          </a:xfrm>
          <a:prstGeom prst="rect"/>
          <a:noFill/>
          <a:ln>
            <a:noFill/>
          </a:ln>
        </p:spPr>
      </p:pic>
      <p:sp>
        <p:nvSpPr>
          <p:cNvPr id="104873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48</a:t>
            </a:fld>
            <a:endParaRPr altLang="ja-JP" sz="1200" lang="en-US">
              <a:latin typeface="Arial Black"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1">
  <p:cSld>
    <p:bg bwMode="white">
      <p:bgPr>
        <a:solidFill>
          <a:srgbClr val="3C0339"/>
        </a:solidFill>
      </p:bgPr>
    </p:bg>
    <p:spTree>
      <p:nvGrpSpPr>
        <p:cNvPr id="188" name=""/>
        <p:cNvGrpSpPr/>
        <p:nvPr/>
      </p:nvGrpSpPr>
      <p:grpSpPr>
        <a:xfrm rot="0">
          <a:off x="0" y="0"/>
          <a:ext cx="0" cy="0"/>
          <a:chOff x="0" y="0"/>
          <a:chExt cx="0" cy="0"/>
        </a:xfrm>
      </p:grpSpPr>
      <p:sp>
        <p:nvSpPr>
          <p:cNvPr id="1048735" name="Rectangle 2"/>
          <p:cNvSpPr/>
          <p:nvPr>
            <p:ph type="title" sz="full" idx="4294967295"/>
          </p:nvPr>
        </p:nvSpPr>
        <p:spPr>
          <a:xfrm rot="0">
            <a:off x="457200" y="533400"/>
            <a:ext cx="6629400" cy="762000"/>
          </a:xfrm>
          <a:prstGeom prst="rect"/>
          <a:solidFill>
            <a:srgbClr val="F966F0">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latin typeface="Arial Black" pitchFamily="34" charset="0"/>
              </a:rPr>
              <a:t>3. Network software</a:t>
            </a:r>
          </a:p>
        </p:txBody>
      </p:sp>
      <p:sp>
        <p:nvSpPr>
          <p:cNvPr id="1048736" name="Rectangle 3"/>
          <p:cNvSpPr/>
          <p:nvPr>
            <p:ph type="body" sz="full" idx="4294967295"/>
          </p:nvPr>
        </p:nvSpPr>
        <p:spPr>
          <a:xfrm rot="0">
            <a:off x="457200" y="1600200"/>
            <a:ext cx="8229600" cy="3962400"/>
          </a:xfrm>
          <a:prstGeom prst="rect"/>
          <a:solidFill>
            <a:srgbClr val="33FFCA">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b="1" lang="en-GB">
                <a:latin typeface="Arial Black" pitchFamily="34" charset="0"/>
              </a:rPr>
              <a:t>These are programmes that enhance and manage communication on a network. They are classified into two main groups:</a:t>
            </a:r>
          </a:p>
          <a:p>
            <a:pPr eaLnBrk="1" hangingPunct="1" lvl="1"/>
            <a:r>
              <a:rPr altLang="ja-JP" b="1" lang="en-GB">
                <a:solidFill>
                  <a:srgbClr val="FF0000"/>
                </a:solidFill>
                <a:latin typeface="Arial Black" pitchFamily="34" charset="0"/>
              </a:rPr>
              <a:t>Network operating system</a:t>
            </a:r>
          </a:p>
          <a:p>
            <a:pPr eaLnBrk="1" hangingPunct="1" lvl="1"/>
            <a:r>
              <a:rPr altLang="ja-JP" b="1" lang="en-GB">
                <a:latin typeface="Arial Black" pitchFamily="34" charset="0"/>
              </a:rPr>
              <a:t> </a:t>
            </a:r>
            <a:r>
              <a:rPr altLang="ja-JP" b="1" lang="en-US">
                <a:solidFill>
                  <a:srgbClr val="FF0000"/>
                </a:solidFill>
                <a:latin typeface="Arial Black" pitchFamily="34" charset="0"/>
              </a:rPr>
              <a:t>Network Protocols</a:t>
            </a:r>
          </a:p>
        </p:txBody>
      </p:sp>
      <p:sp>
        <p:nvSpPr>
          <p:cNvPr id="104873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49</a:t>
            </a:fld>
            <a:endParaRPr altLang="ja-JP" sz="1200" lang="en-US">
              <a:latin typeface="Arial Black"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1">
  <p:cSld>
    <p:bg bwMode="white">
      <p:bgPr>
        <a:solidFill>
          <a:srgbClr val="3333FF"/>
        </a:solidFill>
      </p:bgPr>
    </p:bg>
    <p:spTree>
      <p:nvGrpSpPr>
        <p:cNvPr id="189" name=""/>
        <p:cNvGrpSpPr/>
        <p:nvPr/>
      </p:nvGrpSpPr>
      <p:grpSpPr>
        <a:xfrm rot="0">
          <a:off x="0" y="0"/>
          <a:ext cx="0" cy="0"/>
          <a:chOff x="0" y="0"/>
          <a:chExt cx="0" cy="0"/>
        </a:xfrm>
      </p:grpSpPr>
      <p:sp>
        <p:nvSpPr>
          <p:cNvPr id="1048738" name="Rectangle 2"/>
          <p:cNvSpPr/>
          <p:nvPr>
            <p:ph type="title" sz="full" idx="4294967295"/>
          </p:nvPr>
        </p:nvSpPr>
        <p:spPr>
          <a:xfrm rot="0">
            <a:off x="457200" y="457200"/>
            <a:ext cx="8229600" cy="685800"/>
          </a:xfrm>
          <a:prstGeom prst="rect"/>
          <a:solidFill>
            <a:srgbClr val="33FFCA">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buFont typeface="Wingdings" pitchFamily="2" charset="2"/>
              <a:buChar char="q"/>
            </a:pPr>
            <a:r>
              <a:rPr altLang="ja-JP" sz="3600" lang="en-GB" u="sng">
                <a:solidFill>
                  <a:srgbClr val="E50000"/>
                </a:solidFill>
                <a:latin typeface="Arial Black" pitchFamily="34" charset="0"/>
              </a:rPr>
              <a:t>Network operating system</a:t>
            </a:r>
          </a:p>
        </p:txBody>
      </p:sp>
      <p:sp>
        <p:nvSpPr>
          <p:cNvPr id="1048739" name="Rectangle 3"/>
          <p:cNvSpPr/>
          <p:nvPr>
            <p:ph type="body" sz="full" idx="4294967295"/>
          </p:nvPr>
        </p:nvSpPr>
        <p:spPr>
          <a:xfrm rot="0">
            <a:off x="304800" y="1295400"/>
            <a:ext cx="8610600" cy="5257800"/>
          </a:xfrm>
          <a:prstGeom prst="rect"/>
          <a:solidFill>
            <a:srgbClr val="FCB2F7">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buNone/>
            </a:pPr>
            <a:r>
              <a:rPr altLang="ja-JP" b="1" sz="2400" lang="en-GB">
                <a:latin typeface="Arial Black" pitchFamily="34" charset="0"/>
              </a:rPr>
              <a:t>These are operating systems specifically designed to optimise the networked computers ability to respond to service requests.</a:t>
            </a:r>
          </a:p>
          <a:p>
            <a:pPr eaLnBrk="1" hangingPunct="1" lvl="0"/>
            <a:r>
              <a:rPr altLang="ja-JP" b="1" sz="2400" lang="en-GB">
                <a:latin typeface="Arial Black" pitchFamily="34" charset="0"/>
              </a:rPr>
              <a:t>It’s performs the following network related functions:</a:t>
            </a:r>
          </a:p>
          <a:p>
            <a:pPr eaLnBrk="1" hangingPunct="1" lvl="1"/>
            <a:r>
              <a:rPr altLang="ja-JP" b="1" sz="2400" lang="en-GB">
                <a:solidFill>
                  <a:srgbClr val="FF0000"/>
                </a:solidFill>
                <a:latin typeface="Arial Black" pitchFamily="34" charset="0"/>
              </a:rPr>
              <a:t>Making sharing of resources possible.</a:t>
            </a:r>
          </a:p>
          <a:p>
            <a:pPr eaLnBrk="1" hangingPunct="1" lvl="1"/>
            <a:r>
              <a:rPr altLang="ja-JP" b="1" sz="2400" lang="en-GB">
                <a:latin typeface="Arial Black" pitchFamily="34" charset="0"/>
              </a:rPr>
              <a:t>Transmitting data around network.</a:t>
            </a:r>
          </a:p>
          <a:p>
            <a:pPr eaLnBrk="1" hangingPunct="1" lvl="1"/>
            <a:r>
              <a:rPr altLang="ja-JP" b="1" sz="2400" lang="en-GB">
                <a:solidFill>
                  <a:srgbClr val="FF0000"/>
                </a:solidFill>
                <a:latin typeface="Arial Black" pitchFamily="34" charset="0"/>
              </a:rPr>
              <a:t>Respond to requests from application programs running on the networks.</a:t>
            </a:r>
          </a:p>
          <a:p>
            <a:pPr eaLnBrk="1" hangingPunct="1" lvl="1"/>
            <a:r>
              <a:rPr altLang="ja-JP" b="1" sz="2400" lang="en-GB">
                <a:latin typeface="Arial Black" pitchFamily="34" charset="0"/>
              </a:rPr>
              <a:t>Enables nodes on the network to communicate with each other more efficiently.</a:t>
            </a:r>
          </a:p>
          <a:p>
            <a:pPr eaLnBrk="1" hangingPunct="1" lvl="1"/>
            <a:r>
              <a:rPr altLang="ja-JP" b="1" sz="2400" lang="en-GB">
                <a:solidFill>
                  <a:srgbClr val="FF0000"/>
                </a:solidFill>
                <a:latin typeface="Arial Black" pitchFamily="34" charset="0"/>
              </a:rPr>
              <a:t>Implementing network security features.</a:t>
            </a:r>
          </a:p>
        </p:txBody>
      </p:sp>
      <p:sp>
        <p:nvSpPr>
          <p:cNvPr id="104874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50</a:t>
            </a:fld>
            <a:endParaRPr altLang="ja-JP" sz="1200" lang="en-US">
              <a:latin typeface="Arial Black" pitchFamily="34"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1">
  <p:cSld>
    <p:bg bwMode="white">
      <p:bgPr>
        <a:solidFill>
          <a:srgbClr val="FF22FF"/>
        </a:solidFill>
      </p:bgPr>
    </p:bg>
    <p:spTree>
      <p:nvGrpSpPr>
        <p:cNvPr id="190" name=""/>
        <p:cNvGrpSpPr/>
        <p:nvPr/>
      </p:nvGrpSpPr>
      <p:grpSpPr>
        <a:xfrm rot="0">
          <a:off x="0" y="0"/>
          <a:ext cx="0" cy="0"/>
          <a:chOff x="0" y="0"/>
          <a:chExt cx="0" cy="0"/>
        </a:xfrm>
      </p:grpSpPr>
      <p:sp>
        <p:nvSpPr>
          <p:cNvPr id="1048741"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51</a:t>
            </a:fld>
            <a:endParaRPr altLang="ja-JP" sz="1200" lang="en-US">
              <a:latin typeface="Arial Black" pitchFamily="34" charset="0"/>
            </a:endParaRPr>
          </a:p>
        </p:txBody>
      </p:sp>
      <p:sp>
        <p:nvSpPr>
          <p:cNvPr id="1048742" name="TextBox 2"/>
          <p:cNvSpPr txBox="1"/>
          <p:nvPr/>
        </p:nvSpPr>
        <p:spPr>
          <a:xfrm rot="0">
            <a:off x="304800" y="533400"/>
            <a:ext cx="8534400" cy="5632450"/>
          </a:xfrm>
          <a:prstGeom prst="rect"/>
          <a:solidFill>
            <a:srgbClr val="33FFCA"/>
          </a:solidFill>
          <a:ln>
            <a:noFill/>
          </a:ln>
        </p:spPr>
        <p:txBody>
          <a:bodyPr anchor="t" bIns="45720" lIns="91440" rIns="91440" tIns="45720" vert="horz">
            <a:spAutoFit/>
          </a:bodyPr>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buFont typeface="Wingdings" pitchFamily="2" charset="2"/>
              <a:buChar char="q"/>
            </a:pPr>
            <a:r>
              <a:rPr altLang="en-US" b="1" sz="2400" lang="en-US">
                <a:solidFill>
                  <a:srgbClr val="E50000"/>
                </a:solidFill>
                <a:latin typeface="Arial Black" pitchFamily="34" charset="0"/>
              </a:rPr>
              <a:t>In most cases, network operating systems are designed as multi-user operating systems that run the network server programs. </a:t>
            </a:r>
          </a:p>
          <a:p>
            <a:pPr eaLnBrk="1" hangingPunct="1" lvl="0">
              <a:buFont typeface="Wingdings" pitchFamily="2" charset="2"/>
              <a:buChar char="q"/>
            </a:pPr>
            <a:r>
              <a:rPr altLang="en-US" b="1" sz="2400" lang="en-US">
                <a:solidFill>
                  <a:srgbClr val="E50000"/>
                </a:solidFill>
                <a:latin typeface="Arial Black" pitchFamily="34" charset="0"/>
              </a:rPr>
              <a:t>Once installed and configured, the operating system provides network management tools to do the following:</a:t>
            </a:r>
          </a:p>
          <a:p>
            <a:pPr eaLnBrk="1" hangingPunct="1" lvl="0">
              <a:buAutoNum type="romanLcPeriod" startAt="1"/>
            </a:pPr>
            <a:r>
              <a:rPr altLang="en-US" b="1" sz="2400" i="1" lang="en-US">
                <a:latin typeface="Arial Black" pitchFamily="34" charset="0"/>
              </a:rPr>
              <a:t>Secure the network against unauthorized access.</a:t>
            </a:r>
          </a:p>
          <a:p>
            <a:pPr eaLnBrk="1" hangingPunct="1" lvl="0">
              <a:buAutoNum type="romanLcPeriod" startAt="1"/>
            </a:pPr>
            <a:r>
              <a:rPr altLang="en-US" b="1" sz="2400" i="1" lang="en-US">
                <a:latin typeface="Arial Black" pitchFamily="34" charset="0"/>
              </a:rPr>
              <a:t>Track network usage and keep log of all people who have accessed the network.</a:t>
            </a:r>
          </a:p>
          <a:p>
            <a:pPr eaLnBrk="1" hangingPunct="1" lvl="0">
              <a:buAutoNum type="romanLcPeriod" startAt="1"/>
            </a:pPr>
            <a:r>
              <a:rPr altLang="en-US" b="1" sz="2400" i="1" lang="en-US">
                <a:latin typeface="Arial Black" pitchFamily="34" charset="0"/>
              </a:rPr>
              <a:t>Ensure there is proper internal operations between various systems on the network.</a:t>
            </a:r>
          </a:p>
          <a:p>
            <a:pPr eaLnBrk="1" hangingPunct="1" lvl="0">
              <a:buAutoNum type="romanLcPeriod" startAt="1"/>
            </a:pPr>
            <a:r>
              <a:rPr altLang="en-US" b="1" sz="2400" i="1" lang="en-US">
                <a:latin typeface="Arial Black" pitchFamily="34" charset="0"/>
              </a:rPr>
              <a:t>Monitor performance to ensure maximum throughput on the network.</a:t>
            </a:r>
          </a:p>
          <a:p>
            <a:pPr eaLnBrk="1" hangingPunct="1" lvl="0"/>
            <a:endParaRPr altLang="en-US" b="1" sz="2400" lang="en-US">
              <a:latin typeface="Arial Black" pitchFamily="34"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1">
  <p:cSld>
    <p:bg bwMode="white">
      <p:bgPr>
        <a:solidFill>
          <a:srgbClr val="E50000"/>
        </a:solidFill>
      </p:bgPr>
    </p:bg>
    <p:spTree>
      <p:nvGrpSpPr>
        <p:cNvPr id="191" name=""/>
        <p:cNvGrpSpPr/>
        <p:nvPr/>
      </p:nvGrpSpPr>
      <p:grpSpPr>
        <a:xfrm rot="0">
          <a:off x="0" y="0"/>
          <a:ext cx="0" cy="0"/>
          <a:chOff x="0" y="0"/>
          <a:chExt cx="0" cy="0"/>
        </a:xfrm>
      </p:grpSpPr>
      <p:sp>
        <p:nvSpPr>
          <p:cNvPr id="1048743" name="Rectangle 2"/>
          <p:cNvSpPr/>
          <p:nvPr>
            <p:ph type="title" sz="full" idx="4294967295"/>
          </p:nvPr>
        </p:nvSpPr>
        <p:spPr>
          <a:xfrm rot="0">
            <a:off x="152400" y="838200"/>
            <a:ext cx="8458200" cy="609600"/>
          </a:xfrm>
          <a:prstGeom prst="rect"/>
          <a:solidFill>
            <a:srgbClr val="730000">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sz="2800" lang="en-GB" u="sng">
                <a:solidFill>
                  <a:srgbClr val="FCB5F7"/>
                </a:solidFill>
                <a:latin typeface="Arial Black" pitchFamily="34" charset="0"/>
              </a:rPr>
              <a:t>Examples Of Network Operating Systems</a:t>
            </a:r>
          </a:p>
        </p:txBody>
      </p:sp>
      <p:sp>
        <p:nvSpPr>
          <p:cNvPr id="1048744" name="Rectangle 3"/>
          <p:cNvSpPr/>
          <p:nvPr>
            <p:ph type="body" sz="full" idx="4294967295"/>
          </p:nvPr>
        </p:nvSpPr>
        <p:spPr>
          <a:xfrm rot="0">
            <a:off x="381000" y="1752600"/>
            <a:ext cx="8229600" cy="2819400"/>
          </a:xfrm>
          <a:prstGeom prst="rect"/>
          <a:solidFill>
            <a:srgbClr val="FCB5F7">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b="1" lang="en-GB">
                <a:solidFill>
                  <a:srgbClr val="C00000"/>
                </a:solidFill>
                <a:latin typeface="Arial Black" pitchFamily="34" charset="0"/>
              </a:rPr>
              <a:t>Windows NT/2000/2003/XP/07/Vista etc</a:t>
            </a:r>
          </a:p>
          <a:p>
            <a:pPr eaLnBrk="1" hangingPunct="1" lvl="0"/>
            <a:r>
              <a:rPr altLang="ja-JP" b="1" lang="en-GB">
                <a:solidFill>
                  <a:srgbClr val="C00000"/>
                </a:solidFill>
                <a:latin typeface="Arial Black" pitchFamily="34" charset="0"/>
              </a:rPr>
              <a:t>Unix</a:t>
            </a:r>
          </a:p>
          <a:p>
            <a:pPr eaLnBrk="1" hangingPunct="1" lvl="0"/>
            <a:r>
              <a:rPr altLang="ja-JP" b="1" lang="en-GB">
                <a:solidFill>
                  <a:srgbClr val="C00000"/>
                </a:solidFill>
                <a:latin typeface="Arial Black" pitchFamily="34" charset="0"/>
              </a:rPr>
              <a:t>Linux</a:t>
            </a:r>
          </a:p>
          <a:p>
            <a:pPr eaLnBrk="1" hangingPunct="1" lvl="0"/>
            <a:r>
              <a:rPr altLang="ja-JP" b="1" lang="en-GB">
                <a:solidFill>
                  <a:srgbClr val="C00000"/>
                </a:solidFill>
                <a:latin typeface="Arial Black" pitchFamily="34" charset="0"/>
              </a:rPr>
              <a:t>Novell Netware</a:t>
            </a:r>
          </a:p>
        </p:txBody>
      </p:sp>
      <p:sp>
        <p:nvSpPr>
          <p:cNvPr id="104874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52</a:t>
            </a:fld>
            <a:endParaRPr altLang="ja-JP" sz="1200" lang="en-US">
              <a:latin typeface="Arial Black"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1">
  <p:cSld>
    <p:bg bwMode="white">
      <p:bgPr>
        <a:solidFill>
          <a:srgbClr val="B300B3"/>
        </a:solidFill>
      </p:bgPr>
    </p:bg>
    <p:spTree>
      <p:nvGrpSpPr>
        <p:cNvPr id="192" name=""/>
        <p:cNvGrpSpPr/>
        <p:nvPr/>
      </p:nvGrpSpPr>
      <p:grpSpPr>
        <a:xfrm rot="0">
          <a:off x="0" y="0"/>
          <a:ext cx="0" cy="0"/>
          <a:chOff x="0" y="0"/>
          <a:chExt cx="0" cy="0"/>
        </a:xfrm>
      </p:grpSpPr>
      <p:sp>
        <p:nvSpPr>
          <p:cNvPr id="1048746" name="Rectangle 2"/>
          <p:cNvSpPr/>
          <p:nvPr>
            <p:ph type="title" sz="full" idx="4294967295"/>
          </p:nvPr>
        </p:nvSpPr>
        <p:spPr>
          <a:xfrm rot="0">
            <a:off x="457200" y="304800"/>
            <a:ext cx="5867400" cy="533400"/>
          </a:xfrm>
          <a:prstGeom prst="rect"/>
          <a:solidFill>
            <a:srgbClr val="FFFF00">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solidFill>
                  <a:srgbClr val="C00000"/>
                </a:solidFill>
              </a:rPr>
              <a:t>Network Protocols</a:t>
            </a:r>
          </a:p>
        </p:txBody>
      </p:sp>
      <p:sp>
        <p:nvSpPr>
          <p:cNvPr id="1048747" name="Rectangle 5"/>
          <p:cNvSpPr/>
          <p:nvPr>
            <p:ph type="body" sz="half" idx="4294967295"/>
          </p:nvPr>
        </p:nvSpPr>
        <p:spPr>
          <a:xfrm rot="0">
            <a:off x="304800" y="914400"/>
            <a:ext cx="8458200" cy="5649912"/>
          </a:xfrm>
          <a:prstGeom prst="rect"/>
          <a:solidFill>
            <a:srgbClr val="37FFCB">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pPr>
            <a:r>
              <a:rPr altLang="ja-JP" sz="2400" lang="en-GB">
                <a:latin typeface="Arial Black" pitchFamily="34" charset="0"/>
                <a:ea typeface="Aharoni" pitchFamily="2" charset="-79"/>
              </a:rPr>
              <a:t>The data transmission process over the network has to be broken down into discrete systematic steps.</a:t>
            </a:r>
          </a:p>
          <a:p>
            <a:pPr eaLnBrk="1" hangingPunct="1" lvl="0">
              <a:lnSpc>
                <a:spcPct val="80000"/>
              </a:lnSpc>
            </a:pPr>
            <a:r>
              <a:rPr altLang="ja-JP" sz="2400" lang="en-GB">
                <a:latin typeface="Arial Black" pitchFamily="34" charset="0"/>
                <a:ea typeface="Aharoni" pitchFamily="2" charset="-79"/>
              </a:rPr>
              <a:t> At each step, a certain action takes place. Each step has its own rules and procedures as defined by the network protocols.</a:t>
            </a:r>
          </a:p>
          <a:p>
            <a:pPr eaLnBrk="1" hangingPunct="1" lvl="0">
              <a:lnSpc>
                <a:spcPct val="80000"/>
              </a:lnSpc>
            </a:pPr>
            <a:r>
              <a:rPr altLang="ja-JP" sz="2400" lang="en-GB">
                <a:latin typeface="Arial Black" pitchFamily="34" charset="0"/>
                <a:ea typeface="Aharoni" pitchFamily="2" charset="-79"/>
              </a:rPr>
              <a:t> The work of these protocols must be co-ordinated so that there are no conflicts or incomplete operations. </a:t>
            </a:r>
          </a:p>
          <a:p>
            <a:pPr eaLnBrk="1" hangingPunct="1" lvl="0">
              <a:lnSpc>
                <a:spcPct val="80000"/>
              </a:lnSpc>
            </a:pPr>
            <a:r>
              <a:rPr altLang="ja-JP" sz="2400" lang="en-GB">
                <a:latin typeface="Arial Black" pitchFamily="34" charset="0"/>
                <a:ea typeface="Aharoni" pitchFamily="2" charset="-79"/>
              </a:rPr>
              <a:t>This co-ordination is achieved through protocol layering.</a:t>
            </a:r>
          </a:p>
          <a:p>
            <a:pPr eaLnBrk="1" hangingPunct="1" lvl="0">
              <a:lnSpc>
                <a:spcPct val="80000"/>
              </a:lnSpc>
            </a:pPr>
            <a:r>
              <a:rPr altLang="ja-JP" sz="2400" lang="en-GB">
                <a:latin typeface="Arial Black" pitchFamily="34" charset="0"/>
                <a:ea typeface="Aharoni" pitchFamily="2" charset="-79"/>
              </a:rPr>
              <a:t> Network protocols are designed after the </a:t>
            </a:r>
            <a:r>
              <a:rPr altLang="ja-JP" sz="2400" i="1" lang="en-GB">
                <a:solidFill>
                  <a:srgbClr val="C00000"/>
                </a:solidFill>
                <a:latin typeface="Arial Black" pitchFamily="34" charset="0"/>
                <a:ea typeface="Aharoni" pitchFamily="2" charset="-79"/>
              </a:rPr>
              <a:t>Open System Interconnection (OSI)</a:t>
            </a:r>
            <a:r>
              <a:rPr altLang="ja-JP" sz="2400" lang="en-GB">
                <a:solidFill>
                  <a:srgbClr val="C00000"/>
                </a:solidFill>
                <a:latin typeface="Arial Black" pitchFamily="34" charset="0"/>
                <a:ea typeface="Aharoni" pitchFamily="2" charset="-79"/>
              </a:rPr>
              <a:t> </a:t>
            </a:r>
            <a:r>
              <a:rPr altLang="ja-JP" sz="2400" lang="en-GB">
                <a:latin typeface="Arial Black" pitchFamily="34" charset="0"/>
                <a:ea typeface="Aharoni" pitchFamily="2" charset="-79"/>
              </a:rPr>
              <a:t>model. The open systems interconnection model is not a protocol as such but is meant to help designers to come up with high quality layered protocols. It has seven layers, each performing distinct functions.</a:t>
            </a:r>
          </a:p>
        </p:txBody>
      </p:sp>
      <p:sp>
        <p:nvSpPr>
          <p:cNvPr id="104874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53</a:t>
            </a:fld>
            <a:endParaRPr altLang="ja-JP" sz="1200" lang="en-US">
              <a:latin typeface="Arial Black" pitchFamily="34" charset="0"/>
            </a:endParaRPr>
          </a:p>
        </p:txBody>
      </p:sp>
    </p:spTree>
  </p:cSld>
  <p:clrMapOvr>
    <a:masterClrMapping/>
  </p:clrMapOvr>
  <p:timing/>
</p:sld>
</file>

<file path=ppt/slides/slide54.xml><?xml version="1.0" encoding="utf-8"?>
<p:sld xmlns:a="http://schemas.openxmlformats.org/drawingml/2006/main" xmlns:r="http://schemas.openxmlformats.org/officeDocument/2006/relationships" xmlns:p="http://schemas.openxmlformats.org/presentationml/2006/main" showMasterSp="1">
  <p:cSld>
    <p:spTree>
      <p:nvGrpSpPr>
        <p:cNvPr id="193" name=""/>
        <p:cNvGrpSpPr/>
        <p:nvPr/>
      </p:nvGrpSpPr>
      <p:grpSpPr>
        <a:xfrm rot="0">
          <a:off x="0" y="0"/>
          <a:ext cx="0" cy="0"/>
          <a:chOff x="0" y="0"/>
          <a:chExt cx="0" cy="0"/>
        </a:xfrm>
      </p:grpSpPr>
      <p:sp>
        <p:nvSpPr>
          <p:cNvPr id="104874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54</a:t>
            </a:fld>
            <a:endParaRPr altLang="ja-JP" sz="1200" lang="en-US">
              <a:latin typeface="Arial Black" pitchFamily="34" charset="0"/>
            </a:endParaRPr>
          </a:p>
        </p:txBody>
      </p:sp>
      <p:graphicFrame>
        <p:nvGraphicFramePr>
          <p:cNvPr id="4194304" name=""/>
          <p:cNvGraphicFramePr>
            <a:graphicFrameLocks/>
          </p:cNvGraphicFramePr>
          <p:nvPr/>
        </p:nvGraphicFramePr>
        <p:xfrm rot="0">
          <a:off x="152400" y="685800"/>
          <a:ext cx="8610600" cy="5638800"/>
        </p:xfrm>
        <a:graphic>
          <a:graphicData uri="http://schemas.openxmlformats.org/drawingml/2006/table">
            <a:tbl>
              <a:tblPr/>
              <a:tblGrid>
                <a:gridCol w="304800"/>
                <a:gridCol w="1600200"/>
                <a:gridCol w="2895600"/>
                <a:gridCol w="2057400"/>
                <a:gridCol w="1752600"/>
              </a:tblGrid>
              <a:tr h="422275">
                <a:tc>
                  <a:txBody>
                    <a:bodyPr/>
                    <a:p>
                      <a:pPr algn="l" eaLnBrk="1" hangingPunct="1" lvl="0"/>
                      <a:endParaRPr altLang="en-US" b="1" lang="en-US">
                        <a:solidFill>
                          <a:srgbClr val="FFFFFF"/>
                        </a:solidFill>
                      </a:endParaRP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C00000"/>
                    </a:solidFill>
                  </a:tcPr>
                </a:tc>
                <a:tc>
                  <a:txBody>
                    <a:bodyPr/>
                    <a:p>
                      <a:pPr algn="l" eaLnBrk="1" hangingPunct="1" lvl="0"/>
                      <a:r>
                        <a:rPr altLang="en-US" b="1" sz="1800" lang="en-US">
                          <a:solidFill>
                            <a:srgbClr val="FFFFFF"/>
                          </a:solidFill>
                        </a:rPr>
                        <a:t>LAYER</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C00000"/>
                    </a:solidFill>
                  </a:tcPr>
                </a:tc>
                <a:tc>
                  <a:txBody>
                    <a:bodyPr/>
                    <a:p>
                      <a:pPr algn="l" eaLnBrk="1" hangingPunct="1" lvl="0"/>
                      <a:r>
                        <a:rPr altLang="en-US" b="1" sz="1800" lang="en-US">
                          <a:solidFill>
                            <a:srgbClr val="FFFFFF"/>
                          </a:solidFill>
                        </a:rPr>
                        <a:t>FUNCTION</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C00000"/>
                    </a:solidFill>
                  </a:tcPr>
                </a:tc>
                <a:tc>
                  <a:txBody>
                    <a:bodyPr/>
                    <a:p>
                      <a:pPr algn="l" eaLnBrk="1" hangingPunct="1" lvl="0"/>
                      <a:r>
                        <a:rPr altLang="en-US" b="1" sz="1800" lang="en-US">
                          <a:solidFill>
                            <a:srgbClr val="FFFFFF"/>
                          </a:solidFill>
                        </a:rPr>
                        <a:t>DEVICES</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C00000"/>
                    </a:solidFill>
                  </a:tcPr>
                </a:tc>
                <a:tc>
                  <a:txBody>
                    <a:bodyPr/>
                    <a:p>
                      <a:pPr algn="l" eaLnBrk="1" hangingPunct="1" lvl="0"/>
                      <a:r>
                        <a:rPr altLang="en-US" b="1" sz="1800" lang="en-US">
                          <a:solidFill>
                            <a:srgbClr val="FFFFFF"/>
                          </a:solidFill>
                        </a:rPr>
                        <a:t>PROTOCOLS</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C00000"/>
                    </a:solidFill>
                  </a:tcPr>
                </a:tc>
              </a:tr>
              <a:tr h="3235325">
                <a:tc>
                  <a:txBody>
                    <a:bodyPr/>
                    <a:p>
                      <a:pPr algn="l" eaLnBrk="1" hangingPunct="1" lvl="0"/>
                      <a:r>
                        <a:rPr altLang="en-US" b="1" sz="1800" lang="en-US">
                          <a:solidFill>
                            <a:srgbClr val="000000"/>
                          </a:solidFill>
                        </a:rPr>
                        <a:t>7</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r>
                        <a:rPr altLang="en-US" b="1" sz="1800" lang="en-US">
                          <a:solidFill>
                            <a:srgbClr val="000000"/>
                          </a:solidFill>
                        </a:rPr>
                        <a:t>Application Layer</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buChar char="•"/>
                      </a:pPr>
                      <a:r>
                        <a:rPr altLang="en-US" b="1" sz="1800" lang="en-US">
                          <a:solidFill>
                            <a:srgbClr val="000000"/>
                          </a:solidFill>
                        </a:rPr>
                        <a:t>Identifies communication nodes and determines the available resources.</a:t>
                      </a:r>
                    </a:p>
                  </a:txBody>
                  <a:tcPr marL="91440" marR="91440" marT="45720" marB="45720" anchor="t" vert="horz">
                    <a:lnL w="12700" cap="flat" cmpd="sng">
                      <a:solidFill>
                        <a:schemeClr val="dk1">
                          <a:alpha val="100000"/>
                        </a:schemeClr>
                      </a:solidFill>
                      <a:prstDash val="solid"/>
                      <a:round/>
                    </a:lnL>
                    <a:lnR w="12700" cap="flat" cmpd="sng">
                      <a:solidFill>
                        <a:srgbClr val="5B0455">
                          <a:alpha val="100000"/>
                        </a:srgbClr>
                      </a:solidFill>
                      <a:prstDash val="solid"/>
                      <a:round/>
                    </a:lnR>
                    <a:lnT w="12700" cap="flat" cmpd="sng">
                      <a:solidFill>
                        <a:schemeClr val="dk1">
                          <a:alpha val="100000"/>
                        </a:schemeClr>
                      </a:solidFill>
                      <a:prstDash val="solid"/>
                      <a:round/>
                    </a:lnT>
                    <a:lnB w="12700" cap="flat" cmpd="sng">
                      <a:solidFill>
                        <a:srgbClr val="5B0455">
                          <a:alpha val="100000"/>
                        </a:srgbClr>
                      </a:solidFill>
                      <a:prstDash val="solid"/>
                      <a:round/>
                    </a:lnB>
                    <a:solidFill>
                      <a:srgbClr val="FFECEC"/>
                    </a:solidFill>
                  </a:tcPr>
                </a:tc>
                <a:tc>
                  <a:txBody>
                    <a:bodyPr/>
                    <a:p>
                      <a:pPr algn="l" eaLnBrk="1" hangingPunct="1" lvl="0">
                        <a:buChar char="•"/>
                      </a:pPr>
                      <a:r>
                        <a:rPr altLang="en-US" b="1" sz="1800" lang="en-US">
                          <a:solidFill>
                            <a:srgbClr val="000000"/>
                          </a:solidFill>
                        </a:rPr>
                        <a:t>Servers/hosts, personal computers, mobile phones</a:t>
                      </a:r>
                    </a:p>
                  </a:txBody>
                  <a:tcPr marL="91440" marR="91440" marT="45720" marB="45720" anchor="t" vert="horz">
                    <a:lnL w="12700" cap="flat" cmpd="sng">
                      <a:solidFill>
                        <a:srgbClr val="5B0455">
                          <a:alpha val="100000"/>
                        </a:srgb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buChar char="•"/>
                      </a:pPr>
                      <a:r>
                        <a:rPr altLang="en-US" b="1" sz="1800" lang="en-US">
                          <a:solidFill>
                            <a:srgbClr val="000000"/>
                          </a:solidFill>
                        </a:rPr>
                        <a:t>File Transfer Protocol (FTP)</a:t>
                      </a:r>
                    </a:p>
                    <a:p>
                      <a:pPr algn="l" eaLnBrk="1" hangingPunct="1" lvl="0">
                        <a:buChar char="•"/>
                      </a:pPr>
                      <a:r>
                        <a:rPr altLang="en-US" b="1" sz="1800" lang="en-US">
                          <a:solidFill>
                            <a:srgbClr val="000000"/>
                          </a:solidFill>
                        </a:rPr>
                        <a:t>Simple Mail Transfer Protocol (SMTP)</a:t>
                      </a:r>
                    </a:p>
                    <a:p>
                      <a:pPr algn="l" eaLnBrk="1" hangingPunct="1" lvl="0">
                        <a:buChar char="•"/>
                      </a:pPr>
                      <a:r>
                        <a:rPr altLang="en-US" b="1" sz="1800" lang="en-US">
                          <a:solidFill>
                            <a:srgbClr val="000000"/>
                          </a:solidFill>
                        </a:rPr>
                        <a:t>Hyper Text Transfer Protocol (HTTP)</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r>
              <a:tr h="1981200">
                <a:tc>
                  <a:txBody>
                    <a:bodyPr/>
                    <a:p>
                      <a:pPr algn="l" eaLnBrk="1" hangingPunct="1" lvl="0"/>
                      <a:r>
                        <a:rPr altLang="en-US" b="1" sz="1800" lang="en-US">
                          <a:solidFill>
                            <a:srgbClr val="000000"/>
                          </a:solidFill>
                        </a:rPr>
                        <a:t>6</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F6F6"/>
                    </a:solidFill>
                  </a:tcPr>
                </a:tc>
                <a:tc>
                  <a:txBody>
                    <a:bodyPr/>
                    <a:p>
                      <a:pPr algn="l" eaLnBrk="1" hangingPunct="1" lvl="0"/>
                      <a:r>
                        <a:rPr altLang="en-US" b="1" sz="1800" lang="en-US">
                          <a:solidFill>
                            <a:srgbClr val="000000"/>
                          </a:solidFill>
                        </a:rPr>
                        <a:t>Presentation layer</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F6F6"/>
                    </a:solidFill>
                  </a:tcPr>
                </a:tc>
                <a:tc>
                  <a:txBody>
                    <a:bodyPr/>
                    <a:p>
                      <a:pPr algn="l" eaLnBrk="1" hangingPunct="1" lvl="0">
                        <a:buChar char="•"/>
                      </a:pPr>
                      <a:r>
                        <a:rPr altLang="en-US" b="1" sz="1800" lang="en-US">
                          <a:solidFill>
                            <a:srgbClr val="000000"/>
                          </a:solidFill>
                        </a:rPr>
                        <a:t>Compresses, encrypts and translates data.</a:t>
                      </a:r>
                    </a:p>
                    <a:p>
                      <a:pPr algn="l" eaLnBrk="1" hangingPunct="1" lvl="0">
                        <a:buChar char="•"/>
                      </a:pPr>
                      <a:r>
                        <a:rPr altLang="en-US" b="1" sz="1800" lang="en-US">
                          <a:solidFill>
                            <a:srgbClr val="000000"/>
                          </a:solidFill>
                        </a:rPr>
                        <a:t>It protects data from interception by hackers.</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rgbClr val="5B0455">
                          <a:alpha val="100000"/>
                        </a:srgbClr>
                      </a:solidFill>
                      <a:prstDash val="solid"/>
                      <a:round/>
                    </a:lnT>
                    <a:lnB w="12700" cap="flat" cmpd="sng">
                      <a:solidFill>
                        <a:schemeClr val="dk1">
                          <a:alpha val="100000"/>
                        </a:schemeClr>
                      </a:solidFill>
                      <a:prstDash val="solid"/>
                      <a:round/>
                    </a:lnB>
                    <a:solidFill>
                      <a:srgbClr val="FFF6F6"/>
                    </a:solidFill>
                  </a:tcPr>
                </a:tc>
                <a:tc>
                  <a:txBody>
                    <a:bodyPr/>
                    <a:p>
                      <a:pPr algn="l" eaLnBrk="1" hangingPunct="1" lvl="0">
                        <a:buChar char="•"/>
                      </a:pPr>
                      <a:r>
                        <a:rPr altLang="en-US" b="1" sz="1800" lang="en-US">
                          <a:solidFill>
                            <a:srgbClr val="000000"/>
                          </a:solidFill>
                        </a:rPr>
                        <a:t>Encryption devices</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F6F6"/>
                    </a:solidFill>
                  </a:tcPr>
                </a:tc>
                <a:tc>
                  <a:txBody>
                    <a:bodyPr/>
                    <a:p>
                      <a:pPr algn="l" eaLnBrk="1" hangingPunct="1" lvl="0">
                        <a:buChar char="•"/>
                      </a:pPr>
                      <a:r>
                        <a:rPr altLang="en-US" b="1" sz="1800" lang="en-US">
                          <a:solidFill>
                            <a:srgbClr val="000000"/>
                          </a:solidFill>
                        </a:rPr>
                        <a:t>SSL (Secure Socket Layer)</a:t>
                      </a:r>
                    </a:p>
                    <a:p>
                      <a:pPr algn="l" eaLnBrk="1" hangingPunct="1" lvl="0">
                        <a:buChar char="•"/>
                      </a:pPr>
                      <a:r>
                        <a:rPr altLang="en-US" b="1" sz="1800" lang="en-US">
                          <a:solidFill>
                            <a:srgbClr val="000000"/>
                          </a:solidFill>
                        </a:rPr>
                        <a:t>MIME (Multi-purpose Internet Mail Extension)</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F6F6"/>
                    </a:solidFill>
                  </a:tcPr>
                </a:tc>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1">
  <p:cSld>
    <p:spTree>
      <p:nvGrpSpPr>
        <p:cNvPr id="195" name=""/>
        <p:cNvGrpSpPr/>
        <p:nvPr/>
      </p:nvGrpSpPr>
      <p:grpSpPr>
        <a:xfrm rot="0">
          <a:off x="0" y="0"/>
          <a:ext cx="0" cy="0"/>
          <a:chOff x="0" y="0"/>
          <a:chExt cx="0" cy="0"/>
        </a:xfrm>
      </p:grpSpPr>
      <p:sp>
        <p:nvSpPr>
          <p:cNvPr id="104877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55</a:t>
            </a:fld>
            <a:endParaRPr altLang="ja-JP" sz="1200" lang="en-US">
              <a:latin typeface="Arial Black" pitchFamily="34" charset="0"/>
            </a:endParaRPr>
          </a:p>
        </p:txBody>
      </p:sp>
      <p:graphicFrame>
        <p:nvGraphicFramePr>
          <p:cNvPr id="4194305" name=""/>
          <p:cNvGraphicFramePr>
            <a:graphicFrameLocks/>
          </p:cNvGraphicFramePr>
          <p:nvPr/>
        </p:nvGraphicFramePr>
        <p:xfrm rot="0">
          <a:off x="152400" y="228600"/>
          <a:ext cx="8610600" cy="6127750"/>
        </p:xfrm>
        <a:graphic>
          <a:graphicData uri="http://schemas.openxmlformats.org/drawingml/2006/table">
            <a:tbl>
              <a:tblPr/>
              <a:tblGrid>
                <a:gridCol w="304800"/>
                <a:gridCol w="1295400"/>
                <a:gridCol w="3581400"/>
                <a:gridCol w="1219200"/>
                <a:gridCol w="2209800"/>
              </a:tblGrid>
              <a:tr h="914400">
                <a:tc>
                  <a:txBody>
                    <a:bodyPr/>
                    <a:p>
                      <a:pPr algn="l" eaLnBrk="1" hangingPunct="1" lvl="0"/>
                      <a:r>
                        <a:rPr altLang="en-US" b="1" sz="1800" lang="en-US">
                          <a:solidFill>
                            <a:schemeClr val="dk1"/>
                          </a:solidFill>
                        </a:rPr>
                        <a:t>5</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chemeClr val="accent1"/>
                    </a:solidFill>
                  </a:tcPr>
                </a:tc>
                <a:tc>
                  <a:txBody>
                    <a:bodyPr/>
                    <a:p>
                      <a:pPr algn="l" eaLnBrk="1" hangingPunct="1" lvl="0"/>
                      <a:r>
                        <a:rPr altLang="en-US" b="1" sz="1800" lang="en-US">
                          <a:solidFill>
                            <a:schemeClr val="dk1"/>
                          </a:solidFill>
                        </a:rPr>
                        <a:t>Session layer</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chemeClr val="accent1"/>
                    </a:solidFill>
                  </a:tcPr>
                </a:tc>
                <a:tc>
                  <a:txBody>
                    <a:bodyPr/>
                    <a:p>
                      <a:pPr algn="l" eaLnBrk="1" hangingPunct="1" lvl="0">
                        <a:buChar char="•"/>
                      </a:pPr>
                      <a:r>
                        <a:rPr altLang="en-US" b="1" sz="1800" lang="en-US">
                          <a:solidFill>
                            <a:schemeClr val="dk1"/>
                          </a:solidFill>
                        </a:rPr>
                        <a:t>Sets up transmission sessions between  communication channels.</a:t>
                      </a:r>
                    </a:p>
                  </a:txBody>
                  <a:tcPr marL="91440" marR="91440" marT="45724" marB="45724" anchor="t" vert="horz">
                    <a:lnL w="12700" cap="flat" cmpd="sng">
                      <a:solidFill>
                        <a:schemeClr val="dk1">
                          <a:alpha val="100000"/>
                        </a:schemeClr>
                      </a:solidFill>
                      <a:prstDash val="solid"/>
                      <a:round/>
                    </a:lnL>
                    <a:lnR w="12700" cap="flat" cmpd="sng">
                      <a:solidFill>
                        <a:srgbClr val="5B0455">
                          <a:alpha val="100000"/>
                        </a:srgbClr>
                      </a:solidFill>
                      <a:prstDash val="solid"/>
                      <a:round/>
                    </a:lnR>
                    <a:lnT w="12700" cap="flat" cmpd="sng">
                      <a:solidFill>
                        <a:schemeClr val="dk1">
                          <a:alpha val="100000"/>
                        </a:schemeClr>
                      </a:solidFill>
                      <a:prstDash val="solid"/>
                      <a:round/>
                    </a:lnT>
                    <a:lnB w="12700" cap="flat" cmpd="sng">
                      <a:solidFill>
                        <a:srgbClr val="5B0455">
                          <a:alpha val="100000"/>
                        </a:srgbClr>
                      </a:solidFill>
                      <a:prstDash val="solid"/>
                      <a:round/>
                    </a:lnB>
                    <a:solidFill>
                      <a:schemeClr val="accent1"/>
                    </a:solidFill>
                  </a:tcPr>
                </a:tc>
                <a:tc>
                  <a:txBody>
                    <a:bodyPr/>
                    <a:p>
                      <a:pPr algn="l" eaLnBrk="1" hangingPunct="1" lvl="0">
                        <a:buChar char="•"/>
                      </a:pPr>
                      <a:endParaRPr altLang="en-US" b="1" lang="en-US"/>
                    </a:p>
                  </a:txBody>
                  <a:tcPr marL="91440" marR="91440" marT="45724" marB="45724" anchor="t" vert="horz">
                    <a:lnL w="12700" cap="flat" cmpd="sng">
                      <a:solidFill>
                        <a:srgbClr val="5B0455">
                          <a:alpha val="100000"/>
                        </a:srgb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chemeClr val="accent1"/>
                    </a:solidFill>
                  </a:tcPr>
                </a:tc>
                <a:tc>
                  <a:txBody>
                    <a:bodyPr/>
                    <a:p>
                      <a:pPr algn="l" eaLnBrk="1" hangingPunct="1" lvl="0">
                        <a:buChar char="•"/>
                      </a:pPr>
                      <a:r>
                        <a:rPr altLang="en-US" b="1" sz="1800" lang="en-US">
                          <a:solidFill>
                            <a:schemeClr val="dk1"/>
                          </a:solidFill>
                        </a:rPr>
                        <a:t>TCP (Transmission Control Protocol)</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chemeClr val="accent1"/>
                    </a:solidFill>
                  </a:tcPr>
                </a:tc>
              </a:tr>
              <a:tr h="1982787">
                <a:tc>
                  <a:txBody>
                    <a:bodyPr/>
                    <a:p>
                      <a:pPr algn="l" eaLnBrk="1" hangingPunct="1" lvl="0"/>
                      <a:r>
                        <a:rPr altLang="en-US" b="1" sz="1800" lang="en-US">
                          <a:solidFill>
                            <a:schemeClr val="dk1"/>
                          </a:solidFill>
                        </a:rPr>
                        <a:t>4</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r>
                        <a:rPr altLang="en-US" b="1" sz="1800" lang="en-US">
                          <a:solidFill>
                            <a:schemeClr val="dk1"/>
                          </a:solidFill>
                        </a:rPr>
                        <a:t>Transport layer</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buChar char="•"/>
                      </a:pPr>
                      <a:r>
                        <a:rPr altLang="en-US" b="1" sz="1800" lang="en-US">
                          <a:solidFill>
                            <a:schemeClr val="dk1"/>
                          </a:solidFill>
                        </a:rPr>
                        <a:t>Manages data transfer over the network and ensures accuracy and reliability of data.</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rgbClr val="5B0455">
                          <a:alpha val="100000"/>
                        </a:srgbClr>
                      </a:solidFill>
                      <a:prstDash val="solid"/>
                      <a:round/>
                    </a:lnT>
                    <a:lnB w="12700" cap="flat" cmpd="sng">
                      <a:solidFill>
                        <a:srgbClr val="5B0455">
                          <a:alpha val="100000"/>
                        </a:srgbClr>
                      </a:solidFill>
                      <a:prstDash val="solid"/>
                      <a:round/>
                    </a:lnB>
                    <a:solidFill>
                      <a:srgbClr val="FFECEC"/>
                    </a:solidFill>
                  </a:tcPr>
                </a:tc>
                <a:tc>
                  <a:txBody>
                    <a:bodyPr/>
                    <a:p>
                      <a:pPr algn="l" eaLnBrk="1" hangingPunct="1" lvl="0">
                        <a:buChar char="•"/>
                      </a:pPr>
                      <a:endParaRPr altLang="en-US" b="1" lang="en-US"/>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buChar char="•"/>
                      </a:pPr>
                      <a:r>
                        <a:rPr altLang="en-US" b="1" sz="1800" lang="en-US">
                          <a:solidFill>
                            <a:schemeClr val="dk1"/>
                          </a:solidFill>
                        </a:rPr>
                        <a:t>TCP (Transmission Control Protocol)</a:t>
                      </a:r>
                    </a:p>
                    <a:p>
                      <a:pPr algn="l" eaLnBrk="1" hangingPunct="1" lvl="0">
                        <a:buChar char="•"/>
                      </a:pPr>
                      <a:r>
                        <a:rPr altLang="en-US" b="1" sz="1800" lang="en-US">
                          <a:solidFill>
                            <a:schemeClr val="dk1"/>
                          </a:solidFill>
                        </a:rPr>
                        <a:t>UDP (User Datagram Protocol)</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r>
              <a:tr h="1219200">
                <a:tc>
                  <a:txBody>
                    <a:bodyPr/>
                    <a:p>
                      <a:pPr algn="l" eaLnBrk="1" hangingPunct="1" lvl="0"/>
                      <a:r>
                        <a:rPr altLang="en-US" b="1" sz="1800" lang="en-US">
                          <a:solidFill>
                            <a:schemeClr val="dk1"/>
                          </a:solidFill>
                        </a:rPr>
                        <a:t>3</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F6F6"/>
                    </a:solidFill>
                  </a:tcPr>
                </a:tc>
                <a:tc>
                  <a:txBody>
                    <a:bodyPr/>
                    <a:p>
                      <a:pPr algn="l" eaLnBrk="1" hangingPunct="1" lvl="0"/>
                      <a:r>
                        <a:rPr altLang="en-US" b="1" sz="1800" lang="en-US">
                          <a:solidFill>
                            <a:schemeClr val="dk1"/>
                          </a:solidFill>
                        </a:rPr>
                        <a:t>Network layer</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F6F6"/>
                    </a:solidFill>
                  </a:tcPr>
                </a:tc>
                <a:tc>
                  <a:txBody>
                    <a:bodyPr/>
                    <a:p>
                      <a:pPr algn="l" eaLnBrk="1" hangingPunct="1" lvl="0">
                        <a:buChar char="•"/>
                      </a:pPr>
                      <a:r>
                        <a:rPr altLang="en-US" b="1" sz="1800" lang="en-US">
                          <a:solidFill>
                            <a:schemeClr val="dk1"/>
                          </a:solidFill>
                        </a:rPr>
                        <a:t>Adds address to the data/information.</a:t>
                      </a:r>
                    </a:p>
                    <a:p>
                      <a:pPr algn="l" eaLnBrk="1" hangingPunct="1" lvl="0">
                        <a:buChar char="•"/>
                      </a:pPr>
                      <a:r>
                        <a:rPr altLang="en-US" b="1" sz="1800" lang="en-US">
                          <a:solidFill>
                            <a:schemeClr val="dk1"/>
                          </a:solidFill>
                        </a:rPr>
                        <a:t>Routes the data to the intended destination</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rgbClr val="5B0455">
                          <a:alpha val="100000"/>
                        </a:srgbClr>
                      </a:solidFill>
                      <a:prstDash val="solid"/>
                      <a:round/>
                    </a:lnT>
                    <a:lnB w="12700" cap="flat" cmpd="sng">
                      <a:solidFill>
                        <a:srgbClr val="5B0455">
                          <a:alpha val="100000"/>
                        </a:srgbClr>
                      </a:solidFill>
                      <a:prstDash val="solid"/>
                      <a:round/>
                    </a:lnB>
                    <a:solidFill>
                      <a:srgbClr val="FFF6F6"/>
                    </a:solidFill>
                  </a:tcPr>
                </a:tc>
                <a:tc>
                  <a:txBody>
                    <a:bodyPr/>
                    <a:p>
                      <a:pPr algn="l" eaLnBrk="1" hangingPunct="1" lvl="0">
                        <a:buChar char="•"/>
                      </a:pPr>
                      <a:r>
                        <a:rPr altLang="en-US" b="1" sz="1800" lang="en-US">
                          <a:solidFill>
                            <a:schemeClr val="dk1"/>
                          </a:solidFill>
                        </a:rPr>
                        <a:t>Router</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F6F6"/>
                    </a:solidFill>
                  </a:tcPr>
                </a:tc>
                <a:tc>
                  <a:txBody>
                    <a:bodyPr/>
                    <a:p>
                      <a:pPr algn="l" eaLnBrk="1" hangingPunct="1" lvl="0">
                        <a:buChar char="•"/>
                      </a:pPr>
                      <a:r>
                        <a:rPr altLang="en-US" b="1" sz="1800" lang="en-US">
                          <a:solidFill>
                            <a:schemeClr val="dk1"/>
                          </a:solidFill>
                        </a:rPr>
                        <a:t>IP (Internet Protocol)</a:t>
                      </a:r>
                    </a:p>
                    <a:p>
                      <a:pPr algn="l" eaLnBrk="1" hangingPunct="1" lvl="0">
                        <a:buChar char="•"/>
                      </a:pPr>
                      <a:r>
                        <a:rPr altLang="en-US" b="1" sz="1800" lang="en-US">
                          <a:solidFill>
                            <a:schemeClr val="dk1"/>
                          </a:solidFill>
                        </a:rPr>
                        <a:t>Appletalk.</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F6F6"/>
                    </a:solidFill>
                  </a:tcPr>
                </a:tc>
              </a:tr>
              <a:tr h="2011362">
                <a:tc>
                  <a:txBody>
                    <a:bodyPr/>
                    <a:p>
                      <a:pPr algn="l" eaLnBrk="1" hangingPunct="1" lvl="0"/>
                      <a:r>
                        <a:rPr altLang="en-US" b="1" sz="1800" lang="en-US">
                          <a:solidFill>
                            <a:schemeClr val="dk1"/>
                          </a:solidFill>
                        </a:rPr>
                        <a:t>2</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r>
                        <a:rPr altLang="en-US" b="1" sz="1800" lang="en-US">
                          <a:solidFill>
                            <a:schemeClr val="dk1"/>
                          </a:solidFill>
                        </a:rPr>
                        <a:t>Data Link layer</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buChar char="•"/>
                      </a:pPr>
                      <a:r>
                        <a:rPr altLang="en-US" b="1" sz="1800" lang="en-US">
                          <a:solidFill>
                            <a:schemeClr val="dk1"/>
                          </a:solidFill>
                        </a:rPr>
                        <a:t>Adds error checking information to the data and prepares the data for transmission.</a:t>
                      </a:r>
                    </a:p>
                    <a:p>
                      <a:pPr algn="l" eaLnBrk="1" hangingPunct="1" lvl="0">
                        <a:buChar char="•"/>
                      </a:pPr>
                      <a:r>
                        <a:rPr altLang="en-US" b="1" sz="1800" lang="en-US">
                          <a:solidFill>
                            <a:schemeClr val="dk1"/>
                          </a:solidFill>
                        </a:rPr>
                        <a:t>(data is packed into frames so that they can be transmitted over a network)</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rgbClr val="5B0455">
                          <a:alpha val="100000"/>
                        </a:srgb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buChar char="•"/>
                      </a:pPr>
                      <a:r>
                        <a:rPr altLang="en-US" b="1" sz="1800" lang="en-US">
                          <a:solidFill>
                            <a:schemeClr val="dk1"/>
                          </a:solidFill>
                        </a:rPr>
                        <a:t>Switch, Bridges, NIC (Network Interface Card)</a:t>
                      </a:r>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c>
                  <a:txBody>
                    <a:bodyPr/>
                    <a:p>
                      <a:pPr algn="l" eaLnBrk="1" hangingPunct="1" lvl="0">
                        <a:buChar char="•"/>
                      </a:pPr>
                      <a:r>
                        <a:rPr altLang="en-US" b="1" sz="1800" lang="en-US">
                          <a:solidFill>
                            <a:schemeClr val="dk1"/>
                          </a:solidFill>
                        </a:rPr>
                        <a:t>Frame relay</a:t>
                      </a:r>
                    </a:p>
                    <a:p>
                      <a:pPr algn="l" eaLnBrk="1" hangingPunct="1" lvl="0">
                        <a:buChar char="•"/>
                      </a:pPr>
                      <a:r>
                        <a:rPr altLang="en-US" b="1" sz="1800" lang="en-US">
                          <a:solidFill>
                            <a:schemeClr val="dk1"/>
                          </a:solidFill>
                        </a:rPr>
                        <a:t>IEEE (Institute of Electrical and Electronic Engineers)</a:t>
                      </a:r>
                    </a:p>
                    <a:p>
                      <a:pPr algn="l" eaLnBrk="1" hangingPunct="1" lvl="0">
                        <a:buChar char="•"/>
                      </a:pPr>
                      <a:endParaRPr altLang="en-US" b="1" lang="en-US"/>
                    </a:p>
                  </a:txBody>
                  <a:tcPr marL="91440" marR="91440" marT="45724" marB="45724"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rgbClr val="FFECEC"/>
                    </a:solidFill>
                  </a:tcPr>
                </a:tc>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1">
  <p:cSld>
    <p:spTree>
      <p:nvGrpSpPr>
        <p:cNvPr id="197" name=""/>
        <p:cNvGrpSpPr/>
        <p:nvPr/>
      </p:nvGrpSpPr>
      <p:grpSpPr>
        <a:xfrm rot="0">
          <a:off x="0" y="0"/>
          <a:ext cx="0" cy="0"/>
          <a:chOff x="0" y="0"/>
          <a:chExt cx="0" cy="0"/>
        </a:xfrm>
      </p:grpSpPr>
      <p:sp>
        <p:nvSpPr>
          <p:cNvPr id="104881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56</a:t>
            </a:fld>
            <a:endParaRPr altLang="ja-JP" sz="1200" lang="en-US">
              <a:latin typeface="Arial Black" pitchFamily="34" charset="0"/>
            </a:endParaRPr>
          </a:p>
        </p:txBody>
      </p:sp>
      <p:graphicFrame>
        <p:nvGraphicFramePr>
          <p:cNvPr id="4194306" name=""/>
          <p:cNvGraphicFramePr>
            <a:graphicFrameLocks/>
          </p:cNvGraphicFramePr>
          <p:nvPr/>
        </p:nvGraphicFramePr>
        <p:xfrm rot="0">
          <a:off x="152400" y="609600"/>
          <a:ext cx="8610600" cy="2286000"/>
        </p:xfrm>
        <a:graphic>
          <a:graphicData uri="http://schemas.openxmlformats.org/drawingml/2006/table">
            <a:tbl>
              <a:tblPr/>
              <a:tblGrid>
                <a:gridCol w="304800"/>
                <a:gridCol w="1295400"/>
                <a:gridCol w="3581400"/>
                <a:gridCol w="1600200"/>
                <a:gridCol w="1828800"/>
              </a:tblGrid>
              <a:tr h="2286000">
                <a:tc>
                  <a:txBody>
                    <a:bodyPr/>
                    <a:p>
                      <a:pPr algn="l" eaLnBrk="1" hangingPunct="1" lvl="0"/>
                      <a:r>
                        <a:rPr altLang="en-US" b="1" sz="1800" lang="en-US">
                          <a:solidFill>
                            <a:schemeClr val="dk1"/>
                          </a:solidFill>
                        </a:rPr>
                        <a:t>1</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chemeClr val="accent1"/>
                    </a:solidFill>
                  </a:tcPr>
                </a:tc>
                <a:tc>
                  <a:txBody>
                    <a:bodyPr/>
                    <a:p>
                      <a:pPr algn="l" eaLnBrk="1" hangingPunct="1" lvl="0"/>
                      <a:r>
                        <a:rPr altLang="en-US" b="1" sz="1800" lang="en-US">
                          <a:solidFill>
                            <a:schemeClr val="dk1"/>
                          </a:solidFill>
                        </a:rPr>
                        <a:t>Physical layer</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chemeClr val="accent1"/>
                    </a:solidFill>
                  </a:tcPr>
                </a:tc>
                <a:tc>
                  <a:txBody>
                    <a:bodyPr/>
                    <a:p>
                      <a:pPr algn="l" eaLnBrk="1" hangingPunct="1" lvl="0">
                        <a:buChar char="•"/>
                      </a:pPr>
                      <a:r>
                        <a:rPr altLang="en-US" b="1" sz="1800" lang="en-US">
                          <a:solidFill>
                            <a:schemeClr val="dk1"/>
                          </a:solidFill>
                        </a:rPr>
                        <a:t>Provides hardware connection and transmits data via Network Interface Card to the transmission medium.</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rgbClr val="5B0455">
                          <a:alpha val="100000"/>
                        </a:srgbClr>
                      </a:solidFill>
                      <a:prstDash val="solid"/>
                      <a:round/>
                    </a:lnT>
                    <a:lnB w="12700" cap="flat" cmpd="sng">
                      <a:solidFill>
                        <a:schemeClr val="dk1">
                          <a:alpha val="100000"/>
                        </a:schemeClr>
                      </a:solidFill>
                      <a:prstDash val="solid"/>
                      <a:round/>
                    </a:lnB>
                    <a:solidFill>
                      <a:schemeClr val="accent1"/>
                    </a:solidFill>
                  </a:tcPr>
                </a:tc>
                <a:tc>
                  <a:txBody>
                    <a:bodyPr/>
                    <a:p>
                      <a:pPr algn="l" eaLnBrk="1" hangingPunct="1" lvl="0">
                        <a:buChar char="•"/>
                      </a:pPr>
                      <a:r>
                        <a:rPr altLang="en-US" b="1" sz="1800" lang="en-US">
                          <a:solidFill>
                            <a:schemeClr val="dk1"/>
                          </a:solidFill>
                        </a:rPr>
                        <a:t>NIC, Hub, Wi-Fi, bluetooth,  Cables </a:t>
                      </a:r>
                    </a:p>
                    <a:p>
                      <a:pPr algn="l" eaLnBrk="1" hangingPunct="1" lvl="0">
                        <a:buChar char="•"/>
                      </a:pPr>
                      <a:r>
                        <a:rPr altLang="en-US" b="1" sz="1800" lang="en-US">
                          <a:solidFill>
                            <a:schemeClr val="dk1"/>
                          </a:solidFill>
                        </a:rPr>
                        <a:t>Bounded and unbounded medium)</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chemeClr val="accent1"/>
                    </a:solidFill>
                  </a:tcPr>
                </a:tc>
                <a:tc>
                  <a:txBody>
                    <a:bodyPr/>
                    <a:p>
                      <a:pPr algn="l" eaLnBrk="1" hangingPunct="1" lvl="0">
                        <a:buChar char="•"/>
                      </a:pPr>
                      <a:r>
                        <a:rPr altLang="en-US" b="1" sz="1800" lang="en-US">
                          <a:solidFill>
                            <a:schemeClr val="dk1"/>
                          </a:solidFill>
                        </a:rPr>
                        <a:t>IEEE (Institute of Electrical and Electronic Engineers)</a:t>
                      </a:r>
                    </a:p>
                    <a:p>
                      <a:pPr algn="l" eaLnBrk="1" hangingPunct="1" lvl="0">
                        <a:buChar char="•"/>
                      </a:pPr>
                      <a:r>
                        <a:rPr altLang="en-US" b="1" sz="1800" lang="en-US">
                          <a:solidFill>
                            <a:schemeClr val="dk1"/>
                          </a:solidFill>
                        </a:rPr>
                        <a:t>EIA (Electronic Industries Alliance)</a:t>
                      </a:r>
                    </a:p>
                  </a:txBody>
                  <a:tcPr marL="91440" marR="91440" marT="45720" marB="45720"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solidFill>
                      <a:schemeClr val="accent1"/>
                    </a:solidFill>
                  </a:tcPr>
                </a:tc>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1">
  <p:cSld>
    <p:bg bwMode="white">
      <p:bgPr>
        <a:solidFill>
          <a:srgbClr val="E50000"/>
        </a:solidFill>
      </p:bgPr>
    </p:bg>
    <p:spTree>
      <p:nvGrpSpPr>
        <p:cNvPr id="199" name=""/>
        <p:cNvGrpSpPr/>
        <p:nvPr/>
      </p:nvGrpSpPr>
      <p:grpSpPr>
        <a:xfrm rot="0">
          <a:off x="0" y="0"/>
          <a:ext cx="0" cy="0"/>
          <a:chOff x="0" y="0"/>
          <a:chExt cx="0" cy="0"/>
        </a:xfrm>
      </p:grpSpPr>
      <p:sp>
        <p:nvSpPr>
          <p:cNvPr id="104883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57</a:t>
            </a:fld>
            <a:endParaRPr altLang="ja-JP" sz="1200" lang="en-US">
              <a:latin typeface="Arial Black" pitchFamily="34" charset="0"/>
            </a:endParaRPr>
          </a:p>
        </p:txBody>
      </p:sp>
      <p:pic>
        <p:nvPicPr>
          <p:cNvPr id="2097181" name="Picture 6" descr="table 1"/>
          <p:cNvPicPr>
            <a:picLocks/>
          </p:cNvPicPr>
          <p:nvPr/>
        </p:nvPicPr>
        <p:blipFill>
          <a:blip xmlns:r="http://schemas.openxmlformats.org/officeDocument/2006/relationships" r:embed="rId1"/>
          <a:srcRect l="3333" t="2222" r="3333" b="0"/>
          <a:stretch>
            <a:fillRect/>
          </a:stretch>
        </p:blipFill>
        <p:spPr>
          <a:xfrm rot="0">
            <a:off x="457200" y="533400"/>
            <a:ext cx="8305800" cy="5715000"/>
          </a:xfrm>
          <a:prstGeom prst="rect"/>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1">
  <p:cSld>
    <p:bg bwMode="white">
      <p:bgPr>
        <a:solidFill>
          <a:srgbClr val="52034D"/>
        </a:solidFill>
      </p:bgPr>
    </p:bg>
    <p:spTree>
      <p:nvGrpSpPr>
        <p:cNvPr id="200" name=""/>
        <p:cNvGrpSpPr/>
        <p:nvPr/>
      </p:nvGrpSpPr>
      <p:grpSpPr>
        <a:xfrm rot="0">
          <a:off x="0" y="0"/>
          <a:ext cx="0" cy="0"/>
          <a:chOff x="0" y="0"/>
          <a:chExt cx="0" cy="0"/>
        </a:xfrm>
      </p:grpSpPr>
      <p:sp>
        <p:nvSpPr>
          <p:cNvPr id="1048835" name="Rectangle 2"/>
          <p:cNvSpPr/>
          <p:nvPr>
            <p:ph type="title" sz="full" idx="4294967295"/>
          </p:nvPr>
        </p:nvSpPr>
        <p:spPr>
          <a:xfrm rot="0">
            <a:off x="457200" y="457200"/>
            <a:ext cx="7848600" cy="762000"/>
          </a:xfrm>
          <a:prstGeom prst="rect"/>
          <a:solidFill>
            <a:srgbClr val="37FFCB">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u="sng">
                <a:latin typeface="Arial Black" pitchFamily="34" charset="0"/>
              </a:rPr>
              <a:t>Examples of protocols</a:t>
            </a:r>
          </a:p>
        </p:txBody>
      </p:sp>
      <p:sp>
        <p:nvSpPr>
          <p:cNvPr id="1048836" name="Rectangle 3"/>
          <p:cNvSpPr/>
          <p:nvPr>
            <p:ph type="body" sz="full" idx="4294967295"/>
          </p:nvPr>
        </p:nvSpPr>
        <p:spPr>
          <a:xfrm rot="0">
            <a:off x="457200" y="1371600"/>
            <a:ext cx="8229600" cy="5029200"/>
          </a:xfrm>
          <a:prstGeom prst="rect"/>
          <a:solidFill>
            <a:srgbClr val="FF91FF">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sz="2800" lang="en-GB">
                <a:latin typeface="Arial Black" pitchFamily="34" charset="0"/>
              </a:rPr>
              <a:t>Transmission Control Protocol / Internet Protocol (TCP/IP) – TCP is responsible for delivery of sequenced data over network. The IP handles the address scheme i.e. it does packet forwarding and routing.</a:t>
            </a:r>
          </a:p>
          <a:p>
            <a:pPr eaLnBrk="1" hangingPunct="1" lvl="0"/>
            <a:r>
              <a:rPr altLang="ja-JP" sz="2800" lang="en-US">
                <a:solidFill>
                  <a:srgbClr val="FF0000"/>
                </a:solidFill>
                <a:latin typeface="Arial Black" pitchFamily="34" charset="0"/>
              </a:rPr>
              <a:t>File Transfer Protocol (FTP) – allows the user to connect to remote system, to sent and receives files from that system.</a:t>
            </a:r>
          </a:p>
        </p:txBody>
      </p:sp>
      <p:sp>
        <p:nvSpPr>
          <p:cNvPr id="104883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58</a:t>
            </a:fld>
            <a:endParaRPr altLang="ja-JP" sz="1200" lang="en-US">
              <a:latin typeface="Arial Black" pitchFamily="34"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1">
  <p:cSld>
    <p:bg bwMode="white">
      <p:bgPr>
        <a:solidFill>
          <a:srgbClr val="F622E7"/>
        </a:solidFill>
      </p:bgPr>
    </p:bg>
    <p:spTree>
      <p:nvGrpSpPr>
        <p:cNvPr id="201" name=""/>
        <p:cNvGrpSpPr/>
        <p:nvPr/>
      </p:nvGrpSpPr>
      <p:grpSpPr>
        <a:xfrm rot="0">
          <a:off x="0" y="0"/>
          <a:ext cx="0" cy="0"/>
          <a:chOff x="0" y="0"/>
          <a:chExt cx="0" cy="0"/>
        </a:xfrm>
      </p:grpSpPr>
      <p:sp>
        <p:nvSpPr>
          <p:cNvPr id="104883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59</a:t>
            </a:fld>
            <a:endParaRPr altLang="ja-JP" sz="1200" lang="en-US">
              <a:latin typeface="Arial Black" pitchFamily="34" charset="0"/>
            </a:endParaRPr>
          </a:p>
        </p:txBody>
      </p:sp>
      <p:sp>
        <p:nvSpPr>
          <p:cNvPr id="1048839" name="Rectangle 2"/>
          <p:cNvSpPr txBox="1"/>
          <p:nvPr/>
        </p:nvSpPr>
        <p:spPr>
          <a:xfrm rot="0">
            <a:off x="228600" y="457200"/>
            <a:ext cx="8686800" cy="762000"/>
          </a:xfrm>
          <a:prstGeom prst="rect"/>
          <a:solidFill>
            <a:srgbClr val="780000"/>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r>
              <a:rPr altLang="ja-JP" sz="4400" lang="en-GB" u="sng">
                <a:solidFill>
                  <a:srgbClr val="FCB5F7"/>
                </a:solidFill>
                <a:latin typeface="Arial Black" pitchFamily="34" charset="0"/>
              </a:rPr>
              <a:t>Network topologies</a:t>
            </a:r>
          </a:p>
        </p:txBody>
      </p:sp>
      <p:sp>
        <p:nvSpPr>
          <p:cNvPr id="1048840" name="Rectangle 3"/>
          <p:cNvSpPr/>
          <p:nvPr/>
        </p:nvSpPr>
        <p:spPr>
          <a:xfrm rot="0">
            <a:off x="304800" y="1371600"/>
            <a:ext cx="8610600" cy="3540125"/>
          </a:xfrm>
          <a:prstGeom prst="rect"/>
          <a:solidFill>
            <a:srgbClr val="37FFCB"/>
          </a:solidFill>
          <a:ln>
            <a:noFill/>
          </a:ln>
        </p:spPr>
        <p:txBody>
          <a:bodyPr anchor="t" bIns="45720" lIns="91440" rIns="91440" tIns="45720" vert="horz">
            <a:spAutoFit/>
          </a:bodyPr>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buChar char="•"/>
            </a:pPr>
            <a:r>
              <a:rPr altLang="ja-JP" sz="3200" lang="en-GB">
                <a:solidFill>
                  <a:srgbClr val="780000"/>
                </a:solidFill>
                <a:latin typeface="Arial Black" pitchFamily="34" charset="0"/>
              </a:rPr>
              <a:t>This refers to the way in which computers and other devices have been arranged or how data is passed from one computer to another in the network.</a:t>
            </a:r>
          </a:p>
          <a:p>
            <a:pPr eaLnBrk="1" hangingPunct="1" lvl="0">
              <a:buChar char="•"/>
            </a:pPr>
            <a:r>
              <a:rPr altLang="ja-JP" sz="3200" lang="en-GB">
                <a:solidFill>
                  <a:srgbClr val="780000"/>
                </a:solidFill>
                <a:latin typeface="Arial Black" pitchFamily="34" charset="0"/>
              </a:rPr>
              <a:t>They are viewed in two ways namely logical and physical topology.</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1">
  <p:cSld>
    <p:spTree>
      <p:nvGrpSpPr>
        <p:cNvPr id="202" name=""/>
        <p:cNvGrpSpPr/>
        <p:nvPr/>
      </p:nvGrpSpPr>
      <p:grpSpPr>
        <a:xfrm rot="0">
          <a:off x="0" y="0"/>
          <a:ext cx="0" cy="0"/>
          <a:chOff x="0" y="0"/>
          <a:chExt cx="0" cy="0"/>
        </a:xfrm>
      </p:grpSpPr>
      <p:sp>
        <p:nvSpPr>
          <p:cNvPr id="1048841" name="Rectangle 3"/>
          <p:cNvSpPr/>
          <p:nvPr>
            <p:ph type="body" sz="full" idx="4294967295"/>
          </p:nvPr>
        </p:nvSpPr>
        <p:spPr>
          <a:xfrm rot="0">
            <a:off x="228600" y="457200"/>
            <a:ext cx="8686800" cy="6248400"/>
          </a:xfrm>
          <a:prstGeom prst="rect"/>
          <a:solidFill>
            <a:srgbClr val="37FFCB">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1"/>
            <a:r>
              <a:rPr altLang="ja-JP" sz="2400" lang="en-GB" u="sng">
                <a:solidFill>
                  <a:srgbClr val="FF0000"/>
                </a:solidFill>
                <a:latin typeface="Arial Black" pitchFamily="34" charset="0"/>
              </a:rPr>
              <a:t>Logical topology </a:t>
            </a:r>
            <a:r>
              <a:rPr altLang="ja-JP" sz="2400" lang="en-GB">
                <a:solidFill>
                  <a:srgbClr val="780000"/>
                </a:solidFill>
                <a:latin typeface="Arial Black" pitchFamily="34" charset="0"/>
              </a:rPr>
              <a:t>– also known as signal topology. It deals with the way data passes from one device to the next on a network. There are two kinds of logical topology: </a:t>
            </a:r>
          </a:p>
          <a:p>
            <a:pPr eaLnBrk="1" hangingPunct="1" lvl="1">
              <a:buFont typeface="Wingdings" pitchFamily="2" charset="2"/>
              <a:buChar char="Ø"/>
            </a:pPr>
            <a:r>
              <a:rPr altLang="ja-JP" sz="2400" i="1" lang="en-GB" u="sng">
                <a:solidFill>
                  <a:srgbClr val="B300B3"/>
                </a:solidFill>
                <a:latin typeface="Arial Black" pitchFamily="34" charset="0"/>
              </a:rPr>
              <a:t>Ethernet topology</a:t>
            </a:r>
            <a:r>
              <a:rPr altLang="ja-JP" sz="2400" lang="en-GB">
                <a:solidFill>
                  <a:srgbClr val="780000"/>
                </a:solidFill>
                <a:latin typeface="Arial Black" pitchFamily="34" charset="0"/>
              </a:rPr>
              <a:t>: in this topology, all computers listen to the network media and can only send data when none of the others is sending.</a:t>
            </a:r>
          </a:p>
          <a:p>
            <a:pPr eaLnBrk="1" hangingPunct="1" lvl="1">
              <a:buFont typeface="Wingdings" pitchFamily="2" charset="2"/>
              <a:buChar char="Ø"/>
            </a:pPr>
            <a:r>
              <a:rPr altLang="ja-JP" sz="2400" i="1" lang="en-GB" u="sng">
                <a:solidFill>
                  <a:srgbClr val="B300B3"/>
                </a:solidFill>
                <a:latin typeface="Arial Black" pitchFamily="34" charset="0"/>
              </a:rPr>
              <a:t>Token ring topology</a:t>
            </a:r>
            <a:r>
              <a:rPr altLang="ja-JP" sz="2400" lang="en-GB">
                <a:solidFill>
                  <a:srgbClr val="780000"/>
                </a:solidFill>
                <a:latin typeface="Arial Black" pitchFamily="34" charset="0"/>
              </a:rPr>
              <a:t>: in this topology, a special package of data called a token goes around the network and only the computer whose address is on the data will take the token, read the data and release the token. </a:t>
            </a:r>
          </a:p>
          <a:p>
            <a:pPr eaLnBrk="1" hangingPunct="1" lvl="1">
              <a:buNone/>
            </a:pPr>
            <a:r>
              <a:rPr altLang="ja-JP" sz="2400" lang="en-GB">
                <a:solidFill>
                  <a:srgbClr val="780000"/>
                </a:solidFill>
                <a:latin typeface="Arial Black" pitchFamily="34" charset="0"/>
              </a:rPr>
              <a:t>The token can then be captured by another computer which needs to transmit data.</a:t>
            </a:r>
          </a:p>
        </p:txBody>
      </p:sp>
      <p:sp>
        <p:nvSpPr>
          <p:cNvPr id="104884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60</a:t>
            </a:fld>
            <a:endParaRPr altLang="ja-JP" sz="1200" lang="en-US">
              <a:latin typeface="Arial Black" pitchFamily="34"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1">
  <p:cSld>
    <p:spTree>
      <p:nvGrpSpPr>
        <p:cNvPr id="203" name=""/>
        <p:cNvGrpSpPr/>
        <p:nvPr/>
      </p:nvGrpSpPr>
      <p:grpSpPr>
        <a:xfrm rot="0">
          <a:off x="0" y="0"/>
          <a:ext cx="0" cy="0"/>
          <a:chOff x="0" y="0"/>
          <a:chExt cx="0" cy="0"/>
        </a:xfrm>
      </p:grpSpPr>
      <p:sp>
        <p:nvSpPr>
          <p:cNvPr id="104884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Examples of logical topologies</a:t>
            </a:r>
          </a:p>
        </p:txBody>
      </p:sp>
      <p:sp>
        <p:nvSpPr>
          <p:cNvPr id="104884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GB"/>
              <a:t>Ethernet topology – in this topology, all computers listen to the networks media and can only send data when none of the others is sending.</a:t>
            </a:r>
          </a:p>
          <a:p>
            <a:pPr eaLnBrk="1" hangingPunct="1" lvl="0">
              <a:lnSpc>
                <a:spcPct val="90000"/>
              </a:lnSpc>
            </a:pPr>
            <a:r>
              <a:rPr altLang="ja-JP" lang="en-US">
                <a:solidFill>
                  <a:srgbClr val="FF0000"/>
                </a:solidFill>
              </a:rPr>
              <a:t>Token ring topology – in this topology the token (data packed) goes around the network and only the computer whose address is on the data held in the token will take up the token to read the data then release the token.</a:t>
            </a:r>
          </a:p>
        </p:txBody>
      </p:sp>
      <p:sp>
        <p:nvSpPr>
          <p:cNvPr id="104884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61</a:t>
            </a:fld>
            <a:endParaRPr altLang="ja-JP" sz="1200" lang="en-US">
              <a:latin typeface="Arial Black" pitchFamily="34"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1">
  <p:cSld>
    <p:spTree>
      <p:nvGrpSpPr>
        <p:cNvPr id="204" name=""/>
        <p:cNvGrpSpPr/>
        <p:nvPr/>
      </p:nvGrpSpPr>
      <p:grpSpPr>
        <a:xfrm rot="0">
          <a:off x="0" y="0"/>
          <a:ext cx="0" cy="0"/>
          <a:chOff x="0" y="0"/>
          <a:chExt cx="0" cy="0"/>
        </a:xfrm>
      </p:grpSpPr>
      <p:sp>
        <p:nvSpPr>
          <p:cNvPr id="1048846"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62</a:t>
            </a:fld>
            <a:endParaRPr altLang="ja-JP" sz="1200" lang="en-US">
              <a:latin typeface="Arial Black" pitchFamily="34" charset="0"/>
            </a:endParaRPr>
          </a:p>
        </p:txBody>
      </p:sp>
      <p:sp>
        <p:nvSpPr>
          <p:cNvPr id="1048847" name="Rectangle 2"/>
          <p:cNvSpPr/>
          <p:nvPr/>
        </p:nvSpPr>
        <p:spPr>
          <a:xfrm rot="0">
            <a:off x="228600" y="615950"/>
            <a:ext cx="8610600" cy="5632450"/>
          </a:xfrm>
          <a:prstGeom prst="rect"/>
          <a:solidFill>
            <a:srgbClr val="FFD3FF"/>
          </a:solidFill>
          <a:ln>
            <a:noFill/>
          </a:ln>
        </p:spPr>
        <p:txBody>
          <a:bodyPr anchor="t" bIns="45720" lIns="91440" rIns="91440" tIns="45720" vert="horz">
            <a:spAutoFit/>
          </a:bodyPr>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1"/>
            <a:r>
              <a:rPr altLang="ja-JP" sz="3600" lang="en-GB">
                <a:solidFill>
                  <a:srgbClr val="780000"/>
                </a:solidFill>
                <a:latin typeface="Arial Black" pitchFamily="34" charset="0"/>
              </a:rPr>
              <a:t>Physical topology – refers to the physical layout or arrangement of components on the network. They include the following:</a:t>
            </a:r>
          </a:p>
          <a:p>
            <a:pPr eaLnBrk="1" hangingPunct="1" lvl="1">
              <a:buAutoNum type="romanLcPeriod" startAt="1"/>
            </a:pPr>
            <a:r>
              <a:rPr altLang="ja-JP" sz="3600" lang="en-GB">
                <a:solidFill>
                  <a:srgbClr val="FF0000"/>
                </a:solidFill>
                <a:latin typeface="Arial Black" pitchFamily="34" charset="0"/>
              </a:rPr>
              <a:t>Star topology.</a:t>
            </a:r>
          </a:p>
          <a:p>
            <a:pPr eaLnBrk="1" hangingPunct="1" lvl="1">
              <a:buAutoNum type="romanLcPeriod" startAt="1"/>
            </a:pPr>
            <a:r>
              <a:rPr altLang="ja-JP" sz="3600" lang="en-GB">
                <a:solidFill>
                  <a:srgbClr val="FF0000"/>
                </a:solidFill>
                <a:latin typeface="Arial Black" pitchFamily="34" charset="0"/>
              </a:rPr>
              <a:t>Ring topology.</a:t>
            </a:r>
          </a:p>
          <a:p>
            <a:pPr eaLnBrk="1" hangingPunct="1" lvl="1">
              <a:buAutoNum type="romanLcPeriod" startAt="1"/>
            </a:pPr>
            <a:r>
              <a:rPr altLang="ja-JP" sz="3600" lang="en-GB">
                <a:solidFill>
                  <a:srgbClr val="FF0000"/>
                </a:solidFill>
                <a:latin typeface="Arial Black" pitchFamily="34" charset="0"/>
              </a:rPr>
              <a:t>Bus topology</a:t>
            </a:r>
          </a:p>
          <a:p>
            <a:pPr eaLnBrk="1" hangingPunct="1" lvl="1">
              <a:buAutoNum type="romanLcPeriod" startAt="1"/>
            </a:pPr>
            <a:r>
              <a:rPr altLang="ja-JP" sz="3600" lang="en-GB">
                <a:solidFill>
                  <a:srgbClr val="FF0000"/>
                </a:solidFill>
                <a:latin typeface="Arial Black" pitchFamily="34" charset="0"/>
              </a:rPr>
              <a:t>Mesh topology.</a:t>
            </a:r>
          </a:p>
          <a:p>
            <a:pPr eaLnBrk="1" hangingPunct="1" lvl="1">
              <a:buAutoNum type="romanLcPeriod" startAt="1"/>
            </a:pPr>
            <a:r>
              <a:rPr altLang="ja-JP" sz="3600" lang="en-GB">
                <a:solidFill>
                  <a:srgbClr val="FF0000"/>
                </a:solidFill>
                <a:latin typeface="Arial Black" pitchFamily="34" charset="0"/>
              </a:rPr>
              <a:t>Tree/hierarchical topology</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1">
  <p:cSld>
    <p:spTree>
      <p:nvGrpSpPr>
        <p:cNvPr id="205" name=""/>
        <p:cNvGrpSpPr/>
        <p:nvPr/>
      </p:nvGrpSpPr>
      <p:grpSpPr>
        <a:xfrm rot="0">
          <a:off x="0" y="0"/>
          <a:ext cx="0" cy="0"/>
          <a:chOff x="0" y="0"/>
          <a:chExt cx="0" cy="0"/>
        </a:xfrm>
      </p:grpSpPr>
      <p:sp>
        <p:nvSpPr>
          <p:cNvPr id="1048848" name="Rectangle 3"/>
          <p:cNvSpPr/>
          <p:nvPr>
            <p:ph type="body" sz="half" idx="4294967295"/>
          </p:nvPr>
        </p:nvSpPr>
        <p:spPr>
          <a:xfrm rot="0">
            <a:off x="381000" y="762000"/>
            <a:ext cx="8458200" cy="5334000"/>
          </a:xfrm>
          <a:prstGeom prst="rect"/>
          <a:solidFill>
            <a:srgbClr val="FFD3FF">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514350" lvl="0" marL="514350">
              <a:buFont typeface="Arial" pitchFamily="0" charset="0"/>
              <a:buAutoNum type="arabicPeriod" startAt="1"/>
            </a:pPr>
            <a:r>
              <a:rPr altLang="ja-JP" sz="3200" lang="en-GB" u="sng">
                <a:solidFill>
                  <a:srgbClr val="E50000"/>
                </a:solidFill>
                <a:latin typeface="Arial Black" pitchFamily="34" charset="0"/>
              </a:rPr>
              <a:t>Star topology </a:t>
            </a:r>
            <a:r>
              <a:rPr altLang="ja-JP" sz="3200" lang="en-GB">
                <a:latin typeface="Arial Black" pitchFamily="34" charset="0"/>
              </a:rPr>
              <a:t>–</a:t>
            </a:r>
          </a:p>
          <a:p>
            <a:pPr eaLnBrk="1" hangingPunct="1" indent="-514350" lvl="0" marL="514350">
              <a:buFont typeface="Wingdings" pitchFamily="2" charset="2"/>
              <a:buChar char="q"/>
            </a:pPr>
            <a:r>
              <a:rPr altLang="ja-JP" sz="3200" lang="en-US">
                <a:latin typeface="Arial Black" pitchFamily="34" charset="0"/>
              </a:rPr>
              <a:t>In this topology, all devices are connected to a central hub. Workstations communicates across the network by passing data through the hub. </a:t>
            </a:r>
          </a:p>
          <a:p>
            <a:pPr eaLnBrk="1" hangingPunct="1" indent="-514350" lvl="0" marL="514350">
              <a:buFont typeface="Wingdings" pitchFamily="2" charset="2"/>
              <a:buChar char="q"/>
            </a:pPr>
            <a:r>
              <a:rPr altLang="ja-JP" sz="3200" lang="en-US">
                <a:latin typeface="Arial Black" pitchFamily="34" charset="0"/>
              </a:rPr>
              <a:t>When the hub receives data from a transmitting computer, it broadcasts the message to all the other workstations on the network.</a:t>
            </a:r>
          </a:p>
        </p:txBody>
      </p:sp>
      <p:sp>
        <p:nvSpPr>
          <p:cNvPr id="104884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63</a:t>
            </a:fld>
            <a:endParaRPr altLang="ja-JP" sz="1200" lang="en-US">
              <a:latin typeface="Arial Black" pitchFamily="34" charset="0"/>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1">
  <p:cSld>
    <p:bg bwMode="white">
      <p:bgPr>
        <a:solidFill>
          <a:srgbClr val="5B0455"/>
        </a:solidFill>
      </p:bgPr>
    </p:bg>
    <p:spTree>
      <p:nvGrpSpPr>
        <p:cNvPr id="206" name=""/>
        <p:cNvGrpSpPr/>
        <p:nvPr/>
      </p:nvGrpSpPr>
      <p:grpSpPr>
        <a:xfrm rot="0">
          <a:off x="0" y="0"/>
          <a:ext cx="0" cy="0"/>
          <a:chOff x="0" y="0"/>
          <a:chExt cx="0" cy="0"/>
        </a:xfrm>
      </p:grpSpPr>
      <p:sp>
        <p:nvSpPr>
          <p:cNvPr id="104885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64</a:t>
            </a:fld>
            <a:endParaRPr altLang="ja-JP" sz="1200" lang="en-US">
              <a:latin typeface="Arial Black" pitchFamily="34" charset="0"/>
            </a:endParaRPr>
          </a:p>
        </p:txBody>
      </p:sp>
      <p:pic>
        <p:nvPicPr>
          <p:cNvPr id="2097182" name="Picture 5" descr="StarTopology"/>
          <p:cNvPicPr>
            <a:picLocks/>
          </p:cNvPicPr>
          <p:nvPr/>
        </p:nvPicPr>
        <p:blipFill>
          <a:blip xmlns:r="http://schemas.openxmlformats.org/officeDocument/2006/relationships" r:embed="rId1"/>
          <a:srcRect l="0" t="0" r="0" b="0"/>
          <a:stretch>
            <a:fillRect/>
          </a:stretch>
        </p:blipFill>
        <p:spPr>
          <a:xfrm rot="0">
            <a:off x="457200" y="609600"/>
            <a:ext cx="8305800" cy="5791200"/>
          </a:xfrm>
          <a:prstGeom prst="rect"/>
          <a:noFill/>
          <a:ln>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1">
  <p:cSld>
    <p:bg bwMode="white">
      <p:bgPr>
        <a:solidFill>
          <a:srgbClr val="FF91FF"/>
        </a:solidFill>
      </p:bgPr>
    </p:bg>
    <p:spTree>
      <p:nvGrpSpPr>
        <p:cNvPr id="207" name=""/>
        <p:cNvGrpSpPr/>
        <p:nvPr/>
      </p:nvGrpSpPr>
      <p:grpSpPr>
        <a:xfrm rot="0">
          <a:off x="0" y="0"/>
          <a:ext cx="0" cy="0"/>
          <a:chOff x="0" y="0"/>
          <a:chExt cx="0" cy="0"/>
        </a:xfrm>
      </p:grpSpPr>
      <p:sp>
        <p:nvSpPr>
          <p:cNvPr id="1048851" name="Rectangle 3"/>
          <p:cNvSpPr/>
          <p:nvPr>
            <p:ph type="body" sz="full" idx="4294967295"/>
          </p:nvPr>
        </p:nvSpPr>
        <p:spPr>
          <a:xfrm rot="0">
            <a:off x="152400" y="381000"/>
            <a:ext cx="8839200" cy="5638800"/>
          </a:xfrm>
          <a:prstGeom prst="rect"/>
          <a:solidFill>
            <a:srgbClr val="33FFCA">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buNone/>
            </a:pPr>
            <a:r>
              <a:rPr altLang="ja-JP" b="1" i="1" lang="en-GB" u="sng">
                <a:latin typeface="Arial Black" pitchFamily="34" charset="0"/>
              </a:rPr>
              <a:t>Advantages of star topology</a:t>
            </a:r>
          </a:p>
          <a:p>
            <a:pPr eaLnBrk="1" hangingPunct="1" lvl="0">
              <a:lnSpc>
                <a:spcPct val="80000"/>
              </a:lnSpc>
            </a:pPr>
            <a:r>
              <a:rPr altLang="ja-JP" b="1" lang="en-GB">
                <a:solidFill>
                  <a:srgbClr val="3333FF"/>
                </a:solidFill>
                <a:latin typeface="Arial Black" pitchFamily="34" charset="0"/>
              </a:rPr>
              <a:t>Easy to configure.</a:t>
            </a:r>
          </a:p>
          <a:p>
            <a:pPr eaLnBrk="1" hangingPunct="1" lvl="0">
              <a:lnSpc>
                <a:spcPct val="80000"/>
              </a:lnSpc>
            </a:pPr>
            <a:r>
              <a:rPr altLang="ja-JP" b="1" lang="en-GB">
                <a:solidFill>
                  <a:srgbClr val="3333FF"/>
                </a:solidFill>
                <a:latin typeface="Arial Black" pitchFamily="34" charset="0"/>
              </a:rPr>
              <a:t>It’s easily expanded.</a:t>
            </a:r>
          </a:p>
          <a:p>
            <a:pPr eaLnBrk="1" hangingPunct="1" lvl="0">
              <a:lnSpc>
                <a:spcPct val="80000"/>
              </a:lnSpc>
            </a:pPr>
            <a:r>
              <a:rPr altLang="ja-JP" b="1" lang="en-GB">
                <a:solidFill>
                  <a:srgbClr val="3333FF"/>
                </a:solidFill>
                <a:latin typeface="Arial Black" pitchFamily="34" charset="0"/>
              </a:rPr>
              <a:t>If one workstation fail it does not affect the others.</a:t>
            </a:r>
          </a:p>
          <a:p>
            <a:pPr eaLnBrk="1" hangingPunct="1" lvl="0">
              <a:lnSpc>
                <a:spcPct val="80000"/>
              </a:lnSpc>
            </a:pPr>
            <a:r>
              <a:rPr altLang="ja-JP" b="1" lang="en-GB">
                <a:solidFill>
                  <a:srgbClr val="3333FF"/>
                </a:solidFill>
                <a:latin typeface="Arial Black" pitchFamily="34" charset="0"/>
              </a:rPr>
              <a:t>Allows centralization of key networking resources e.g. server.</a:t>
            </a:r>
          </a:p>
          <a:p>
            <a:pPr eaLnBrk="1" hangingPunct="1" lvl="0">
              <a:lnSpc>
                <a:spcPct val="80000"/>
              </a:lnSpc>
              <a:buNone/>
            </a:pPr>
            <a:r>
              <a:rPr altLang="ja-JP" b="1" i="1" lang="en-GB" u="sng">
                <a:solidFill>
                  <a:srgbClr val="FF0000"/>
                </a:solidFill>
                <a:latin typeface="Arial Black" pitchFamily="34" charset="0"/>
              </a:rPr>
              <a:t>Disadvantages of star topology</a:t>
            </a:r>
          </a:p>
          <a:p>
            <a:pPr eaLnBrk="1" hangingPunct="1" lvl="0">
              <a:lnSpc>
                <a:spcPct val="80000"/>
              </a:lnSpc>
            </a:pPr>
            <a:r>
              <a:rPr altLang="ja-JP" b="1" lang="en-GB">
                <a:solidFill>
                  <a:srgbClr val="3333FF"/>
                </a:solidFill>
                <a:latin typeface="Arial Black" pitchFamily="34" charset="0"/>
              </a:rPr>
              <a:t>If the central hub fails, the entire network will be down.</a:t>
            </a:r>
          </a:p>
          <a:p>
            <a:pPr eaLnBrk="1" hangingPunct="1" lvl="0">
              <a:lnSpc>
                <a:spcPct val="80000"/>
              </a:lnSpc>
            </a:pPr>
            <a:r>
              <a:rPr altLang="ja-JP" b="1" lang="en-GB">
                <a:solidFill>
                  <a:srgbClr val="3333FF"/>
                </a:solidFill>
                <a:latin typeface="Arial Black" pitchFamily="34" charset="0"/>
              </a:rPr>
              <a:t>Requires more cables to install hence more expensive.</a:t>
            </a:r>
          </a:p>
        </p:txBody>
      </p:sp>
      <p:sp>
        <p:nvSpPr>
          <p:cNvPr id="104885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65</a:t>
            </a:fld>
            <a:endParaRPr altLang="ja-JP" sz="1200" lang="en-US">
              <a:latin typeface="Arial Black" pitchFamily="34" charset="0"/>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1">
  <p:cSld>
    <p:bg bwMode="white">
      <p:bgPr>
        <a:solidFill>
          <a:srgbClr val="B300B3"/>
        </a:solidFill>
      </p:bgPr>
    </p:bg>
    <p:spTree>
      <p:nvGrpSpPr>
        <p:cNvPr id="208" name=""/>
        <p:cNvGrpSpPr/>
        <p:nvPr/>
      </p:nvGrpSpPr>
      <p:grpSpPr>
        <a:xfrm rot="0">
          <a:off x="0" y="0"/>
          <a:ext cx="0" cy="0"/>
          <a:chOff x="0" y="0"/>
          <a:chExt cx="0" cy="0"/>
        </a:xfrm>
      </p:grpSpPr>
      <p:sp>
        <p:nvSpPr>
          <p:cNvPr id="1048853" name="Rectangle 5"/>
          <p:cNvSpPr/>
          <p:nvPr>
            <p:ph type="body" sz="half" idx="4294967295"/>
          </p:nvPr>
        </p:nvSpPr>
        <p:spPr>
          <a:xfrm rot="0">
            <a:off x="457200" y="762000"/>
            <a:ext cx="8229600" cy="5410200"/>
          </a:xfrm>
          <a:prstGeom prst="rect"/>
          <a:solidFill>
            <a:srgbClr val="33FFCA">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buNone/>
            </a:pPr>
            <a:r>
              <a:rPr altLang="ja-JP" sz="3600" lang="en-GB" u="sng">
                <a:latin typeface="Arial Black" pitchFamily="34" charset="0"/>
              </a:rPr>
              <a:t>2. Ring topology</a:t>
            </a:r>
          </a:p>
          <a:p>
            <a:pPr eaLnBrk="1" hangingPunct="1" lvl="0">
              <a:lnSpc>
                <a:spcPct val="90000"/>
              </a:lnSpc>
            </a:pPr>
            <a:r>
              <a:rPr altLang="ja-JP" sz="3600" lang="en-US">
                <a:solidFill>
                  <a:srgbClr val="3333FF"/>
                </a:solidFill>
                <a:latin typeface="Arial Black" pitchFamily="34" charset="0"/>
              </a:rPr>
              <a:t>In this topology all the components are connected to a single cable forming a ring.</a:t>
            </a:r>
          </a:p>
          <a:p>
            <a:pPr eaLnBrk="1" hangingPunct="1" lvl="0">
              <a:lnSpc>
                <a:spcPct val="90000"/>
              </a:lnSpc>
            </a:pPr>
            <a:r>
              <a:rPr altLang="ja-JP" sz="3600" lang="en-US">
                <a:solidFill>
                  <a:srgbClr val="3333FF"/>
                </a:solidFill>
                <a:latin typeface="Arial Black" pitchFamily="34" charset="0"/>
              </a:rPr>
              <a:t>The data flows in only one direction and the signal is actively retransmitted by each node to its neighbour if its not addressed to it.</a:t>
            </a:r>
          </a:p>
        </p:txBody>
      </p:sp>
      <p:sp>
        <p:nvSpPr>
          <p:cNvPr id="104885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66</a:t>
            </a:fld>
            <a:endParaRPr altLang="ja-JP" sz="1200" lang="en-US">
              <a:latin typeface="Arial Black" pitchFamily="34" charset="0"/>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1">
  <p:cSld>
    <p:bg bwMode="white">
      <p:bgPr>
        <a:solidFill>
          <a:srgbClr val="5B0455"/>
        </a:solidFill>
      </p:bgPr>
    </p:bg>
    <p:spTree>
      <p:nvGrpSpPr>
        <p:cNvPr id="209" name=""/>
        <p:cNvGrpSpPr/>
        <p:nvPr/>
      </p:nvGrpSpPr>
      <p:grpSpPr>
        <a:xfrm rot="0">
          <a:off x="0" y="0"/>
          <a:ext cx="0" cy="0"/>
          <a:chOff x="0" y="0"/>
          <a:chExt cx="0" cy="0"/>
        </a:xfrm>
      </p:grpSpPr>
      <p:sp>
        <p:nvSpPr>
          <p:cNvPr id="104885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67</a:t>
            </a:fld>
            <a:endParaRPr altLang="ja-JP" sz="1200" lang="en-US">
              <a:latin typeface="Arial Black" pitchFamily="34" charset="0"/>
            </a:endParaRPr>
          </a:p>
        </p:txBody>
      </p:sp>
      <p:pic>
        <p:nvPicPr>
          <p:cNvPr id="2097183" name="Picture 8" descr="ring topology"/>
          <p:cNvPicPr>
            <a:picLocks/>
          </p:cNvPicPr>
          <p:nvPr/>
        </p:nvPicPr>
        <p:blipFill>
          <a:blip xmlns:r="http://schemas.openxmlformats.org/officeDocument/2006/relationships" r:embed="rId1"/>
          <a:srcRect l="0" t="0" r="0" b="0"/>
          <a:stretch>
            <a:fillRect/>
          </a:stretch>
        </p:blipFill>
        <p:spPr>
          <a:xfrm rot="0">
            <a:off x="366712" y="685800"/>
            <a:ext cx="8396288" cy="5791200"/>
          </a:xfrm>
          <a:prstGeom prst="rect"/>
          <a:noFill/>
          <a:ln>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1">
  <p:cSld>
    <p:bg bwMode="white">
      <p:bgPr>
        <a:solidFill>
          <a:srgbClr val="3333FF"/>
        </a:solidFill>
      </p:bgPr>
    </p:bg>
    <p:spTree>
      <p:nvGrpSpPr>
        <p:cNvPr id="210" name=""/>
        <p:cNvGrpSpPr/>
        <p:nvPr/>
      </p:nvGrpSpPr>
      <p:grpSpPr>
        <a:xfrm rot="0">
          <a:off x="0" y="0"/>
          <a:ext cx="0" cy="0"/>
          <a:chOff x="0" y="0"/>
          <a:chExt cx="0" cy="0"/>
        </a:xfrm>
      </p:grpSpPr>
      <p:sp>
        <p:nvSpPr>
          <p:cNvPr id="1048856" name="Rectangle 3"/>
          <p:cNvSpPr/>
          <p:nvPr>
            <p:ph type="body" sz="full" idx="4294967295"/>
          </p:nvPr>
        </p:nvSpPr>
        <p:spPr>
          <a:xfrm rot="0">
            <a:off x="381000" y="457200"/>
            <a:ext cx="8534400" cy="5943600"/>
          </a:xfrm>
          <a:prstGeom prst="rect"/>
          <a:solidFill>
            <a:srgbClr val="33FFCA">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buNone/>
            </a:pPr>
            <a:r>
              <a:rPr altLang="ja-JP" b="1" sz="2800" i="1" lang="en-GB" u="sng">
                <a:solidFill>
                  <a:srgbClr val="3333FF"/>
                </a:solidFill>
                <a:latin typeface="Arial Black" pitchFamily="34" charset="0"/>
              </a:rPr>
              <a:t>Advantages of ring topology</a:t>
            </a:r>
          </a:p>
          <a:p>
            <a:pPr eaLnBrk="1" hangingPunct="1" lvl="0"/>
            <a:r>
              <a:rPr altLang="ja-JP" b="1" sz="2800" lang="en-GB">
                <a:solidFill>
                  <a:srgbClr val="C00000"/>
                </a:solidFill>
                <a:latin typeface="Arial Black" pitchFamily="34" charset="0"/>
              </a:rPr>
              <a:t>It’s simple to install.</a:t>
            </a:r>
          </a:p>
          <a:p>
            <a:pPr eaLnBrk="1" hangingPunct="1" lvl="0"/>
            <a:r>
              <a:rPr altLang="ja-JP" b="1" sz="2800" lang="en-GB">
                <a:solidFill>
                  <a:srgbClr val="C00000"/>
                </a:solidFill>
                <a:latin typeface="Arial Black" pitchFamily="34" charset="0"/>
              </a:rPr>
              <a:t>Data transmission is very fast.</a:t>
            </a:r>
          </a:p>
          <a:p>
            <a:pPr eaLnBrk="1" hangingPunct="1" lvl="0"/>
            <a:r>
              <a:rPr altLang="ja-JP" b="1" sz="2800" lang="en-GB">
                <a:solidFill>
                  <a:srgbClr val="C00000"/>
                </a:solidFill>
                <a:latin typeface="Arial Black" pitchFamily="34" charset="0"/>
              </a:rPr>
              <a:t>Use a short length cable hence cheap.</a:t>
            </a:r>
          </a:p>
          <a:p>
            <a:pPr eaLnBrk="1" hangingPunct="1" lvl="0">
              <a:buNone/>
            </a:pPr>
            <a:r>
              <a:rPr altLang="ja-JP" b="1" sz="2800" i="1" lang="en-GB" u="sng">
                <a:solidFill>
                  <a:srgbClr val="3333FF"/>
                </a:solidFill>
                <a:latin typeface="Arial Black" pitchFamily="34" charset="0"/>
              </a:rPr>
              <a:t>Disadvantages of ring topology</a:t>
            </a:r>
          </a:p>
          <a:p>
            <a:pPr eaLnBrk="1" hangingPunct="1" lvl="0"/>
            <a:r>
              <a:rPr altLang="ja-JP" b="1" sz="2800" lang="en-US">
                <a:solidFill>
                  <a:srgbClr val="C00000"/>
                </a:solidFill>
                <a:latin typeface="Arial Black" pitchFamily="34" charset="0"/>
              </a:rPr>
              <a:t>If one node fails it affects all the other nodes.</a:t>
            </a:r>
          </a:p>
          <a:p>
            <a:pPr eaLnBrk="1" hangingPunct="1" lvl="0"/>
            <a:r>
              <a:rPr altLang="ja-JP" b="1" sz="2800" lang="en-US">
                <a:solidFill>
                  <a:srgbClr val="C00000"/>
                </a:solidFill>
                <a:latin typeface="Arial Black" pitchFamily="34" charset="0"/>
              </a:rPr>
              <a:t>Troubleshooting can be difficult.</a:t>
            </a:r>
          </a:p>
          <a:p>
            <a:pPr eaLnBrk="1" hangingPunct="1" lvl="0"/>
            <a:r>
              <a:rPr altLang="ja-JP" b="1" sz="2800" lang="en-US">
                <a:solidFill>
                  <a:srgbClr val="C00000"/>
                </a:solidFill>
                <a:latin typeface="Arial Black" pitchFamily="34" charset="0"/>
              </a:rPr>
              <a:t>Modification may be difficult because adding or removing a device can disrupt the entire network.</a:t>
            </a:r>
          </a:p>
        </p:txBody>
      </p:sp>
      <p:sp>
        <p:nvSpPr>
          <p:cNvPr id="104885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68</a:t>
            </a:fld>
            <a:endParaRPr altLang="ja-JP" sz="1200" lang="en-US">
              <a:latin typeface="Arial Black" pitchFamily="34" charset="0"/>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1">
  <p:cSld>
    <p:bg bwMode="white">
      <p:bgPr>
        <a:solidFill>
          <a:srgbClr val="52034D"/>
        </a:solidFill>
      </p:bgPr>
    </p:bg>
    <p:spTree>
      <p:nvGrpSpPr>
        <p:cNvPr id="211" name=""/>
        <p:cNvGrpSpPr/>
        <p:nvPr/>
      </p:nvGrpSpPr>
      <p:grpSpPr>
        <a:xfrm rot="0">
          <a:off x="0" y="0"/>
          <a:ext cx="0" cy="0"/>
          <a:chOff x="0" y="0"/>
          <a:chExt cx="0" cy="0"/>
        </a:xfrm>
      </p:grpSpPr>
      <p:sp>
        <p:nvSpPr>
          <p:cNvPr id="1048858" name="Rectangle 5"/>
          <p:cNvSpPr/>
          <p:nvPr>
            <p:ph type="body" sz="half" idx="4294967295"/>
          </p:nvPr>
        </p:nvSpPr>
        <p:spPr>
          <a:xfrm rot="0">
            <a:off x="228600" y="533400"/>
            <a:ext cx="8534400" cy="1905000"/>
          </a:xfrm>
          <a:prstGeom prst="rect"/>
          <a:solidFill>
            <a:srgbClr val="33FFCA">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buNone/>
            </a:pPr>
            <a:r>
              <a:rPr altLang="ja-JP" b="1" sz="2400" lang="en-GB" u="sng">
                <a:solidFill>
                  <a:srgbClr val="C00000"/>
                </a:solidFill>
                <a:latin typeface="Arial Black" pitchFamily="34" charset="0"/>
              </a:rPr>
              <a:t>3. Mesh topology</a:t>
            </a:r>
            <a:r>
              <a:rPr altLang="ja-JP" b="1" sz="2400" lang="en-GB" u="sng">
                <a:latin typeface="Arial Black" pitchFamily="34" charset="0"/>
              </a:rPr>
              <a:t> </a:t>
            </a:r>
          </a:p>
          <a:p>
            <a:pPr eaLnBrk="1" hangingPunct="1" lvl="0">
              <a:buFont typeface="Wingdings" pitchFamily="2" charset="2"/>
              <a:buChar char="q"/>
            </a:pPr>
            <a:r>
              <a:rPr altLang="ja-JP" b="1" sz="2400" lang="en-US">
                <a:latin typeface="Arial Black" pitchFamily="34" charset="0"/>
              </a:rPr>
              <a:t>This topology uses separate cables to connect each device to every other devices on the network providing a straight communication path.</a:t>
            </a:r>
          </a:p>
        </p:txBody>
      </p:sp>
      <p:sp>
        <p:nvSpPr>
          <p:cNvPr id="104885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69</a:t>
            </a:fld>
            <a:endParaRPr altLang="ja-JP" sz="1200" lang="en-US">
              <a:latin typeface="Arial Black" pitchFamily="34" charset="0"/>
            </a:endParaRPr>
          </a:p>
        </p:txBody>
      </p:sp>
      <p:sp>
        <p:nvSpPr>
          <p:cNvPr id="1048860" name="Rectangle 3"/>
          <p:cNvSpPr txBox="1"/>
          <p:nvPr/>
        </p:nvSpPr>
        <p:spPr>
          <a:xfrm rot="0">
            <a:off x="228600" y="2590800"/>
            <a:ext cx="8610600" cy="3886200"/>
          </a:xfrm>
          <a:prstGeom prst="rect"/>
          <a:solidFill>
            <a:srgbClr val="33FFCA"/>
          </a:solidFill>
          <a:ln>
            <a:noFill/>
          </a:ln>
        </p:spPr>
        <p:txBody>
          <a:bodyPr anchor="t" bIns="45720" lIns="91440" rIns="91440" tIns="45720" vert="horz"/>
          <a:ls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indent="-342900" lvl="0" marL="342900">
              <a:spcBef>
                <a:spcPct val="20000"/>
              </a:spcBef>
              <a:buClr>
                <a:schemeClr val="dk2"/>
              </a:buClr>
              <a:buSzPct val="75000"/>
              <a:buFont typeface="Wingdings" pitchFamily="2" charset="2"/>
              <a:buNone/>
            </a:pPr>
            <a:r>
              <a:rPr altLang="ja-JP" b="1" sz="2400" i="1" lang="en-GB" u="sng">
                <a:latin typeface="Arial Black" pitchFamily="34" charset="0"/>
              </a:rPr>
              <a:t>Advantages of mesh topology</a:t>
            </a:r>
          </a:p>
          <a:p>
            <a:pPr eaLnBrk="1" hangingPunct="1" indent="-342900" lvl="0" marL="342900">
              <a:spcBef>
                <a:spcPct val="20000"/>
              </a:spcBef>
              <a:buClr>
                <a:schemeClr val="dk2"/>
              </a:buClr>
              <a:buSzPct val="75000"/>
              <a:buFont typeface="Wingdings" pitchFamily="2" charset="2"/>
              <a:buChar char="n"/>
            </a:pPr>
            <a:r>
              <a:rPr altLang="ja-JP" b="1" sz="2400" lang="en-GB">
                <a:solidFill>
                  <a:srgbClr val="FF0000"/>
                </a:solidFill>
                <a:latin typeface="Arial Black" pitchFamily="34" charset="0"/>
              </a:rPr>
              <a:t>Has many alternative ways of delivering a packet(routes)</a:t>
            </a:r>
          </a:p>
          <a:p>
            <a:pPr eaLnBrk="1" hangingPunct="1" indent="-342900" lvl="0" marL="342900">
              <a:spcBef>
                <a:spcPct val="20000"/>
              </a:spcBef>
              <a:buClr>
                <a:schemeClr val="dk2"/>
              </a:buClr>
              <a:buSzPct val="75000"/>
              <a:buFont typeface="Wingdings" pitchFamily="2" charset="2"/>
              <a:buChar char="n"/>
            </a:pPr>
            <a:r>
              <a:rPr altLang="ja-JP" b="1" sz="2400" lang="en-GB">
                <a:solidFill>
                  <a:srgbClr val="3333FF"/>
                </a:solidFill>
                <a:latin typeface="Arial Black" pitchFamily="34" charset="0"/>
              </a:rPr>
              <a:t>If one workstation fail it does not affect the others.</a:t>
            </a:r>
          </a:p>
          <a:p>
            <a:pPr eaLnBrk="1" hangingPunct="1" indent="-342900" lvl="0" marL="342900">
              <a:spcBef>
                <a:spcPct val="20000"/>
              </a:spcBef>
              <a:buClr>
                <a:schemeClr val="dk2"/>
              </a:buClr>
              <a:buSzPct val="75000"/>
              <a:buFont typeface="Wingdings" pitchFamily="2" charset="2"/>
              <a:buNone/>
            </a:pPr>
            <a:r>
              <a:rPr altLang="ja-JP" b="1" sz="2400" i="1" lang="en-GB" u="sng">
                <a:latin typeface="Arial Black" pitchFamily="34" charset="0"/>
              </a:rPr>
              <a:t>Disadvantage of mesh topology</a:t>
            </a:r>
          </a:p>
          <a:p>
            <a:pPr eaLnBrk="1" hangingPunct="1" indent="-342900" lvl="0" marL="342900">
              <a:spcBef>
                <a:spcPct val="20000"/>
              </a:spcBef>
              <a:buClr>
                <a:schemeClr val="dk2"/>
              </a:buClr>
              <a:buSzPct val="75000"/>
              <a:buFont typeface="Wingdings" pitchFamily="2" charset="2"/>
              <a:buChar char="n"/>
            </a:pPr>
            <a:r>
              <a:rPr altLang="ja-JP" b="1" sz="2400" lang="en-GB">
                <a:solidFill>
                  <a:srgbClr val="FF0000"/>
                </a:solidFill>
                <a:latin typeface="Arial Black" pitchFamily="34" charset="0"/>
              </a:rPr>
              <a:t>Costly to provide the redundant cables.</a:t>
            </a:r>
          </a:p>
          <a:p>
            <a:pPr eaLnBrk="1" hangingPunct="1" indent="-342900" lvl="0" marL="342900">
              <a:spcBef>
                <a:spcPct val="20000"/>
              </a:spcBef>
              <a:buClr>
                <a:schemeClr val="dk2"/>
              </a:buClr>
              <a:buSzPct val="75000"/>
              <a:buFont typeface="Wingdings" pitchFamily="2" charset="2"/>
              <a:buChar char="n"/>
            </a:pPr>
            <a:r>
              <a:rPr altLang="ja-JP" b="1" sz="2400" lang="en-GB">
                <a:latin typeface="Arial Black" pitchFamily="34" charset="0"/>
              </a:rPr>
              <a:t>Difficult to install and maintain.</a:t>
            </a:r>
            <a:r>
              <a:rPr altLang="ja-JP" b="1" sz="2400" lang="en-GB">
                <a:solidFill>
                  <a:srgbClr val="FF0000"/>
                </a:solidFill>
                <a:latin typeface="Arial Black" pitchFamily="34" charset="0"/>
              </a:rPr>
              <a:t> </a:t>
            </a:r>
          </a:p>
          <a:p>
            <a:pPr eaLnBrk="1" hangingPunct="1" indent="-342900" lvl="0" marL="342900">
              <a:spcBef>
                <a:spcPct val="20000"/>
              </a:spcBef>
              <a:buClr>
                <a:schemeClr val="dk2"/>
              </a:buClr>
              <a:buSzPct val="75000"/>
              <a:buFont typeface="Wingdings" pitchFamily="2" charset="2"/>
              <a:buChar char="n"/>
            </a:pPr>
            <a:r>
              <a:rPr altLang="ja-JP" b="1" sz="2400" lang="en-GB">
                <a:solidFill>
                  <a:srgbClr val="FF0000"/>
                </a:solidFill>
                <a:latin typeface="Arial Black" pitchFamily="34" charset="0"/>
              </a:rPr>
              <a:t>Easy to troubleshoot</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1">
  <p:cSld>
    <p:spTree>
      <p:nvGrpSpPr>
        <p:cNvPr id="212" name=""/>
        <p:cNvGrpSpPr/>
        <p:nvPr/>
      </p:nvGrpSpPr>
      <p:grpSpPr>
        <a:xfrm rot="0">
          <a:off x="0" y="0"/>
          <a:ext cx="0" cy="0"/>
          <a:chOff x="0" y="0"/>
          <a:chExt cx="0" cy="0"/>
        </a:xfrm>
      </p:grpSpPr>
      <p:sp>
        <p:nvSpPr>
          <p:cNvPr id="1048861"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70</a:t>
            </a:fld>
            <a:endParaRPr altLang="ja-JP" sz="1200" lang="en-US">
              <a:latin typeface="Arial Black" pitchFamily="34" charset="0"/>
            </a:endParaRPr>
          </a:p>
        </p:txBody>
      </p:sp>
      <p:pic>
        <p:nvPicPr>
          <p:cNvPr id="2097184" name="Picture 6" descr="mesh topology"/>
          <p:cNvPicPr>
            <a:picLocks/>
          </p:cNvPicPr>
          <p:nvPr/>
        </p:nvPicPr>
        <p:blipFill>
          <a:blip xmlns:r="http://schemas.openxmlformats.org/officeDocument/2006/relationships" r:embed="rId1"/>
          <a:srcRect l="0" t="0" r="0" b="0"/>
          <a:stretch>
            <a:fillRect/>
          </a:stretch>
        </p:blipFill>
        <p:spPr>
          <a:xfrm rot="0">
            <a:off x="250825" y="762000"/>
            <a:ext cx="8207375" cy="5638800"/>
          </a:xfrm>
          <a:prstGeom prst="rect"/>
          <a:noFill/>
          <a:ln>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1">
  <p:cSld>
    <p:bg bwMode="white">
      <p:bgPr>
        <a:solidFill>
          <a:srgbClr val="F622E7"/>
        </a:solidFill>
      </p:bgPr>
    </p:bg>
    <p:spTree>
      <p:nvGrpSpPr>
        <p:cNvPr id="213" name=""/>
        <p:cNvGrpSpPr/>
        <p:nvPr/>
      </p:nvGrpSpPr>
      <p:grpSpPr>
        <a:xfrm rot="0">
          <a:off x="0" y="0"/>
          <a:ext cx="0" cy="0"/>
          <a:chOff x="0" y="0"/>
          <a:chExt cx="0" cy="0"/>
        </a:xfrm>
      </p:grpSpPr>
      <p:sp>
        <p:nvSpPr>
          <p:cNvPr id="1048862" name="Rectangle 6"/>
          <p:cNvSpPr/>
          <p:nvPr>
            <p:ph type="body" sz="half" idx="4294967295"/>
          </p:nvPr>
        </p:nvSpPr>
        <p:spPr>
          <a:xfrm rot="0">
            <a:off x="228600" y="457200"/>
            <a:ext cx="8534400" cy="3124200"/>
          </a:xfrm>
          <a:prstGeom prst="rect"/>
          <a:solidFill>
            <a:srgbClr val="37FFCB">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buNone/>
            </a:pPr>
            <a:r>
              <a:rPr altLang="ja-JP" sz="2400" lang="en-GB" u="sng">
                <a:solidFill>
                  <a:srgbClr val="FF0000"/>
                </a:solidFill>
                <a:latin typeface="Arial Black" pitchFamily="34" charset="0"/>
              </a:rPr>
              <a:t>4. Bus topology </a:t>
            </a:r>
          </a:p>
          <a:p>
            <a:pPr eaLnBrk="1" hangingPunct="1" lvl="0">
              <a:buFont typeface="Wingdings" pitchFamily="2" charset="2"/>
              <a:buChar char="v"/>
            </a:pPr>
            <a:r>
              <a:rPr altLang="ja-JP" sz="2400" lang="en-GB">
                <a:latin typeface="Arial Black" pitchFamily="34" charset="0"/>
              </a:rPr>
              <a:t>All devices are connected to a central transmission cable called the </a:t>
            </a:r>
            <a:r>
              <a:rPr altLang="ja-JP" sz="2400" i="1" lang="en-GB">
                <a:solidFill>
                  <a:srgbClr val="FF0000"/>
                </a:solidFill>
                <a:latin typeface="Arial Black" pitchFamily="34" charset="0"/>
              </a:rPr>
              <a:t>bus</a:t>
            </a:r>
            <a:r>
              <a:rPr altLang="ja-JP" sz="2400" lang="en-GB">
                <a:latin typeface="Arial Black" pitchFamily="34" charset="0"/>
              </a:rPr>
              <a:t> or </a:t>
            </a:r>
            <a:r>
              <a:rPr altLang="ja-JP" sz="2400" i="1" lang="en-GB">
                <a:solidFill>
                  <a:srgbClr val="FF0000"/>
                </a:solidFill>
                <a:latin typeface="Arial Black" pitchFamily="34" charset="0"/>
              </a:rPr>
              <a:t>backbone</a:t>
            </a:r>
            <a:r>
              <a:rPr altLang="ja-JP" sz="2400" lang="en-GB">
                <a:latin typeface="Arial Black" pitchFamily="34" charset="0"/>
              </a:rPr>
              <a:t> and terminated at both ends. It uses Ethernet logical topology during data transmission.</a:t>
            </a:r>
          </a:p>
          <a:p>
            <a:pPr eaLnBrk="1" hangingPunct="1" lvl="0">
              <a:buFont typeface="Wingdings" pitchFamily="2" charset="2"/>
              <a:buChar char="v"/>
            </a:pPr>
            <a:r>
              <a:rPr altLang="ja-JP" sz="2400" lang="en-GB">
                <a:latin typeface="Arial Black" pitchFamily="34" charset="0"/>
              </a:rPr>
              <a:t>The </a:t>
            </a:r>
            <a:r>
              <a:rPr altLang="ja-JP" sz="2400" i="1" lang="en-GB">
                <a:latin typeface="Arial Black" pitchFamily="34" charset="0"/>
              </a:rPr>
              <a:t>terminator</a:t>
            </a:r>
            <a:r>
              <a:rPr altLang="ja-JP" sz="2400" lang="en-US">
                <a:latin typeface="Arial Black" pitchFamily="34" charset="0"/>
              </a:rPr>
              <a:t> is attached to each end of the cable to prevent signals from bouncing back and forth causing signal distortion.</a:t>
            </a:r>
          </a:p>
          <a:p>
            <a:pPr eaLnBrk="1" hangingPunct="1" lvl="0">
              <a:buFont typeface="Wingdings" pitchFamily="2" charset="2"/>
              <a:buChar char="v"/>
            </a:pPr>
            <a:endParaRPr altLang="ja-JP" sz="2400" lang="en-US">
              <a:latin typeface="Arial Black" pitchFamily="34" charset="0"/>
            </a:endParaRPr>
          </a:p>
          <a:p>
            <a:pPr eaLnBrk="1" hangingPunct="1" lvl="0">
              <a:buNone/>
            </a:pPr>
            <a:endParaRPr altLang="ja-JP" sz="2400" lang="en-US">
              <a:latin typeface="Arial Black" pitchFamily="34" charset="0"/>
            </a:endParaRPr>
          </a:p>
        </p:txBody>
      </p:sp>
      <p:pic>
        <p:nvPicPr>
          <p:cNvPr id="2097185" name="Picture 7" descr="bus topology"/>
          <p:cNvPicPr>
            <a:picLocks/>
          </p:cNvPicPr>
          <p:nvPr>
            <p:ph sz="half" idx="4294967295"/>
          </p:nvPr>
        </p:nvPicPr>
        <p:blipFill>
          <a:blip xmlns:r="http://schemas.openxmlformats.org/officeDocument/2006/relationships" r:embed="rId1"/>
          <a:srcRect l="0" t="0" r="0" b="0"/>
          <a:stretch>
            <a:fillRect/>
          </a:stretch>
        </p:blipFill>
        <p:spPr>
          <a:xfrm rot="0">
            <a:off x="250825" y="3810000"/>
            <a:ext cx="8131175" cy="2743200"/>
          </a:xfrm>
          <a:prstGeom prst="rect"/>
          <a:noFill/>
          <a:ln>
            <a:noFill/>
          </a:ln>
        </p:spPr>
      </p:pic>
      <p:sp>
        <p:nvSpPr>
          <p:cNvPr id="1048863"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71</a:t>
            </a:fld>
            <a:endParaRPr altLang="ja-JP" sz="1200" lang="en-US">
              <a:latin typeface="Arial Black" pitchFamily="34" charset="0"/>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1">
  <p:cSld>
    <p:bg bwMode="white">
      <p:bgPr>
        <a:solidFill>
          <a:srgbClr val="E50000"/>
        </a:solidFill>
      </p:bgPr>
    </p:bg>
    <p:spTree>
      <p:nvGrpSpPr>
        <p:cNvPr id="214" name=""/>
        <p:cNvGrpSpPr/>
        <p:nvPr/>
      </p:nvGrpSpPr>
      <p:grpSpPr>
        <a:xfrm rot="0">
          <a:off x="0" y="0"/>
          <a:ext cx="0" cy="0"/>
          <a:chOff x="0" y="0"/>
          <a:chExt cx="0" cy="0"/>
        </a:xfrm>
      </p:grpSpPr>
      <p:sp>
        <p:nvSpPr>
          <p:cNvPr id="1048864" name="Rectangle 3"/>
          <p:cNvSpPr/>
          <p:nvPr>
            <p:ph type="body" sz="full" idx="4294967295"/>
          </p:nvPr>
        </p:nvSpPr>
        <p:spPr>
          <a:xfrm rot="0">
            <a:off x="228600" y="457200"/>
            <a:ext cx="8686800" cy="6248400"/>
          </a:xfrm>
          <a:prstGeom prst="rect"/>
          <a:solidFill>
            <a:srgbClr val="85FBE5">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buNone/>
            </a:pPr>
            <a:r>
              <a:rPr altLang="ja-JP" b="1" sz="2800" i="1" lang="en-GB" u="sng">
                <a:solidFill>
                  <a:srgbClr val="3333FF"/>
                </a:solidFill>
                <a:latin typeface="Arial Black" pitchFamily="34" charset="0"/>
              </a:rPr>
              <a:t>Advantages of bus topology</a:t>
            </a:r>
          </a:p>
          <a:p>
            <a:pPr eaLnBrk="1" hangingPunct="1" lvl="0">
              <a:lnSpc>
                <a:spcPct val="90000"/>
              </a:lnSpc>
            </a:pPr>
            <a:r>
              <a:rPr altLang="ja-JP" b="1" sz="2800" lang="en-GB">
                <a:solidFill>
                  <a:srgbClr val="FF0000"/>
                </a:solidFill>
                <a:latin typeface="Arial Black" pitchFamily="34" charset="0"/>
              </a:rPr>
              <a:t>It’s easy to install and extend the bus</a:t>
            </a:r>
          </a:p>
          <a:p>
            <a:pPr eaLnBrk="1" hangingPunct="1" lvl="0">
              <a:lnSpc>
                <a:spcPct val="90000"/>
              </a:lnSpc>
            </a:pPr>
            <a:r>
              <a:rPr altLang="ja-JP" b="1" sz="2800" lang="en-GB">
                <a:latin typeface="Arial Black" pitchFamily="34" charset="0"/>
              </a:rPr>
              <a:t>It’s less expensive to set up since it requires minimum cabling.</a:t>
            </a:r>
          </a:p>
          <a:p>
            <a:pPr eaLnBrk="1" hangingPunct="1" lvl="0">
              <a:lnSpc>
                <a:spcPct val="90000"/>
              </a:lnSpc>
            </a:pPr>
            <a:r>
              <a:rPr altLang="ja-JP" b="1" sz="2800" lang="en-GB">
                <a:solidFill>
                  <a:srgbClr val="FF0000"/>
                </a:solidFill>
                <a:latin typeface="Arial Black" pitchFamily="34" charset="0"/>
              </a:rPr>
              <a:t>Failure or malfunction of one node does not affect the nodes.</a:t>
            </a:r>
          </a:p>
          <a:p>
            <a:pPr eaLnBrk="1" hangingPunct="1" lvl="0">
              <a:lnSpc>
                <a:spcPct val="90000"/>
              </a:lnSpc>
              <a:buNone/>
            </a:pPr>
            <a:r>
              <a:rPr altLang="ja-JP" b="1" sz="2800" i="1" lang="en-GB" u="sng">
                <a:solidFill>
                  <a:srgbClr val="3333FF"/>
                </a:solidFill>
                <a:latin typeface="Arial Black" pitchFamily="34" charset="0"/>
              </a:rPr>
              <a:t>Disadvantages of bus topology</a:t>
            </a:r>
          </a:p>
          <a:p>
            <a:pPr eaLnBrk="1" hangingPunct="1" lvl="0">
              <a:lnSpc>
                <a:spcPct val="90000"/>
              </a:lnSpc>
            </a:pPr>
            <a:r>
              <a:rPr altLang="ja-JP" b="1" sz="2800" lang="en-GB">
                <a:solidFill>
                  <a:srgbClr val="FF0000"/>
                </a:solidFill>
                <a:latin typeface="Arial Black" pitchFamily="34" charset="0"/>
              </a:rPr>
              <a:t>The failure of the cable will bring the whole network down.</a:t>
            </a:r>
          </a:p>
          <a:p>
            <a:pPr eaLnBrk="1" hangingPunct="1" lvl="0">
              <a:lnSpc>
                <a:spcPct val="90000"/>
              </a:lnSpc>
            </a:pPr>
            <a:r>
              <a:rPr altLang="ja-JP" b="1" sz="2800" lang="en-GB">
                <a:latin typeface="Arial Black" pitchFamily="34" charset="0"/>
              </a:rPr>
              <a:t>Only one node can transmit message at a time hence considerably slow in transmission.</a:t>
            </a:r>
          </a:p>
          <a:p>
            <a:pPr eaLnBrk="1" hangingPunct="1" lvl="0">
              <a:lnSpc>
                <a:spcPct val="90000"/>
              </a:lnSpc>
            </a:pPr>
            <a:r>
              <a:rPr altLang="ja-JP" b="1" sz="2800" lang="en-US">
                <a:solidFill>
                  <a:srgbClr val="FF0000"/>
                </a:solidFill>
                <a:latin typeface="Arial Black" pitchFamily="34" charset="0"/>
              </a:rPr>
              <a:t>Difficult to troubleshoot and diagnose problems.</a:t>
            </a:r>
          </a:p>
        </p:txBody>
      </p:sp>
      <p:sp>
        <p:nvSpPr>
          <p:cNvPr id="104886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72</a:t>
            </a:fld>
            <a:endParaRPr altLang="ja-JP" sz="1200" lang="en-US">
              <a:latin typeface="Arial Black" pitchFamily="34" charset="0"/>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1">
  <p:cSld>
    <p:bg bwMode="white">
      <p:bgPr>
        <a:solidFill>
          <a:srgbClr val="2E0000"/>
        </a:solidFill>
      </p:bgPr>
    </p:bg>
    <p:spTree>
      <p:nvGrpSpPr>
        <p:cNvPr id="215" name=""/>
        <p:cNvGrpSpPr/>
        <p:nvPr/>
      </p:nvGrpSpPr>
      <p:grpSpPr>
        <a:xfrm rot="0">
          <a:off x="0" y="0"/>
          <a:ext cx="0" cy="0"/>
          <a:chOff x="0" y="0"/>
          <a:chExt cx="0" cy="0"/>
        </a:xfrm>
      </p:grpSpPr>
      <p:pic>
        <p:nvPicPr>
          <p:cNvPr id="2097186" name="Picture 6" descr="tree topology"/>
          <p:cNvPicPr>
            <a:picLocks/>
          </p:cNvPicPr>
          <p:nvPr>
            <p:ph sz="half" idx="4294967295"/>
          </p:nvPr>
        </p:nvPicPr>
        <p:blipFill>
          <a:blip xmlns:r="http://schemas.openxmlformats.org/officeDocument/2006/relationships" r:embed="rId1"/>
          <a:srcRect l="0" t="0" r="0" b="0"/>
          <a:stretch>
            <a:fillRect/>
          </a:stretch>
        </p:blipFill>
        <p:spPr>
          <a:xfrm rot="0">
            <a:off x="4800600" y="838200"/>
            <a:ext cx="4114800" cy="5486400"/>
          </a:xfrm>
          <a:prstGeom prst="rect"/>
          <a:noFill/>
          <a:ln>
            <a:noFill/>
          </a:ln>
        </p:spPr>
      </p:pic>
      <p:sp>
        <p:nvSpPr>
          <p:cNvPr id="1048866" name="Rectangle 5"/>
          <p:cNvSpPr/>
          <p:nvPr>
            <p:ph type="body" sz="half" idx="4294967295"/>
          </p:nvPr>
        </p:nvSpPr>
        <p:spPr>
          <a:xfrm rot="0">
            <a:off x="228600" y="838200"/>
            <a:ext cx="4648200" cy="5486400"/>
          </a:xfrm>
          <a:prstGeom prst="rect"/>
          <a:solidFill>
            <a:srgbClr val="85FBE5">
              <a:alpha val="100000"/>
            </a:srgbClr>
          </a:solid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buNone/>
            </a:pPr>
            <a:r>
              <a:rPr altLang="ja-JP" sz="2400" lang="en-GB" u="sng">
                <a:solidFill>
                  <a:srgbClr val="FF0000"/>
                </a:solidFill>
                <a:latin typeface="Arial Black" pitchFamily="34" charset="0"/>
              </a:rPr>
              <a:t>5. Tree/Hierarchical topology  </a:t>
            </a:r>
          </a:p>
          <a:p>
            <a:pPr eaLnBrk="1" hangingPunct="1" lvl="0">
              <a:lnSpc>
                <a:spcPct val="90000"/>
              </a:lnSpc>
            </a:pPr>
            <a:r>
              <a:rPr altLang="ja-JP" sz="2400" lang="en-US">
                <a:latin typeface="Arial Black" pitchFamily="34" charset="0"/>
              </a:rPr>
              <a:t>It combines the characteristics of a star and bus topology.</a:t>
            </a:r>
          </a:p>
          <a:p>
            <a:pPr eaLnBrk="1" hangingPunct="1" lvl="0">
              <a:lnSpc>
                <a:spcPct val="90000"/>
              </a:lnSpc>
            </a:pPr>
            <a:r>
              <a:rPr altLang="ja-JP" sz="2400" lang="en-US">
                <a:latin typeface="Arial Black" pitchFamily="34" charset="0"/>
              </a:rPr>
              <a:t>Groups of star configured nodes are connected to a bus backbone cable.</a:t>
            </a:r>
          </a:p>
          <a:p>
            <a:pPr eaLnBrk="1" hangingPunct="1" lvl="0">
              <a:lnSpc>
                <a:spcPct val="90000"/>
              </a:lnSpc>
            </a:pPr>
            <a:r>
              <a:rPr altLang="ja-JP" sz="2400" lang="en-US">
                <a:latin typeface="Arial Black" pitchFamily="34" charset="0"/>
              </a:rPr>
              <a:t>The branches in turn can have more sub-branches. Branches are connected to each other by means of devices called hubs.</a:t>
            </a:r>
          </a:p>
        </p:txBody>
      </p:sp>
      <p:sp>
        <p:nvSpPr>
          <p:cNvPr id="104886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73</a:t>
            </a:fld>
            <a:endParaRPr altLang="ja-JP" sz="1200" lang="en-US">
              <a:latin typeface="Arial Black" pitchFamily="34"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1">
  <p:cSld>
    <p:spTree>
      <p:nvGrpSpPr>
        <p:cNvPr id="216" name=""/>
        <p:cNvGrpSpPr/>
        <p:nvPr/>
      </p:nvGrpSpPr>
      <p:grpSpPr>
        <a:xfrm rot="0">
          <a:off x="0" y="0"/>
          <a:ext cx="0" cy="0"/>
          <a:chOff x="0" y="0"/>
          <a:chExt cx="0" cy="0"/>
        </a:xfrm>
      </p:grpSpPr>
      <p:sp>
        <p:nvSpPr>
          <p:cNvPr id="1048868" name="Rectangle 3"/>
          <p:cNvSpPr/>
          <p:nvPr>
            <p:ph type="body" sz="full" idx="4294967295"/>
          </p:nvPr>
        </p:nvSpPr>
        <p:spPr>
          <a:xfrm rot="0">
            <a:off x="228600" y="457200"/>
            <a:ext cx="8686800" cy="6172200"/>
          </a:xfrm>
          <a:prstGeom prst="rect"/>
          <a:solidFill>
            <a:srgbClr val="85FBE5">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buNone/>
            </a:pPr>
            <a:r>
              <a:rPr altLang="ja-JP" b="1" sz="2800" i="1" lang="en-GB" u="sng">
                <a:latin typeface="Arial Black" pitchFamily="34" charset="0"/>
              </a:rPr>
              <a:t>Advantage</a:t>
            </a:r>
          </a:p>
          <a:p>
            <a:pPr eaLnBrk="1" hangingPunct="1" lvl="0">
              <a:lnSpc>
                <a:spcPct val="90000"/>
              </a:lnSpc>
            </a:pPr>
            <a:r>
              <a:rPr altLang="ja-JP" b="1" sz="2800" lang="en-GB">
                <a:solidFill>
                  <a:srgbClr val="FF0000"/>
                </a:solidFill>
                <a:latin typeface="Arial Black" pitchFamily="34" charset="0"/>
              </a:rPr>
              <a:t>Failure in a network segment does not bring the entire network down.</a:t>
            </a:r>
          </a:p>
          <a:p>
            <a:pPr eaLnBrk="1" hangingPunct="1" lvl="0">
              <a:lnSpc>
                <a:spcPct val="90000"/>
              </a:lnSpc>
            </a:pPr>
            <a:r>
              <a:rPr altLang="ja-JP" b="1" sz="2800" lang="en-GB">
                <a:solidFill>
                  <a:srgbClr val="FF0000"/>
                </a:solidFill>
                <a:latin typeface="Arial Black" pitchFamily="34" charset="0"/>
              </a:rPr>
              <a:t>It is easier to add new nodes to the network.</a:t>
            </a:r>
          </a:p>
          <a:p>
            <a:pPr eaLnBrk="1" hangingPunct="1" lvl="0">
              <a:lnSpc>
                <a:spcPct val="90000"/>
              </a:lnSpc>
              <a:buNone/>
            </a:pPr>
            <a:r>
              <a:rPr altLang="ja-JP" b="1" sz="2800" i="1" lang="en-GB" u="sng">
                <a:latin typeface="Arial Black" pitchFamily="34" charset="0"/>
              </a:rPr>
              <a:t>Disadvantages</a:t>
            </a:r>
          </a:p>
          <a:p>
            <a:pPr eaLnBrk="1" hangingPunct="1" lvl="0">
              <a:lnSpc>
                <a:spcPct val="90000"/>
              </a:lnSpc>
            </a:pPr>
            <a:r>
              <a:rPr altLang="ja-JP" b="1" sz="2800" lang="en-GB">
                <a:solidFill>
                  <a:srgbClr val="FF0000"/>
                </a:solidFill>
                <a:latin typeface="Arial Black" pitchFamily="34" charset="0"/>
              </a:rPr>
              <a:t>If the backbone breaks or malfunctions the entire network goes down.</a:t>
            </a:r>
          </a:p>
          <a:p>
            <a:pPr eaLnBrk="1" hangingPunct="1" lvl="0">
              <a:lnSpc>
                <a:spcPct val="90000"/>
              </a:lnSpc>
            </a:pPr>
            <a:r>
              <a:rPr altLang="ja-JP" b="1" sz="2800" lang="en-GB">
                <a:latin typeface="Arial Black" pitchFamily="34" charset="0"/>
              </a:rPr>
              <a:t>Installation is expensive and complex to configure.</a:t>
            </a:r>
          </a:p>
          <a:p>
            <a:pPr eaLnBrk="1" hangingPunct="1" lvl="0">
              <a:lnSpc>
                <a:spcPct val="90000"/>
              </a:lnSpc>
              <a:buNone/>
            </a:pPr>
            <a:endParaRPr altLang="ja-JP" b="1" sz="2800" lang="en-GB">
              <a:latin typeface="Arial Black" pitchFamily="34" charset="0"/>
            </a:endParaRPr>
          </a:p>
          <a:p>
            <a:pPr eaLnBrk="1" hangingPunct="1" lvl="0">
              <a:lnSpc>
                <a:spcPct val="90000"/>
              </a:lnSpc>
              <a:buNone/>
            </a:pPr>
            <a:r>
              <a:rPr altLang="ja-JP" b="1" sz="2800" i="1" lang="en-GB" u="sng">
                <a:solidFill>
                  <a:srgbClr val="FF0000"/>
                </a:solidFill>
                <a:latin typeface="Arial Black" pitchFamily="34" charset="0"/>
              </a:rPr>
              <a:t>Assignment</a:t>
            </a:r>
            <a:r>
              <a:rPr altLang="ja-JP" b="1" sz="2800" i="1" lang="en-US">
                <a:solidFill>
                  <a:srgbClr val="B300B3"/>
                </a:solidFill>
                <a:latin typeface="Arial Black" pitchFamily="34" charset="0"/>
              </a:rPr>
              <a:t>: make notes on daisy chain topology. Page 35 KLB Log On Bk 4.</a:t>
            </a:r>
          </a:p>
        </p:txBody>
      </p:sp>
      <p:sp>
        <p:nvSpPr>
          <p:cNvPr id="104886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74</a:t>
            </a:fld>
            <a:endParaRPr altLang="ja-JP" sz="1200" lang="en-US">
              <a:latin typeface="Arial Black" pitchFamily="34" charset="0"/>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1">
  <p:cSld>
    <p:spTree>
      <p:nvGrpSpPr>
        <p:cNvPr id="217" name=""/>
        <p:cNvGrpSpPr/>
        <p:nvPr/>
      </p:nvGrpSpPr>
      <p:grpSpPr>
        <a:xfrm rot="0">
          <a:off x="0" y="0"/>
          <a:ext cx="0" cy="0"/>
          <a:chOff x="0" y="0"/>
          <a:chExt cx="0" cy="0"/>
        </a:xfrm>
      </p:grpSpPr>
      <p:sp>
        <p:nvSpPr>
          <p:cNvPr id="1048870" name="Rectangle 2"/>
          <p:cNvSpPr/>
          <p:nvPr>
            <p:ph type="title" sz="full" idx="4294967295"/>
          </p:nvPr>
        </p:nvSpPr>
        <p:spPr>
          <a:xfrm rot="0">
            <a:off x="457200" y="304800"/>
            <a:ext cx="8229600" cy="533400"/>
          </a:xfrm>
          <a:prstGeom prst="rect"/>
          <a:solidFill>
            <a:srgbClr val="85FBE5">
              <a:alpha val="100000"/>
            </a:srgbClr>
          </a:solid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b="1" lang="en-GB" u="sng">
                <a:solidFill>
                  <a:srgbClr val="3333FF"/>
                </a:solidFill>
              </a:rPr>
              <a:t>Types of computer networks</a:t>
            </a:r>
          </a:p>
        </p:txBody>
      </p:sp>
      <p:sp>
        <p:nvSpPr>
          <p:cNvPr id="1048871" name="Rectangle 3"/>
          <p:cNvSpPr/>
          <p:nvPr>
            <p:ph type="body" sz="full" idx="4294967295"/>
          </p:nvPr>
        </p:nvSpPr>
        <p:spPr>
          <a:xfrm rot="0">
            <a:off x="250825" y="990600"/>
            <a:ext cx="8642350" cy="5638800"/>
          </a:xfrm>
          <a:prstGeom prst="rect"/>
          <a:solidFill>
            <a:srgbClr val="FFD3FF">
              <a:alpha val="100000"/>
            </a:srgbClr>
          </a:solid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80000"/>
              </a:lnSpc>
              <a:buFont typeface="Arial" pitchFamily="0" charset="0"/>
              <a:buAutoNum type="arabicPeriod" startAt="1"/>
            </a:pPr>
            <a:r>
              <a:rPr altLang="ja-JP" b="1" sz="2400" lang="en-GB" u="sng">
                <a:solidFill>
                  <a:srgbClr val="00B050"/>
                </a:solidFill>
                <a:latin typeface="Arial Black" pitchFamily="34" charset="0"/>
                <a:ea typeface="Aharoni" pitchFamily="2" charset="-79"/>
              </a:rPr>
              <a:t>Local Area Network (LAN)</a:t>
            </a:r>
          </a:p>
          <a:p>
            <a:pPr eaLnBrk="1" hangingPunct="1" indent="-457200" lvl="0" marL="457200">
              <a:lnSpc>
                <a:spcPct val="80000"/>
              </a:lnSpc>
              <a:buNone/>
            </a:pPr>
            <a:r>
              <a:rPr altLang="ja-JP" b="1" sz="2400" lang="en-GB">
                <a:latin typeface="Arial Black" pitchFamily="34" charset="0"/>
                <a:ea typeface="Aharoni" pitchFamily="2" charset="-79"/>
              </a:rPr>
              <a:t>This network is formed whenever computers are connected together in a small geographical area e.g. In a building, a school etc within a radius of 10m up to 3km.</a:t>
            </a:r>
          </a:p>
          <a:p>
            <a:pPr eaLnBrk="1" hangingPunct="1" indent="-457200" lvl="0" marL="457200">
              <a:lnSpc>
                <a:spcPct val="80000"/>
              </a:lnSpc>
              <a:buNone/>
            </a:pPr>
            <a:r>
              <a:rPr altLang="ja-JP" b="1" sz="2400" lang="en-GB">
                <a:solidFill>
                  <a:srgbClr val="3333FF"/>
                </a:solidFill>
                <a:latin typeface="Arial Black" pitchFamily="34" charset="0"/>
                <a:ea typeface="Aharoni" pitchFamily="2" charset="-79"/>
              </a:rPr>
              <a:t>2. </a:t>
            </a:r>
            <a:r>
              <a:rPr altLang="ja-JP" b="1" sz="2400" lang="en-GB" u="sng">
                <a:solidFill>
                  <a:srgbClr val="00B050"/>
                </a:solidFill>
                <a:latin typeface="Arial Black" pitchFamily="34" charset="0"/>
                <a:ea typeface="Aharoni" pitchFamily="2" charset="-79"/>
              </a:rPr>
              <a:t>Metropolitan Area Network (MAN) </a:t>
            </a:r>
          </a:p>
          <a:p>
            <a:pPr eaLnBrk="1" hangingPunct="1" indent="-457200" lvl="0" marL="457200">
              <a:lnSpc>
                <a:spcPct val="80000"/>
              </a:lnSpc>
              <a:buNone/>
            </a:pPr>
            <a:r>
              <a:rPr altLang="ja-JP" b="1" sz="2400" lang="en-GB">
                <a:solidFill>
                  <a:srgbClr val="3333FF"/>
                </a:solidFill>
                <a:latin typeface="Arial Black" pitchFamily="34" charset="0"/>
                <a:ea typeface="Aharoni" pitchFamily="2" charset="-79"/>
              </a:rPr>
              <a:t>This network covers a metropolitan area such as a town or city within a radius of between 5 and 50km. They are data rates of 100Mbps and above and are more expensive than LANS.</a:t>
            </a:r>
          </a:p>
          <a:p>
            <a:pPr eaLnBrk="1" hangingPunct="1" indent="-457200" lvl="0" marL="457200">
              <a:lnSpc>
                <a:spcPct val="80000"/>
              </a:lnSpc>
              <a:buNone/>
            </a:pPr>
            <a:r>
              <a:rPr altLang="ja-JP" b="1" sz="2400" lang="en-GB">
                <a:solidFill>
                  <a:srgbClr val="FF0000"/>
                </a:solidFill>
                <a:latin typeface="Arial Black" pitchFamily="34" charset="0"/>
                <a:ea typeface="Aharoni" pitchFamily="2" charset="-79"/>
              </a:rPr>
              <a:t>3. </a:t>
            </a:r>
            <a:r>
              <a:rPr altLang="ja-JP" b="1" sz="2400" lang="en-GB" u="sng">
                <a:solidFill>
                  <a:srgbClr val="00B050"/>
                </a:solidFill>
                <a:latin typeface="Arial Black" pitchFamily="34" charset="0"/>
                <a:ea typeface="Aharoni" pitchFamily="2" charset="-79"/>
              </a:rPr>
              <a:t>Wide Area Network (WAN)</a:t>
            </a:r>
          </a:p>
          <a:p>
            <a:pPr eaLnBrk="1" hangingPunct="1" indent="-457200" lvl="0" marL="457200">
              <a:lnSpc>
                <a:spcPct val="80000"/>
              </a:lnSpc>
              <a:buNone/>
            </a:pPr>
            <a:r>
              <a:rPr altLang="ja-JP" b="1" sz="2400" lang="en-GB">
                <a:solidFill>
                  <a:srgbClr val="FF0000"/>
                </a:solidFill>
                <a:latin typeface="Arial Black" pitchFamily="34" charset="0"/>
                <a:ea typeface="Aharoni" pitchFamily="2" charset="-79"/>
              </a:rPr>
              <a:t>This covers unlimited geographical area e.g. across states, entire country or entire world. They are expensive to build and have high data transmission rates and higher speed (over 100Mbps or higher).</a:t>
            </a:r>
          </a:p>
          <a:p>
            <a:pPr eaLnBrk="1" hangingPunct="1" indent="-457200" lvl="0" marL="457200">
              <a:lnSpc>
                <a:spcPct val="80000"/>
              </a:lnSpc>
            </a:pPr>
            <a:endParaRPr altLang="ja-JP" b="1" sz="2400" lang="en-GB">
              <a:latin typeface="Arial Black" pitchFamily="34" charset="0"/>
              <a:ea typeface="Aharoni" pitchFamily="2" charset="-79"/>
            </a:endParaRPr>
          </a:p>
        </p:txBody>
      </p:sp>
      <p:sp>
        <p:nvSpPr>
          <p:cNvPr id="104887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75</a:t>
            </a:fld>
            <a:endParaRPr altLang="ja-JP" sz="1200" lang="en-US">
              <a:latin typeface="Arial Black" pitchFamily="34" charset="0"/>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1">
  <p:cSld>
    <p:spTree>
      <p:nvGrpSpPr>
        <p:cNvPr id="218" name=""/>
        <p:cNvGrpSpPr/>
        <p:nvPr/>
      </p:nvGrpSpPr>
      <p:grpSpPr>
        <a:xfrm rot="0">
          <a:off x="0" y="0"/>
          <a:ext cx="0" cy="0"/>
          <a:chOff x="0" y="0"/>
          <a:chExt cx="0" cy="0"/>
        </a:xfrm>
      </p:grpSpPr>
      <p:sp>
        <p:nvSpPr>
          <p:cNvPr id="104887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Review questions 1</a:t>
            </a:r>
          </a:p>
        </p:txBody>
      </p:sp>
      <p:sp>
        <p:nvSpPr>
          <p:cNvPr id="104887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1"/>
            </a:pPr>
            <a:r>
              <a:rPr altLang="ja-JP" sz="2000" lang="en-GB"/>
              <a:t>List four network systems that are not computer-based networks.</a:t>
            </a:r>
          </a:p>
          <a:p>
            <a:pPr eaLnBrk="1" hangingPunct="1" indent="-381000" lvl="0" marL="381000">
              <a:lnSpc>
                <a:spcPct val="80000"/>
              </a:lnSpc>
              <a:buFont typeface="Wingdings" pitchFamily="2" charset="2"/>
              <a:buAutoNum type="arabicPeriod" startAt="1"/>
            </a:pPr>
            <a:r>
              <a:rPr altLang="ja-JP" sz="2000" lang="en-GB">
                <a:solidFill>
                  <a:srgbClr val="FF0000"/>
                </a:solidFill>
              </a:rPr>
              <a:t>Define the term computer network.</a:t>
            </a:r>
          </a:p>
          <a:p>
            <a:pPr eaLnBrk="1" hangingPunct="1" indent="-381000" lvl="0" marL="381000">
              <a:lnSpc>
                <a:spcPct val="80000"/>
              </a:lnSpc>
              <a:buFont typeface="Wingdings" pitchFamily="2" charset="2"/>
              <a:buAutoNum type="arabicPeriod" startAt="1"/>
            </a:pPr>
            <a:r>
              <a:rPr altLang="ja-JP" sz="2000" lang="en-GB"/>
              <a:t>Define the term communication.</a:t>
            </a:r>
          </a:p>
          <a:p>
            <a:pPr eaLnBrk="1" hangingPunct="1" indent="-381000" lvl="0" marL="381000">
              <a:lnSpc>
                <a:spcPct val="80000"/>
              </a:lnSpc>
              <a:buFont typeface="Wingdings" pitchFamily="2" charset="2"/>
              <a:buAutoNum type="arabicPeriod" startAt="1"/>
            </a:pPr>
            <a:r>
              <a:rPr altLang="ja-JP" sz="2000" lang="en-GB">
                <a:solidFill>
                  <a:srgbClr val="FF0000"/>
                </a:solidFill>
              </a:rPr>
              <a:t>Differentiate between a baseband and broadband signal.</a:t>
            </a:r>
          </a:p>
          <a:p>
            <a:pPr eaLnBrk="1" hangingPunct="1" indent="-381000" lvl="0" marL="381000">
              <a:lnSpc>
                <a:spcPct val="80000"/>
              </a:lnSpc>
              <a:buFont typeface="Wingdings" pitchFamily="2" charset="2"/>
              <a:buAutoNum type="arabicPeriod" startAt="1"/>
            </a:pPr>
            <a:r>
              <a:rPr altLang="ja-JP" sz="2000" lang="en-GB"/>
              <a:t>State four advantages of networking.</a:t>
            </a:r>
          </a:p>
          <a:p>
            <a:pPr eaLnBrk="1" hangingPunct="1" indent="-381000" lvl="0" marL="381000">
              <a:lnSpc>
                <a:spcPct val="80000"/>
              </a:lnSpc>
              <a:buFont typeface="Wingdings" pitchFamily="2" charset="2"/>
              <a:buAutoNum type="arabicPeriod" startAt="1"/>
            </a:pPr>
            <a:r>
              <a:rPr altLang="ja-JP" sz="2000" lang="en-GB">
                <a:solidFill>
                  <a:srgbClr val="FF0000"/>
                </a:solidFill>
              </a:rPr>
              <a:t>Give two disadvantages of networking.</a:t>
            </a:r>
          </a:p>
          <a:p>
            <a:pPr eaLnBrk="1" hangingPunct="1" indent="-381000" lvl="0" marL="381000">
              <a:lnSpc>
                <a:spcPct val="80000"/>
              </a:lnSpc>
              <a:buFont typeface="Wingdings" pitchFamily="2" charset="2"/>
              <a:buAutoNum type="arabicPeriod" startAt="1"/>
            </a:pPr>
            <a:r>
              <a:rPr altLang="ja-JP" sz="2000" lang="en-GB"/>
              <a:t>Differentiate between a network server and a workstation.</a:t>
            </a:r>
          </a:p>
          <a:p>
            <a:pPr eaLnBrk="1" hangingPunct="1" indent="-381000" lvl="0" marL="381000">
              <a:lnSpc>
                <a:spcPct val="80000"/>
              </a:lnSpc>
              <a:buFont typeface="Wingdings" pitchFamily="2" charset="2"/>
              <a:buAutoNum type="arabicPeriod" startAt="1"/>
            </a:pPr>
            <a:r>
              <a:rPr altLang="ja-JP" sz="2000" lang="en-GB">
                <a:solidFill>
                  <a:srgbClr val="FF0000"/>
                </a:solidFill>
              </a:rPr>
              <a:t>Explain the concept of distributed processing in networking.</a:t>
            </a:r>
          </a:p>
          <a:p>
            <a:pPr eaLnBrk="1" hangingPunct="1" indent="-381000" lvl="0" marL="381000">
              <a:lnSpc>
                <a:spcPct val="80000"/>
              </a:lnSpc>
              <a:buFont typeface="Wingdings" pitchFamily="2" charset="2"/>
              <a:buAutoNum type="arabicPeriod" startAt="1"/>
            </a:pPr>
            <a:r>
              <a:rPr altLang="ja-JP" sz="2000" lang="en-GB"/>
              <a:t>Why is a network more reliable than stand alone computers?</a:t>
            </a:r>
          </a:p>
          <a:p>
            <a:pPr eaLnBrk="1" hangingPunct="1" indent="-381000" lvl="0" marL="381000">
              <a:lnSpc>
                <a:spcPct val="80000"/>
              </a:lnSpc>
              <a:buFont typeface="Wingdings" pitchFamily="2" charset="2"/>
              <a:buAutoNum type="arabicPeriod" startAt="1"/>
            </a:pPr>
            <a:r>
              <a:rPr altLang="ja-JP" sz="2000" lang="en-GB">
                <a:solidFill>
                  <a:srgbClr val="FF0000"/>
                </a:solidFill>
              </a:rPr>
              <a:t>Explain the three most common types of computer networks in use today.</a:t>
            </a:r>
          </a:p>
          <a:p>
            <a:pPr eaLnBrk="1" hangingPunct="1" indent="-381000" lvl="0" marL="381000">
              <a:lnSpc>
                <a:spcPct val="80000"/>
              </a:lnSpc>
              <a:buFont typeface="Wingdings" pitchFamily="2" charset="2"/>
              <a:buAutoNum type="arabicPeriod" startAt="1"/>
            </a:pPr>
            <a:r>
              <a:rPr altLang="ja-JP" sz="2000" lang="en-GB"/>
              <a:t>Differentiate between remote client and remote host.</a:t>
            </a:r>
          </a:p>
          <a:p>
            <a:pPr eaLnBrk="1" hangingPunct="1" indent="-381000" lvl="0" marL="381000">
              <a:lnSpc>
                <a:spcPct val="80000"/>
              </a:lnSpc>
              <a:buFont typeface="Wingdings" pitchFamily="2" charset="2"/>
              <a:buAutoNum type="arabicPeriod" startAt="1"/>
            </a:pPr>
            <a:r>
              <a:rPr altLang="ja-JP" sz="2000" lang="en-GB">
                <a:solidFill>
                  <a:srgbClr val="FF0000"/>
                </a:solidFill>
              </a:rPr>
              <a:t>Explain the term bandwidth.</a:t>
            </a:r>
          </a:p>
          <a:p>
            <a:pPr eaLnBrk="1" hangingPunct="1" indent="-381000" lvl="0" marL="381000">
              <a:lnSpc>
                <a:spcPct val="80000"/>
              </a:lnSpc>
              <a:buFont typeface="Wingdings" pitchFamily="2" charset="2"/>
              <a:buAutoNum type="arabicPeriod" startAt="1"/>
            </a:pPr>
            <a:r>
              <a:rPr altLang="ja-JP" sz="2000" lang="en-GB"/>
              <a:t>What is a “resource” in networking?</a:t>
            </a:r>
          </a:p>
          <a:p>
            <a:pPr eaLnBrk="1" hangingPunct="1" indent="-381000" lvl="0" marL="381000">
              <a:lnSpc>
                <a:spcPct val="80000"/>
              </a:lnSpc>
              <a:buFont typeface="Wingdings" pitchFamily="2" charset="2"/>
              <a:buAutoNum type="arabicPeriod" startAt="1"/>
            </a:pPr>
            <a:r>
              <a:rPr altLang="ja-JP" sz="2000" lang="en-US">
                <a:solidFill>
                  <a:srgbClr val="FF0000"/>
                </a:solidFill>
              </a:rPr>
              <a:t>Differentiate between half duplex and full duplex transmission.</a:t>
            </a:r>
          </a:p>
        </p:txBody>
      </p:sp>
      <p:sp>
        <p:nvSpPr>
          <p:cNvPr id="104887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76</a:t>
            </a:fld>
            <a:endParaRPr altLang="ja-JP" sz="1200" lang="en-US">
              <a:latin typeface="Arial Black" pitchFamily="34" charset="0"/>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1">
  <p:cSld>
    <p:spTree>
      <p:nvGrpSpPr>
        <p:cNvPr id="219" name=""/>
        <p:cNvGrpSpPr/>
        <p:nvPr/>
      </p:nvGrpSpPr>
      <p:grpSpPr>
        <a:xfrm rot="0">
          <a:off x="0" y="0"/>
          <a:ext cx="0" cy="0"/>
          <a:chOff x="0" y="0"/>
          <a:chExt cx="0" cy="0"/>
        </a:xfrm>
      </p:grpSpPr>
      <p:sp>
        <p:nvSpPr>
          <p:cNvPr id="1048876"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1-1</a:t>
            </a:r>
          </a:p>
        </p:txBody>
      </p:sp>
      <p:sp>
        <p:nvSpPr>
          <p:cNvPr id="1048877"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1"/>
            </a:pPr>
            <a:r>
              <a:rPr altLang="ja-JP" sz="2000" lang="en-GB"/>
              <a:t>Road networks, telephone networks, nervous system and railway network</a:t>
            </a:r>
          </a:p>
          <a:p>
            <a:pPr eaLnBrk="1" hangingPunct="1" indent="-381000" lvl="0" marL="381000">
              <a:lnSpc>
                <a:spcPct val="80000"/>
              </a:lnSpc>
              <a:buFont typeface="Wingdings" pitchFamily="2" charset="2"/>
              <a:buAutoNum type="arabicPeriod" startAt="1"/>
            </a:pPr>
            <a:r>
              <a:rPr altLang="ja-JP" sz="2000" lang="en-GB">
                <a:solidFill>
                  <a:srgbClr val="FF0000"/>
                </a:solidFill>
              </a:rPr>
              <a:t>A computer network can be defined as a collection of computers connected together using transmission media for the purpose of communication and resource sharing.</a:t>
            </a:r>
          </a:p>
          <a:p>
            <a:pPr eaLnBrk="1" hangingPunct="1" indent="-381000" lvl="0" marL="381000">
              <a:lnSpc>
                <a:spcPct val="80000"/>
              </a:lnSpc>
              <a:buFont typeface="Wingdings" pitchFamily="2" charset="2"/>
              <a:buAutoNum type="arabicPeriod" startAt="1"/>
            </a:pPr>
            <a:r>
              <a:rPr altLang="ja-JP" sz="2000" lang="en-GB"/>
              <a:t>Data communication is the process of transmitting data from one location to another through a transmission media.</a:t>
            </a:r>
          </a:p>
          <a:p>
            <a:pPr eaLnBrk="1" hangingPunct="1" indent="-381000" lvl="0" marL="381000">
              <a:lnSpc>
                <a:spcPct val="80000"/>
              </a:lnSpc>
              <a:buFont typeface="Wingdings" pitchFamily="2" charset="2"/>
              <a:buAutoNum type="arabicPeriod" startAt="1"/>
            </a:pPr>
            <a:r>
              <a:rPr altLang="ja-JP" sz="2000" lang="en-GB">
                <a:solidFill>
                  <a:srgbClr val="FF0000"/>
                </a:solidFill>
              </a:rPr>
              <a:t>Baseband refers to a digital signal that is generated and applied to the transmission medium directly without modulation while broadband transmission refers to a process where analog signal is sent over the transmission medium using a particular frequency</a:t>
            </a:r>
            <a:r>
              <a:rPr altLang="ja-JP" sz="2000" lang="en-GB"/>
              <a:t>.</a:t>
            </a:r>
          </a:p>
          <a:p>
            <a:pPr eaLnBrk="1" hangingPunct="1" indent="-381000" lvl="0" marL="381000">
              <a:lnSpc>
                <a:spcPct val="80000"/>
              </a:lnSpc>
              <a:buFont typeface="Wingdings" pitchFamily="2" charset="2"/>
              <a:buAutoNum type="arabicPeriod" startAt="1"/>
            </a:pPr>
            <a:r>
              <a:rPr altLang="ja-JP" sz="2000" lang="en-GB"/>
              <a:t>Advantages of networking</a:t>
            </a:r>
          </a:p>
          <a:p>
            <a:pPr eaLnBrk="1" hangingPunct="1" indent="-480060" lvl="1" marL="800100">
              <a:lnSpc>
                <a:spcPct val="80000"/>
              </a:lnSpc>
              <a:buFont typeface="Wingdings" pitchFamily="2" charset="2"/>
              <a:buAutoNum type="alphaUcParenR" startAt="1"/>
            </a:pPr>
            <a:r>
              <a:rPr altLang="ja-JP" sz="2000" lang="en-GB">
                <a:solidFill>
                  <a:srgbClr val="FF0000"/>
                </a:solidFill>
              </a:rPr>
              <a:t>Sharing of resources</a:t>
            </a:r>
          </a:p>
          <a:p>
            <a:pPr eaLnBrk="1" hangingPunct="1" indent="-480060" lvl="1" marL="800100">
              <a:lnSpc>
                <a:spcPct val="80000"/>
              </a:lnSpc>
              <a:buFont typeface="Wingdings" pitchFamily="2" charset="2"/>
              <a:buAutoNum type="alphaUcParenR" startAt="1"/>
            </a:pPr>
            <a:r>
              <a:rPr altLang="ja-JP" sz="2000" lang="en-GB"/>
              <a:t>Efficient communication</a:t>
            </a:r>
          </a:p>
          <a:p>
            <a:pPr eaLnBrk="1" hangingPunct="1" indent="-480060" lvl="1" marL="800100">
              <a:lnSpc>
                <a:spcPct val="80000"/>
              </a:lnSpc>
              <a:buFont typeface="Wingdings" pitchFamily="2" charset="2"/>
              <a:buAutoNum type="alphaUcParenR" startAt="1"/>
            </a:pPr>
            <a:r>
              <a:rPr altLang="ja-JP" sz="2000" lang="en-GB">
                <a:solidFill>
                  <a:srgbClr val="FF0000"/>
                </a:solidFill>
              </a:rPr>
              <a:t>The running cost is low</a:t>
            </a:r>
          </a:p>
          <a:p>
            <a:pPr eaLnBrk="1" hangingPunct="1" indent="-480060" lvl="1" marL="800100">
              <a:lnSpc>
                <a:spcPct val="80000"/>
              </a:lnSpc>
              <a:buFont typeface="Wingdings" pitchFamily="2" charset="2"/>
              <a:buAutoNum type="alphaUcParenR" startAt="1"/>
            </a:pPr>
            <a:r>
              <a:rPr altLang="ja-JP" sz="2000" lang="en-GB"/>
              <a:t>Reliable and error free</a:t>
            </a:r>
          </a:p>
        </p:txBody>
      </p:sp>
      <p:sp>
        <p:nvSpPr>
          <p:cNvPr id="104887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77</a:t>
            </a:fld>
            <a:endParaRPr altLang="ja-JP" sz="1200" lang="en-US">
              <a:latin typeface="Arial Black" pitchFamily="34" charset="0"/>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1">
  <p:cSld>
    <p:spTree>
      <p:nvGrpSpPr>
        <p:cNvPr id="220" name=""/>
        <p:cNvGrpSpPr/>
        <p:nvPr/>
      </p:nvGrpSpPr>
      <p:grpSpPr>
        <a:xfrm rot="0">
          <a:off x="0" y="0"/>
          <a:ext cx="0" cy="0"/>
          <a:chOff x="0" y="0"/>
          <a:chExt cx="0" cy="0"/>
        </a:xfrm>
      </p:grpSpPr>
      <p:sp>
        <p:nvSpPr>
          <p:cNvPr id="104887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1-2</a:t>
            </a:r>
          </a:p>
        </p:txBody>
      </p:sp>
      <p:sp>
        <p:nvSpPr>
          <p:cNvPr id="1048880"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6"/>
            </a:pPr>
            <a:r>
              <a:rPr altLang="ja-JP" sz="2400" lang="en-GB"/>
              <a:t>Disadvantages of networking</a:t>
            </a:r>
          </a:p>
          <a:p>
            <a:pPr eaLnBrk="1" hangingPunct="1" indent="-480060" lvl="1" marL="800100">
              <a:lnSpc>
                <a:spcPct val="80000"/>
              </a:lnSpc>
              <a:buFont typeface="Wingdings" pitchFamily="2" charset="2"/>
              <a:buAutoNum type="alphaUcParenR" startAt="1"/>
            </a:pPr>
            <a:r>
              <a:rPr altLang="ja-JP" sz="2400" lang="en-GB">
                <a:solidFill>
                  <a:srgbClr val="FF0000"/>
                </a:solidFill>
              </a:rPr>
              <a:t>High initial installation cost</a:t>
            </a:r>
          </a:p>
          <a:p>
            <a:pPr eaLnBrk="1" hangingPunct="1" indent="-480060" lvl="1" marL="800100">
              <a:lnSpc>
                <a:spcPct val="80000"/>
              </a:lnSpc>
              <a:buFont typeface="Wingdings" pitchFamily="2" charset="2"/>
              <a:buAutoNum type="alphaUcParenR" startAt="1"/>
            </a:pPr>
            <a:r>
              <a:rPr altLang="ja-JP" sz="2400" lang="en-GB"/>
              <a:t>Security threats</a:t>
            </a:r>
          </a:p>
          <a:p>
            <a:pPr eaLnBrk="1" hangingPunct="1" indent="-480060" lvl="1" marL="800100">
              <a:lnSpc>
                <a:spcPct val="80000"/>
              </a:lnSpc>
              <a:buFont typeface="Wingdings" pitchFamily="2" charset="2"/>
              <a:buAutoNum type="alphaUcParenR" startAt="1"/>
            </a:pPr>
            <a:r>
              <a:rPr altLang="ja-JP" sz="2400" lang="en-GB">
                <a:solidFill>
                  <a:srgbClr val="FF0000"/>
                </a:solidFill>
              </a:rPr>
              <a:t>Moral and cultural effects</a:t>
            </a:r>
          </a:p>
          <a:p>
            <a:pPr eaLnBrk="1" hangingPunct="1" indent="-381000" lvl="0" marL="381000">
              <a:lnSpc>
                <a:spcPct val="80000"/>
              </a:lnSpc>
              <a:buFont typeface="Wingdings" pitchFamily="2" charset="2"/>
              <a:buAutoNum type="arabicPeriod" startAt="6"/>
            </a:pPr>
            <a:r>
              <a:rPr altLang="ja-JP" sz="2400" lang="en-US"/>
              <a:t>A network server is a computer dedicated to servicing requests from other computers on the Internet while a workstation is a computer connected to a network on which users do their work.</a:t>
            </a:r>
          </a:p>
          <a:p>
            <a:pPr eaLnBrk="1" hangingPunct="1" indent="-381000" lvl="0" marL="381000">
              <a:lnSpc>
                <a:spcPct val="80000"/>
              </a:lnSpc>
              <a:buFont typeface="Wingdings" pitchFamily="2" charset="2"/>
              <a:buAutoNum type="arabicPeriod" startAt="6"/>
            </a:pPr>
            <a:r>
              <a:rPr altLang="ja-JP" sz="2400" lang="en-GB">
                <a:solidFill>
                  <a:srgbClr val="FF0000"/>
                </a:solidFill>
              </a:rPr>
              <a:t>Distributed processing is a configuration in which terminals with processing power are located in a wide geographical area.</a:t>
            </a:r>
          </a:p>
          <a:p>
            <a:pPr eaLnBrk="1" hangingPunct="1" indent="-381000" lvl="0" marL="381000">
              <a:lnSpc>
                <a:spcPct val="80000"/>
              </a:lnSpc>
              <a:buFont typeface="Wingdings" pitchFamily="2" charset="2"/>
              <a:buAutoNum type="arabicPeriod" startAt="6"/>
            </a:pPr>
            <a:r>
              <a:rPr altLang="ja-JP" sz="2400" lang="en-GB"/>
              <a:t>If one of the computers breaks down information can still be accessed from the server using another computer on the network.</a:t>
            </a:r>
          </a:p>
        </p:txBody>
      </p:sp>
      <p:sp>
        <p:nvSpPr>
          <p:cNvPr id="1048881"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78</a:t>
            </a:fld>
            <a:endParaRPr altLang="ja-JP" sz="1200" lang="en-US">
              <a:latin typeface="Arial Black" pitchFamily="34" charset="0"/>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1">
  <p:cSld>
    <p:spTree>
      <p:nvGrpSpPr>
        <p:cNvPr id="221" name=""/>
        <p:cNvGrpSpPr/>
        <p:nvPr/>
      </p:nvGrpSpPr>
      <p:grpSpPr>
        <a:xfrm rot="0">
          <a:off x="0" y="0"/>
          <a:ext cx="0" cy="0"/>
          <a:chOff x="0" y="0"/>
          <a:chExt cx="0" cy="0"/>
        </a:xfrm>
      </p:grpSpPr>
      <p:sp>
        <p:nvSpPr>
          <p:cNvPr id="104888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1-3</a:t>
            </a:r>
          </a:p>
        </p:txBody>
      </p:sp>
      <p:sp>
        <p:nvSpPr>
          <p:cNvPr id="1048883"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lnSpc>
                <a:spcPct val="90000"/>
              </a:lnSpc>
              <a:buFont typeface="Wingdings" pitchFamily="2" charset="2"/>
              <a:buAutoNum type="arabicPeriod" startAt="10"/>
            </a:pPr>
            <a:r>
              <a:rPr altLang="ja-JP" sz="2400" lang="en-GB"/>
              <a:t>Common types of computer networks</a:t>
            </a:r>
          </a:p>
          <a:p>
            <a:pPr eaLnBrk="1" hangingPunct="1" indent="-548640" lvl="1" marL="914400">
              <a:lnSpc>
                <a:spcPct val="90000"/>
              </a:lnSpc>
              <a:buFont typeface="Wingdings" pitchFamily="2" charset="2"/>
              <a:buAutoNum type="alphaUcParenR" startAt="1"/>
            </a:pPr>
            <a:r>
              <a:rPr altLang="ja-JP" sz="2400" lang="en-GB">
                <a:solidFill>
                  <a:srgbClr val="FF0000"/>
                </a:solidFill>
              </a:rPr>
              <a:t>Local Area Network (LAN)</a:t>
            </a:r>
          </a:p>
          <a:p>
            <a:pPr eaLnBrk="1" hangingPunct="1" indent="-548640" lvl="1" marL="914400">
              <a:lnSpc>
                <a:spcPct val="90000"/>
              </a:lnSpc>
              <a:buFont typeface="Wingdings" pitchFamily="2" charset="2"/>
              <a:buAutoNum type="alphaUcParenR" startAt="1"/>
            </a:pPr>
            <a:r>
              <a:rPr altLang="ja-JP" sz="2400" lang="en-GB"/>
              <a:t>Metropolitan Area Network (MAN)</a:t>
            </a:r>
          </a:p>
          <a:p>
            <a:pPr eaLnBrk="1" hangingPunct="1" indent="-548640" lvl="1" marL="914400">
              <a:lnSpc>
                <a:spcPct val="90000"/>
              </a:lnSpc>
              <a:buFont typeface="Wingdings" pitchFamily="2" charset="2"/>
              <a:buAutoNum type="alphaUcParenR" startAt="1"/>
            </a:pPr>
            <a:r>
              <a:rPr altLang="ja-JP" sz="2400" lang="en-GB">
                <a:solidFill>
                  <a:srgbClr val="FF0000"/>
                </a:solidFill>
              </a:rPr>
              <a:t>Wide Area Network (WAN)</a:t>
            </a:r>
          </a:p>
          <a:p>
            <a:pPr eaLnBrk="1" hangingPunct="1" indent="-533400" lvl="0" marL="533400">
              <a:lnSpc>
                <a:spcPct val="90000"/>
              </a:lnSpc>
              <a:buFont typeface="Wingdings" pitchFamily="2" charset="2"/>
              <a:buAutoNum type="arabicPeriod" startAt="10"/>
            </a:pPr>
            <a:r>
              <a:rPr altLang="ja-JP" sz="2400" lang="en-GB"/>
              <a:t>The computer mailing a remote request is called a remote client while the computer that is being accessed is called a remote host.</a:t>
            </a:r>
          </a:p>
          <a:p>
            <a:pPr eaLnBrk="1" hangingPunct="1" indent="-533400" lvl="0" marL="533400">
              <a:lnSpc>
                <a:spcPct val="90000"/>
              </a:lnSpc>
              <a:buFont typeface="Wingdings" pitchFamily="2" charset="2"/>
              <a:buAutoNum type="arabicPeriod" startAt="10"/>
            </a:pPr>
            <a:r>
              <a:rPr altLang="ja-JP" sz="2400" lang="en-GB">
                <a:solidFill>
                  <a:srgbClr val="FF0000"/>
                </a:solidFill>
              </a:rPr>
              <a:t>Bandwidth is the maximum amount of data that a transmission medium can carry at any one time.</a:t>
            </a:r>
          </a:p>
          <a:p>
            <a:pPr eaLnBrk="1" hangingPunct="1" indent="-533400" lvl="0" marL="533400">
              <a:lnSpc>
                <a:spcPct val="90000"/>
              </a:lnSpc>
              <a:buFont typeface="Wingdings" pitchFamily="2" charset="2"/>
              <a:buAutoNum type="arabicPeriod" startAt="10"/>
            </a:pPr>
            <a:r>
              <a:rPr altLang="ja-JP" sz="2400" lang="en-GB"/>
              <a:t>A resource is anything that can be shared on a network.</a:t>
            </a:r>
          </a:p>
          <a:p>
            <a:pPr eaLnBrk="1" hangingPunct="1" indent="-533400" lvl="0" marL="533400">
              <a:lnSpc>
                <a:spcPct val="90000"/>
              </a:lnSpc>
              <a:buFont typeface="Wingdings" pitchFamily="2" charset="2"/>
              <a:buAutoNum type="arabicPeriod" startAt="10"/>
            </a:pPr>
            <a:r>
              <a:rPr altLang="ja-JP" sz="2400" lang="en-US">
                <a:solidFill>
                  <a:srgbClr val="FF0000"/>
                </a:solidFill>
              </a:rPr>
              <a:t>Half duplex refers to communication in both directions but one at a time while full duplex transmission refers to communication in both directions simultaneously.</a:t>
            </a:r>
          </a:p>
        </p:txBody>
      </p:sp>
      <p:sp>
        <p:nvSpPr>
          <p:cNvPr id="104888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79</a:t>
            </a:fld>
            <a:endParaRPr altLang="ja-JP" sz="1200" lang="en-US">
              <a:latin typeface="Arial Black" pitchFamily="34" charset="0"/>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1">
  <p:cSld>
    <p:spTree>
      <p:nvGrpSpPr>
        <p:cNvPr id="222" name=""/>
        <p:cNvGrpSpPr/>
        <p:nvPr/>
      </p:nvGrpSpPr>
      <p:grpSpPr>
        <a:xfrm rot="0">
          <a:off x="0" y="0"/>
          <a:ext cx="0" cy="0"/>
          <a:chOff x="0" y="0"/>
          <a:chExt cx="0" cy="0"/>
        </a:xfrm>
      </p:grpSpPr>
      <p:sp>
        <p:nvSpPr>
          <p:cNvPr id="104888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Review questions 2-1</a:t>
            </a:r>
          </a:p>
        </p:txBody>
      </p:sp>
      <p:sp>
        <p:nvSpPr>
          <p:cNvPr id="1048886" name="Rectangle 3"/>
          <p:cNvSpPr/>
          <p:nvPr>
            <p:ph type="body" sz="full" idx="4294967295"/>
          </p:nvPr>
        </p:nvSpPr>
        <p:spPr>
          <a:xfrm rot="0">
            <a:off x="250825" y="1981200"/>
            <a:ext cx="8893175"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90000"/>
              </a:lnSpc>
              <a:buFont typeface="Wingdings" pitchFamily="2" charset="2"/>
              <a:buAutoNum type="arabicPeriod" startAt="1"/>
            </a:pPr>
            <a:r>
              <a:rPr altLang="ja-JP" sz="2800" lang="en-GB"/>
              <a:t>Define the term transmission media.</a:t>
            </a:r>
          </a:p>
          <a:p>
            <a:pPr eaLnBrk="1" hangingPunct="1" indent="-457200" lvl="0" marL="457200">
              <a:lnSpc>
                <a:spcPct val="90000"/>
              </a:lnSpc>
              <a:buFont typeface="Wingdings" pitchFamily="2" charset="2"/>
              <a:buAutoNum type="arabicPeriod" startAt="1"/>
            </a:pPr>
            <a:r>
              <a:rPr altLang="ja-JP" sz="2800" lang="en-GB">
                <a:solidFill>
                  <a:srgbClr val="FF0000"/>
                </a:solidFill>
              </a:rPr>
              <a:t>Differentiate between a router and a gateway.</a:t>
            </a:r>
          </a:p>
          <a:p>
            <a:pPr eaLnBrk="1" hangingPunct="1" indent="-457200" lvl="0" marL="457200">
              <a:lnSpc>
                <a:spcPct val="90000"/>
              </a:lnSpc>
              <a:buFont typeface="Wingdings" pitchFamily="2" charset="2"/>
              <a:buAutoNum type="arabicPeriod" startAt="1"/>
            </a:pPr>
            <a:r>
              <a:rPr altLang="ja-JP" sz="2800" lang="en-GB"/>
              <a:t>Why is a switch preferred to a hub on the network?</a:t>
            </a:r>
          </a:p>
          <a:p>
            <a:pPr eaLnBrk="1" hangingPunct="1" indent="-457200" lvl="0" marL="457200">
              <a:lnSpc>
                <a:spcPct val="90000"/>
              </a:lnSpc>
              <a:buFont typeface="Wingdings" pitchFamily="2" charset="2"/>
              <a:buAutoNum type="arabicPeriod" startAt="1"/>
            </a:pPr>
            <a:r>
              <a:rPr altLang="ja-JP" sz="2800" lang="en-GB">
                <a:solidFill>
                  <a:srgbClr val="FF0000"/>
                </a:solidFill>
              </a:rPr>
              <a:t>Compare and contrast a brouter and a router.</a:t>
            </a:r>
          </a:p>
          <a:p>
            <a:pPr eaLnBrk="1" hangingPunct="1" indent="-457200" lvl="0" marL="457200">
              <a:lnSpc>
                <a:spcPct val="90000"/>
              </a:lnSpc>
              <a:buFont typeface="Wingdings" pitchFamily="2" charset="2"/>
              <a:buAutoNum type="arabicPeriod" startAt="1"/>
            </a:pPr>
            <a:r>
              <a:rPr altLang="ja-JP" sz="2800" lang="en-GB"/>
              <a:t>Describe an electromagnetic spectrum?</a:t>
            </a:r>
          </a:p>
          <a:p>
            <a:pPr eaLnBrk="1" hangingPunct="1" indent="-457200" lvl="0" marL="457200">
              <a:lnSpc>
                <a:spcPct val="90000"/>
              </a:lnSpc>
              <a:buFont typeface="Wingdings" pitchFamily="2" charset="2"/>
              <a:buAutoNum type="arabicPeriod" startAt="1"/>
            </a:pPr>
            <a:r>
              <a:rPr altLang="ja-JP" sz="2800" lang="en-GB">
                <a:solidFill>
                  <a:srgbClr val="FF0000"/>
                </a:solidFill>
              </a:rPr>
              <a:t>Describe at least five devices used in data communications.</a:t>
            </a:r>
          </a:p>
          <a:p>
            <a:pPr eaLnBrk="1" hangingPunct="1" indent="-457200" lvl="0" marL="457200">
              <a:lnSpc>
                <a:spcPct val="90000"/>
              </a:lnSpc>
              <a:buFont typeface="Wingdings" pitchFamily="2" charset="2"/>
              <a:buAutoNum type="arabicPeriod" startAt="1"/>
            </a:pPr>
            <a:r>
              <a:rPr altLang="ja-JP" sz="2800" lang="en-GB"/>
              <a:t>What is the function of a repeater on a network?</a:t>
            </a:r>
          </a:p>
          <a:p>
            <a:pPr eaLnBrk="1" hangingPunct="1" indent="-457200" lvl="0" marL="457200">
              <a:lnSpc>
                <a:spcPct val="90000"/>
              </a:lnSpc>
              <a:buFont typeface="Wingdings" pitchFamily="2" charset="2"/>
              <a:buAutoNum type="arabicPeriod" startAt="1"/>
            </a:pPr>
            <a:r>
              <a:rPr altLang="ja-JP" sz="2800" lang="en-GB">
                <a:solidFill>
                  <a:srgbClr val="FF0000"/>
                </a:solidFill>
              </a:rPr>
              <a:t>Give one disadvantage of a hub on a network.</a:t>
            </a:r>
          </a:p>
          <a:p>
            <a:pPr eaLnBrk="1" hangingPunct="1" indent="-457200" lvl="0" marL="457200">
              <a:lnSpc>
                <a:spcPct val="90000"/>
              </a:lnSpc>
              <a:buFont typeface="Wingdings" pitchFamily="2" charset="2"/>
              <a:buAutoNum type="arabicPeriod" startAt="1"/>
            </a:pPr>
            <a:r>
              <a:rPr altLang="ja-JP" sz="2800" lang="en-GB"/>
              <a:t>Give one application area of infrared transmission.</a:t>
            </a:r>
          </a:p>
        </p:txBody>
      </p:sp>
      <p:sp>
        <p:nvSpPr>
          <p:cNvPr id="104888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80</a:t>
            </a:fld>
            <a:endParaRPr altLang="ja-JP" sz="1200" lang="en-US">
              <a:latin typeface="Arial Black" pitchFamily="34" charset="0"/>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1">
  <p:cSld>
    <p:spTree>
      <p:nvGrpSpPr>
        <p:cNvPr id="223" name=""/>
        <p:cNvGrpSpPr/>
        <p:nvPr/>
      </p:nvGrpSpPr>
      <p:grpSpPr>
        <a:xfrm rot="0">
          <a:off x="0" y="0"/>
          <a:ext cx="0" cy="0"/>
          <a:chOff x="0" y="0"/>
          <a:chExt cx="0" cy="0"/>
        </a:xfrm>
      </p:grpSpPr>
      <p:sp>
        <p:nvSpPr>
          <p:cNvPr id="104888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review questions 2-1-1</a:t>
            </a:r>
          </a:p>
        </p:txBody>
      </p:sp>
      <p:sp>
        <p:nvSpPr>
          <p:cNvPr id="1048889"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lnSpc>
                <a:spcPct val="90000"/>
              </a:lnSpc>
              <a:buFont typeface="Wingdings" pitchFamily="2" charset="2"/>
              <a:buAutoNum type="arabicPeriod" startAt="1"/>
            </a:pPr>
            <a:r>
              <a:rPr altLang="ja-JP" sz="2400" lang="en-GB"/>
              <a:t>A transmission medium is a pathway used for carrying data and information from one station to another.</a:t>
            </a:r>
          </a:p>
          <a:p>
            <a:pPr eaLnBrk="1" hangingPunct="1" indent="-533400" lvl="0" marL="533400">
              <a:lnSpc>
                <a:spcPct val="90000"/>
              </a:lnSpc>
              <a:buFont typeface="Wingdings" pitchFamily="2" charset="2"/>
              <a:buAutoNum type="arabicPeriod" startAt="1"/>
            </a:pPr>
            <a:r>
              <a:rPr altLang="ja-JP" sz="2400" lang="en-GB">
                <a:solidFill>
                  <a:srgbClr val="FF0000"/>
                </a:solidFill>
              </a:rPr>
              <a:t>A router is a device used to interconnect different networks and direct the transfer of data packets from source to destination. On the other hand a gateway is any device that can be configured to provide access to WAN or Internet. This means that a gateway may not necessarily be a router.</a:t>
            </a:r>
          </a:p>
          <a:p>
            <a:pPr eaLnBrk="1" hangingPunct="1" indent="-533400" lvl="0" marL="533400">
              <a:lnSpc>
                <a:spcPct val="90000"/>
              </a:lnSpc>
              <a:buFont typeface="Wingdings" pitchFamily="2" charset="2"/>
              <a:buAutoNum type="arabicPeriod" startAt="1"/>
            </a:pPr>
            <a:r>
              <a:rPr altLang="ja-JP" sz="2400" lang="en-GB"/>
              <a:t>Unlike a hub, a switch directs a packet directly to the addressed node without broadcasting.</a:t>
            </a:r>
          </a:p>
          <a:p>
            <a:pPr eaLnBrk="1" hangingPunct="1" indent="-533400" lvl="0" marL="533400">
              <a:lnSpc>
                <a:spcPct val="90000"/>
              </a:lnSpc>
              <a:buFont typeface="Wingdings" pitchFamily="2" charset="2"/>
              <a:buAutoNum type="arabicPeriod" startAt="1"/>
            </a:pPr>
            <a:r>
              <a:rPr altLang="ja-JP" sz="2400" lang="en-GB">
                <a:solidFill>
                  <a:srgbClr val="FF0000"/>
                </a:solidFill>
              </a:rPr>
              <a:t>A router connects logical networks while a brouter has both functionalities of a router and a bridge.</a:t>
            </a:r>
          </a:p>
        </p:txBody>
      </p:sp>
      <p:sp>
        <p:nvSpPr>
          <p:cNvPr id="104889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81</a:t>
            </a:fld>
            <a:endParaRPr altLang="ja-JP" sz="1200" lang="en-US">
              <a:latin typeface="Arial Black" pitchFamily="34" charset="0"/>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1">
  <p:cSld>
    <p:spTree>
      <p:nvGrpSpPr>
        <p:cNvPr id="224" name=""/>
        <p:cNvGrpSpPr/>
        <p:nvPr/>
      </p:nvGrpSpPr>
      <p:grpSpPr>
        <a:xfrm rot="0">
          <a:off x="0" y="0"/>
          <a:ext cx="0" cy="0"/>
          <a:chOff x="0" y="0"/>
          <a:chExt cx="0" cy="0"/>
        </a:xfrm>
      </p:grpSpPr>
      <p:sp>
        <p:nvSpPr>
          <p:cNvPr id="104889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review questions 2-1-2</a:t>
            </a:r>
          </a:p>
        </p:txBody>
      </p:sp>
      <p:sp>
        <p:nvSpPr>
          <p:cNvPr id="1048892"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90000"/>
              </a:lnSpc>
              <a:buFont typeface="Wingdings" pitchFamily="2" charset="2"/>
              <a:buAutoNum type="arabicPeriod" startAt="5"/>
            </a:pPr>
            <a:r>
              <a:rPr altLang="ja-JP" sz="2400" lang="en-GB"/>
              <a:t>Electromagnetic spectrum is a diagrammatic representation of carious electromagnetic wave frequencies. It consists of radiowaves, microwaves, infrared radiation, visible light, ultraviolet rays, X-rays, Gamma rays and cosmic rays.</a:t>
            </a:r>
          </a:p>
          <a:p>
            <a:pPr eaLnBrk="1" hangingPunct="1" indent="-609600" lvl="0" marL="609600">
              <a:lnSpc>
                <a:spcPct val="90000"/>
              </a:lnSpc>
              <a:buFont typeface="Wingdings" pitchFamily="2" charset="2"/>
              <a:buAutoNum type="arabicPeriod" startAt="5"/>
            </a:pPr>
            <a:r>
              <a:rPr altLang="ja-JP" sz="2400" lang="en-GB">
                <a:solidFill>
                  <a:srgbClr val="FF0000"/>
                </a:solidFill>
              </a:rPr>
              <a:t>Network Interface Card (NIC’s), modems, hubs, bridges, repeaters, routers, switches and brouters.</a:t>
            </a:r>
          </a:p>
          <a:p>
            <a:pPr eaLnBrk="1" hangingPunct="1" indent="-609600" lvl="0" marL="609600">
              <a:lnSpc>
                <a:spcPct val="90000"/>
              </a:lnSpc>
              <a:buFont typeface="Wingdings" pitchFamily="2" charset="2"/>
              <a:buAutoNum type="arabicPeriod" startAt="5"/>
            </a:pPr>
            <a:r>
              <a:rPr altLang="ja-JP" sz="2400" lang="en-GB"/>
              <a:t>A repeater receives a weak signal on the network, cleans it and amplifies it for transmission over the next portion of the network. Signals become weak due to attenuation.</a:t>
            </a:r>
          </a:p>
          <a:p>
            <a:pPr eaLnBrk="1" hangingPunct="1" indent="-609600" lvl="0" marL="609600">
              <a:lnSpc>
                <a:spcPct val="90000"/>
              </a:lnSpc>
              <a:buFont typeface="Wingdings" pitchFamily="2" charset="2"/>
              <a:buAutoNum type="arabicPeriod" startAt="5"/>
            </a:pPr>
            <a:r>
              <a:rPr altLang="ja-JP" sz="2400" lang="en-GB">
                <a:solidFill>
                  <a:srgbClr val="FF0000"/>
                </a:solidFill>
              </a:rPr>
              <a:t>A hub may cause broadcast problems.</a:t>
            </a:r>
          </a:p>
          <a:p>
            <a:pPr eaLnBrk="1" hangingPunct="1" indent="-609600" lvl="0" marL="609600">
              <a:lnSpc>
                <a:spcPct val="90000"/>
              </a:lnSpc>
              <a:buFont typeface="Wingdings" pitchFamily="2" charset="2"/>
              <a:buAutoNum type="arabicPeriod" startAt="5"/>
            </a:pPr>
            <a:r>
              <a:rPr altLang="ja-JP" sz="2400" lang="en-GB"/>
              <a:t>Communication in wireless devices.</a:t>
            </a:r>
          </a:p>
        </p:txBody>
      </p:sp>
      <p:sp>
        <p:nvSpPr>
          <p:cNvPr id="1048893"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82</a:t>
            </a:fld>
            <a:endParaRPr altLang="ja-JP" sz="1200" lang="en-US">
              <a:latin typeface="Arial Black" pitchFamily="34" charset="0"/>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1">
  <p:cSld>
    <p:spTree>
      <p:nvGrpSpPr>
        <p:cNvPr id="225" name=""/>
        <p:cNvGrpSpPr/>
        <p:nvPr/>
      </p:nvGrpSpPr>
      <p:grpSpPr>
        <a:xfrm rot="0">
          <a:off x="0" y="0"/>
          <a:ext cx="0" cy="0"/>
          <a:chOff x="0" y="0"/>
          <a:chExt cx="0" cy="0"/>
        </a:xfrm>
      </p:grpSpPr>
      <p:sp>
        <p:nvSpPr>
          <p:cNvPr id="104889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Review questions 2-2</a:t>
            </a:r>
          </a:p>
        </p:txBody>
      </p:sp>
      <p:sp>
        <p:nvSpPr>
          <p:cNvPr id="1048895"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80000"/>
              </a:lnSpc>
              <a:buFont typeface="Wingdings" pitchFamily="2" charset="2"/>
              <a:buAutoNum type="arabicPeriod" startAt="10"/>
            </a:pPr>
            <a:r>
              <a:rPr altLang="ja-JP" sz="2400" lang="en-GB"/>
              <a:t>Explain the importance of a gateway on a network.</a:t>
            </a:r>
          </a:p>
          <a:p>
            <a:pPr eaLnBrk="1" hangingPunct="1" indent="-609600" lvl="0" marL="609600">
              <a:lnSpc>
                <a:spcPct val="80000"/>
              </a:lnSpc>
              <a:buFont typeface="Wingdings" pitchFamily="2" charset="2"/>
              <a:buAutoNum type="arabicPeriod" startAt="10"/>
            </a:pPr>
            <a:r>
              <a:rPr altLang="ja-JP" sz="2400" lang="en-GB">
                <a:solidFill>
                  <a:srgbClr val="FF0000"/>
                </a:solidFill>
              </a:rPr>
              <a:t>State two advantages of satellite communication.</a:t>
            </a:r>
          </a:p>
          <a:p>
            <a:pPr eaLnBrk="1" hangingPunct="1" indent="-609600" lvl="0" marL="609600">
              <a:lnSpc>
                <a:spcPct val="80000"/>
              </a:lnSpc>
              <a:buFont typeface="Wingdings" pitchFamily="2" charset="2"/>
              <a:buAutoNum type="arabicPeriod" startAt="10"/>
            </a:pPr>
            <a:r>
              <a:rPr altLang="ja-JP" sz="2400" lang="en-GB"/>
              <a:t>Give two advantages of fibre optic media.</a:t>
            </a:r>
          </a:p>
          <a:p>
            <a:pPr eaLnBrk="1" hangingPunct="1" indent="-609600" lvl="0" marL="609600">
              <a:lnSpc>
                <a:spcPct val="80000"/>
              </a:lnSpc>
              <a:buFont typeface="Wingdings" pitchFamily="2" charset="2"/>
              <a:buAutoNum type="arabicPeriod" startAt="10"/>
            </a:pPr>
            <a:r>
              <a:rPr altLang="ja-JP" sz="2400" lang="en-GB">
                <a:solidFill>
                  <a:srgbClr val="FF0000"/>
                </a:solidFill>
              </a:rPr>
              <a:t>Define the term pitch as used in twisted pair cabling.</a:t>
            </a:r>
          </a:p>
          <a:p>
            <a:pPr eaLnBrk="1" hangingPunct="1" indent="-609600" lvl="0" marL="609600">
              <a:lnSpc>
                <a:spcPct val="80000"/>
              </a:lnSpc>
              <a:buFont typeface="Wingdings" pitchFamily="2" charset="2"/>
              <a:buAutoNum type="arabicPeriod" startAt="10"/>
            </a:pPr>
            <a:r>
              <a:rPr altLang="ja-JP" sz="2400" lang="en-GB"/>
              <a:t>Give two advantages of coaxial cables.</a:t>
            </a:r>
          </a:p>
          <a:p>
            <a:pPr eaLnBrk="1" hangingPunct="1" indent="-609600" lvl="0" marL="609600">
              <a:lnSpc>
                <a:spcPct val="80000"/>
              </a:lnSpc>
              <a:buFont typeface="Wingdings" pitchFamily="2" charset="2"/>
              <a:buAutoNum type="arabicPeriod" startAt="10"/>
            </a:pPr>
            <a:r>
              <a:rPr altLang="ja-JP" sz="2400" lang="en-GB">
                <a:solidFill>
                  <a:srgbClr val="FF0000"/>
                </a:solidFill>
              </a:rPr>
              <a:t>Differentiate between single mode and multimode fibre.</a:t>
            </a:r>
          </a:p>
          <a:p>
            <a:pPr eaLnBrk="1" hangingPunct="1" indent="-609600" lvl="0" marL="609600">
              <a:lnSpc>
                <a:spcPct val="80000"/>
              </a:lnSpc>
              <a:buFont typeface="Wingdings" pitchFamily="2" charset="2"/>
              <a:buAutoNum type="arabicPeriod" startAt="10"/>
            </a:pPr>
            <a:r>
              <a:rPr altLang="ja-JP" sz="2400" lang="en-GB"/>
              <a:t>Describe the VSAT technology.</a:t>
            </a:r>
          </a:p>
          <a:p>
            <a:pPr eaLnBrk="1" hangingPunct="1" indent="-609600" lvl="0" marL="609600">
              <a:lnSpc>
                <a:spcPct val="80000"/>
              </a:lnSpc>
              <a:buFont typeface="Wingdings" pitchFamily="2" charset="2"/>
              <a:buAutoNum type="arabicPeriod" startAt="10"/>
            </a:pPr>
            <a:r>
              <a:rPr altLang="ja-JP" sz="2400" lang="en-GB">
                <a:solidFill>
                  <a:srgbClr val="FF0000"/>
                </a:solidFill>
              </a:rPr>
              <a:t>Explain the concept of a geostationary satellite.</a:t>
            </a:r>
          </a:p>
          <a:p>
            <a:pPr eaLnBrk="1" hangingPunct="1" indent="-609600" lvl="0" marL="609600">
              <a:lnSpc>
                <a:spcPct val="80000"/>
              </a:lnSpc>
              <a:buFont typeface="Wingdings" pitchFamily="2" charset="2"/>
              <a:buAutoNum type="arabicPeriod" startAt="10"/>
            </a:pPr>
            <a:r>
              <a:rPr altLang="ja-JP" sz="2400" lang="en-GB"/>
              <a:t>Explain the importance of the wire braid in coaxial cable.</a:t>
            </a:r>
          </a:p>
          <a:p>
            <a:pPr eaLnBrk="1" hangingPunct="1" indent="-609600" lvl="0" marL="609600">
              <a:lnSpc>
                <a:spcPct val="80000"/>
              </a:lnSpc>
              <a:buFont typeface="Wingdings" pitchFamily="2" charset="2"/>
              <a:buAutoNum type="arabicPeriod" startAt="10"/>
            </a:pPr>
            <a:r>
              <a:rPr altLang="ja-JP" sz="2400" lang="en-GB">
                <a:solidFill>
                  <a:srgbClr val="FF0000"/>
                </a:solidFill>
              </a:rPr>
              <a:t>Explain the line of sight principle in wireless transmission.</a:t>
            </a:r>
          </a:p>
        </p:txBody>
      </p:sp>
      <p:sp>
        <p:nvSpPr>
          <p:cNvPr id="1048896"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83</a:t>
            </a:fld>
            <a:endParaRPr altLang="ja-JP" sz="1200" lang="en-US">
              <a:latin typeface="Arial Black" pitchFamily="34" charset="0"/>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1">
  <p:cSld>
    <p:spTree>
      <p:nvGrpSpPr>
        <p:cNvPr id="226" name=""/>
        <p:cNvGrpSpPr/>
        <p:nvPr/>
      </p:nvGrpSpPr>
      <p:grpSpPr>
        <a:xfrm rot="0">
          <a:off x="0" y="0"/>
          <a:ext cx="0" cy="0"/>
          <a:chOff x="0" y="0"/>
          <a:chExt cx="0" cy="0"/>
        </a:xfrm>
      </p:grpSpPr>
      <p:sp>
        <p:nvSpPr>
          <p:cNvPr id="104889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review questions 2-2-1</a:t>
            </a:r>
          </a:p>
        </p:txBody>
      </p:sp>
      <p:sp>
        <p:nvSpPr>
          <p:cNvPr id="1048898"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80000"/>
              </a:lnSpc>
              <a:buFont typeface="Wingdings" pitchFamily="2" charset="2"/>
              <a:buAutoNum type="arabicPeriod" startAt="10"/>
            </a:pPr>
            <a:r>
              <a:rPr altLang="ja-JP" sz="2000" lang="en-GB"/>
              <a:t>Gateway provide access to the wide area networks and Internet.</a:t>
            </a:r>
          </a:p>
          <a:p>
            <a:pPr eaLnBrk="1" hangingPunct="1" indent="-457200" lvl="0" marL="457200">
              <a:lnSpc>
                <a:spcPct val="80000"/>
              </a:lnSpc>
              <a:buFont typeface="Wingdings" pitchFamily="2" charset="2"/>
              <a:buAutoNum type="arabicPeriod" startAt="10"/>
            </a:pPr>
            <a:r>
              <a:rPr altLang="ja-JP" sz="2000" lang="en-GB">
                <a:solidFill>
                  <a:srgbClr val="FF0000"/>
                </a:solidFill>
              </a:rPr>
              <a:t>Advantages of satellite communication:</a:t>
            </a:r>
          </a:p>
          <a:p>
            <a:pPr eaLnBrk="1" hangingPunct="1" indent="-502920" lvl="1" marL="838200">
              <a:lnSpc>
                <a:spcPct val="80000"/>
              </a:lnSpc>
              <a:buFont typeface="Wingdings" pitchFamily="2" charset="2"/>
              <a:buAutoNum type="alphaUcParenR" startAt="1"/>
            </a:pPr>
            <a:r>
              <a:rPr altLang="ja-JP" sz="1800" lang="en-GB"/>
              <a:t>Covers a wide area.</a:t>
            </a:r>
          </a:p>
          <a:p>
            <a:pPr eaLnBrk="1" hangingPunct="1" indent="-502920" lvl="1" marL="838200">
              <a:lnSpc>
                <a:spcPct val="80000"/>
              </a:lnSpc>
              <a:buFont typeface="Wingdings" pitchFamily="2" charset="2"/>
              <a:buAutoNum type="alphaUcParenR" startAt="1"/>
            </a:pPr>
            <a:r>
              <a:rPr altLang="ja-JP" sz="1800" lang="en-GB">
                <a:solidFill>
                  <a:srgbClr val="FF0000"/>
                </a:solidFill>
              </a:rPr>
              <a:t>As opposed to earth-to-earth microwaves, it overcomes line of sight problem.</a:t>
            </a:r>
          </a:p>
          <a:p>
            <a:pPr eaLnBrk="1" hangingPunct="1" indent="-457200" lvl="0" marL="457200">
              <a:lnSpc>
                <a:spcPct val="80000"/>
              </a:lnSpc>
              <a:buFont typeface="Wingdings" pitchFamily="2" charset="2"/>
              <a:buAutoNum type="arabicPeriod" startAt="10"/>
            </a:pPr>
            <a:r>
              <a:rPr altLang="ja-JP" sz="2000" lang="en-GB"/>
              <a:t>Advantages of fibre optic media:</a:t>
            </a:r>
          </a:p>
          <a:p>
            <a:pPr eaLnBrk="1" hangingPunct="1" indent="-502920" lvl="1" marL="838200">
              <a:lnSpc>
                <a:spcPct val="80000"/>
              </a:lnSpc>
              <a:buFont typeface="Wingdings" pitchFamily="2" charset="2"/>
              <a:buAutoNum type="alphaUcParenR" startAt="1"/>
            </a:pPr>
            <a:r>
              <a:rPr altLang="ja-JP" sz="1800" lang="en-GB">
                <a:solidFill>
                  <a:srgbClr val="FF0000"/>
                </a:solidFill>
              </a:rPr>
              <a:t>Allows faster communication.</a:t>
            </a:r>
          </a:p>
          <a:p>
            <a:pPr eaLnBrk="1" hangingPunct="1" indent="-502920" lvl="1" marL="838200">
              <a:lnSpc>
                <a:spcPct val="80000"/>
              </a:lnSpc>
              <a:buFont typeface="Wingdings" pitchFamily="2" charset="2"/>
              <a:buAutoNum type="alphaUcParenR" startAt="1"/>
            </a:pPr>
            <a:r>
              <a:rPr altLang="ja-JP" sz="1800" lang="en-GB"/>
              <a:t>Transmits data over longer distances compared to other cables.</a:t>
            </a:r>
          </a:p>
          <a:p>
            <a:pPr eaLnBrk="1" hangingPunct="1" indent="-502920" lvl="1" marL="838200">
              <a:lnSpc>
                <a:spcPct val="80000"/>
              </a:lnSpc>
              <a:buFont typeface="Wingdings" pitchFamily="2" charset="2"/>
              <a:buAutoNum type="alphaUcParenR" startAt="1"/>
            </a:pPr>
            <a:r>
              <a:rPr altLang="ja-JP" sz="1800" lang="en-GB">
                <a:solidFill>
                  <a:srgbClr val="FF0000"/>
                </a:solidFill>
              </a:rPr>
              <a:t>It is immune to interference and eavesdropping.</a:t>
            </a:r>
          </a:p>
          <a:p>
            <a:pPr eaLnBrk="1" hangingPunct="1" indent="-502920" lvl="1" marL="838200">
              <a:lnSpc>
                <a:spcPct val="80000"/>
              </a:lnSpc>
              <a:buFont typeface="Wingdings" pitchFamily="2" charset="2"/>
              <a:buAutoNum type="alphaUcParenR" startAt="1"/>
            </a:pPr>
            <a:r>
              <a:rPr altLang="ja-JP" sz="1800" lang="en-GB"/>
              <a:t>Supports high bandwidth.</a:t>
            </a:r>
          </a:p>
          <a:p>
            <a:pPr eaLnBrk="1" hangingPunct="1" indent="-457200" lvl="0" marL="457200">
              <a:lnSpc>
                <a:spcPct val="80000"/>
              </a:lnSpc>
              <a:buFont typeface="Wingdings" pitchFamily="2" charset="2"/>
              <a:buAutoNum type="arabicPeriod" startAt="10"/>
            </a:pPr>
            <a:r>
              <a:rPr altLang="ja-JP" sz="2000" lang="en-GB">
                <a:solidFill>
                  <a:srgbClr val="FF0000"/>
                </a:solidFill>
              </a:rPr>
              <a:t>Pitch refers to the twists per foot of each pair of the UTP cable.</a:t>
            </a:r>
          </a:p>
          <a:p>
            <a:pPr eaLnBrk="1" hangingPunct="1" indent="-457200" lvl="0" marL="457200">
              <a:lnSpc>
                <a:spcPct val="80000"/>
              </a:lnSpc>
              <a:buFont typeface="Wingdings" pitchFamily="2" charset="2"/>
              <a:buAutoNum type="arabicPeriod" startAt="10"/>
            </a:pPr>
            <a:r>
              <a:rPr altLang="ja-JP" sz="2000" lang="en-GB"/>
              <a:t>Advantages of coaxial cables:</a:t>
            </a:r>
          </a:p>
          <a:p>
            <a:pPr eaLnBrk="1" hangingPunct="1" indent="-502920" lvl="1" marL="838200">
              <a:lnSpc>
                <a:spcPct val="80000"/>
              </a:lnSpc>
              <a:buFont typeface="Wingdings" pitchFamily="2" charset="2"/>
              <a:buAutoNum type="alphaUcParenR" startAt="1"/>
            </a:pPr>
            <a:r>
              <a:rPr altLang="ja-JP" sz="1800" lang="en-GB">
                <a:solidFill>
                  <a:srgbClr val="FF0000"/>
                </a:solidFill>
              </a:rPr>
              <a:t>Supports higher bandwidth compared to twisted pair cables.</a:t>
            </a:r>
          </a:p>
          <a:p>
            <a:pPr eaLnBrk="1" hangingPunct="1" indent="-502920" lvl="1" marL="838200">
              <a:lnSpc>
                <a:spcPct val="80000"/>
              </a:lnSpc>
              <a:buFont typeface="Wingdings" pitchFamily="2" charset="2"/>
              <a:buAutoNum type="alphaUcParenR" startAt="1"/>
            </a:pPr>
            <a:r>
              <a:rPr altLang="ja-JP" sz="1800" lang="en-GB"/>
              <a:t>It’s installation is relatively simple.</a:t>
            </a:r>
          </a:p>
          <a:p>
            <a:pPr eaLnBrk="1" hangingPunct="1" indent="-502920" lvl="1" marL="838200">
              <a:lnSpc>
                <a:spcPct val="80000"/>
              </a:lnSpc>
              <a:buFont typeface="Wingdings" pitchFamily="2" charset="2"/>
              <a:buAutoNum type="alphaUcParenR" startAt="1"/>
            </a:pPr>
            <a:r>
              <a:rPr altLang="ja-JP" sz="1800" lang="en-GB">
                <a:solidFill>
                  <a:srgbClr val="FF0000"/>
                </a:solidFill>
              </a:rPr>
              <a:t>It can carry voice, data and videos on the network.</a:t>
            </a:r>
          </a:p>
          <a:p>
            <a:pPr eaLnBrk="1" hangingPunct="1" indent="-502920" lvl="1" marL="838200">
              <a:lnSpc>
                <a:spcPct val="80000"/>
              </a:lnSpc>
              <a:buFont typeface="Wingdings" pitchFamily="2" charset="2"/>
              <a:buAutoNum type="alphaUcParenR" startAt="1"/>
            </a:pPr>
            <a:r>
              <a:rPr altLang="ja-JP" sz="1800" lang="en-GB"/>
              <a:t>It is more resistant to radio and electromagnetic interference than twisted   pair cables.</a:t>
            </a:r>
          </a:p>
        </p:txBody>
      </p:sp>
      <p:sp>
        <p:nvSpPr>
          <p:cNvPr id="104889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84</a:t>
            </a:fld>
            <a:endParaRPr altLang="ja-JP" sz="1200" lang="en-US">
              <a:latin typeface="Arial Black" pitchFamily="34" charset="0"/>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1">
  <p:cSld>
    <p:spTree>
      <p:nvGrpSpPr>
        <p:cNvPr id="227" name=""/>
        <p:cNvGrpSpPr/>
        <p:nvPr/>
      </p:nvGrpSpPr>
      <p:grpSpPr>
        <a:xfrm rot="0">
          <a:off x="0" y="0"/>
          <a:ext cx="0" cy="0"/>
          <a:chOff x="0" y="0"/>
          <a:chExt cx="0" cy="0"/>
        </a:xfrm>
      </p:grpSpPr>
      <p:sp>
        <p:nvSpPr>
          <p:cNvPr id="104890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review questions 2-2-2</a:t>
            </a:r>
          </a:p>
        </p:txBody>
      </p:sp>
      <p:sp>
        <p:nvSpPr>
          <p:cNvPr id="1048901"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80000"/>
              </a:lnSpc>
              <a:buFont typeface="Wingdings" pitchFamily="2" charset="2"/>
              <a:buAutoNum type="arabicPeriod" startAt="15"/>
            </a:pPr>
            <a:r>
              <a:rPr altLang="ja-JP" sz="2400" lang="en-GB"/>
              <a:t>Single mode fibre has a very narrow centre core compared of multimode.</a:t>
            </a:r>
          </a:p>
          <a:p>
            <a:pPr eaLnBrk="1" hangingPunct="1" indent="-609600" lvl="0" marL="609600">
              <a:lnSpc>
                <a:spcPct val="80000"/>
              </a:lnSpc>
              <a:buFont typeface="Wingdings" pitchFamily="2" charset="2"/>
              <a:buAutoNum type="arabicPeriod" startAt="15"/>
            </a:pPr>
            <a:r>
              <a:rPr altLang="ja-JP" sz="2400" lang="en-GB">
                <a:solidFill>
                  <a:srgbClr val="FF0000"/>
                </a:solidFill>
              </a:rPr>
              <a:t>VSAT refers to a very small satellite dish used both for data and radio communication. It enables direct access to satellite transmission instead of having to go through the state owned satellite gateway.</a:t>
            </a:r>
          </a:p>
          <a:p>
            <a:pPr eaLnBrk="1" hangingPunct="1" indent="-609600" lvl="0" marL="609600">
              <a:lnSpc>
                <a:spcPct val="80000"/>
              </a:lnSpc>
              <a:buFont typeface="Wingdings" pitchFamily="2" charset="2"/>
              <a:buAutoNum type="arabicPeriod" startAt="15"/>
            </a:pPr>
            <a:r>
              <a:rPr altLang="ja-JP" sz="2400" lang="en-GB"/>
              <a:t>Geostationary satellite’s speed in its orbit is relatively equal to the rotation of the earth hence, an observer on earth will see as if the satellite is stationary in space.</a:t>
            </a:r>
          </a:p>
          <a:p>
            <a:pPr eaLnBrk="1" hangingPunct="1" indent="-609600" lvl="0" marL="609600">
              <a:lnSpc>
                <a:spcPct val="80000"/>
              </a:lnSpc>
              <a:buFont typeface="Wingdings" pitchFamily="2" charset="2"/>
              <a:buAutoNum type="arabicPeriod" startAt="15"/>
            </a:pPr>
            <a:r>
              <a:rPr altLang="ja-JP" sz="2400" lang="en-GB">
                <a:solidFill>
                  <a:srgbClr val="FF0000"/>
                </a:solidFill>
              </a:rPr>
              <a:t>The braid protects the carrier wire from radio frequency interference and electromagnetic interference.</a:t>
            </a:r>
          </a:p>
          <a:p>
            <a:pPr eaLnBrk="1" hangingPunct="1" indent="-609600" lvl="0" marL="609600">
              <a:lnSpc>
                <a:spcPct val="80000"/>
              </a:lnSpc>
              <a:buFont typeface="Wingdings" pitchFamily="2" charset="2"/>
              <a:buAutoNum type="arabicPeriod" startAt="15"/>
            </a:pPr>
            <a:r>
              <a:rPr altLang="ja-JP" sz="2400" lang="en-US"/>
              <a:t>In line of sight principle, a signal is directed through a focused beam from the transmitter station to receiver station without obstructions in between them.</a:t>
            </a:r>
          </a:p>
        </p:txBody>
      </p:sp>
      <p:sp>
        <p:nvSpPr>
          <p:cNvPr id="104890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85</a:t>
            </a:fld>
            <a:endParaRPr altLang="ja-JP" sz="1200" lang="en-US">
              <a:latin typeface="Arial Black" pitchFamily="34" charset="0"/>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1">
  <p:cSld>
    <p:spTree>
      <p:nvGrpSpPr>
        <p:cNvPr id="228" name=""/>
        <p:cNvGrpSpPr/>
        <p:nvPr/>
      </p:nvGrpSpPr>
      <p:grpSpPr>
        <a:xfrm rot="0">
          <a:off x="0" y="0"/>
          <a:ext cx="0" cy="0"/>
          <a:chOff x="0" y="0"/>
          <a:chExt cx="0" cy="0"/>
        </a:xfrm>
      </p:grpSpPr>
      <p:sp>
        <p:nvSpPr>
          <p:cNvPr id="104890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Review questions 3</a:t>
            </a:r>
          </a:p>
        </p:txBody>
      </p:sp>
      <p:sp>
        <p:nvSpPr>
          <p:cNvPr id="104890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90000"/>
              </a:lnSpc>
              <a:buFont typeface="Wingdings" pitchFamily="2" charset="2"/>
              <a:buAutoNum type="arabicPeriod" startAt="1"/>
            </a:pPr>
            <a:r>
              <a:rPr altLang="ja-JP" sz="2400" lang="en-GB"/>
              <a:t>List two types of network software.</a:t>
            </a:r>
          </a:p>
          <a:p>
            <a:pPr eaLnBrk="1" hangingPunct="1" indent="-457200" lvl="0" marL="457200">
              <a:lnSpc>
                <a:spcPct val="90000"/>
              </a:lnSpc>
              <a:buFont typeface="Wingdings" pitchFamily="2" charset="2"/>
              <a:buAutoNum type="arabicPeriod" startAt="1"/>
            </a:pPr>
            <a:r>
              <a:rPr altLang="ja-JP" sz="2400" lang="en-GB">
                <a:solidFill>
                  <a:srgbClr val="FF0000"/>
                </a:solidFill>
              </a:rPr>
              <a:t>Give three examples of protocols used in networking.</a:t>
            </a:r>
          </a:p>
          <a:p>
            <a:pPr eaLnBrk="1" hangingPunct="1" indent="-457200" lvl="0" marL="457200">
              <a:lnSpc>
                <a:spcPct val="90000"/>
              </a:lnSpc>
              <a:buFont typeface="Wingdings" pitchFamily="2" charset="2"/>
              <a:buAutoNum type="arabicPeriod" startAt="1"/>
            </a:pPr>
            <a:r>
              <a:rPr altLang="ja-JP" sz="2400" lang="en-GB"/>
              <a:t>Outline the seven Open Systems Interconnection (OSI) reference model layers.</a:t>
            </a:r>
          </a:p>
          <a:p>
            <a:pPr eaLnBrk="1" hangingPunct="1" indent="-457200" lvl="0" marL="457200">
              <a:lnSpc>
                <a:spcPct val="90000"/>
              </a:lnSpc>
              <a:buFont typeface="Wingdings" pitchFamily="2" charset="2"/>
              <a:buAutoNum type="arabicPeriod" startAt="1"/>
            </a:pPr>
            <a:r>
              <a:rPr altLang="ja-JP" sz="2400" lang="en-GB">
                <a:solidFill>
                  <a:srgbClr val="FF0000"/>
                </a:solidFill>
              </a:rPr>
              <a:t>Define the term network topology.</a:t>
            </a:r>
          </a:p>
          <a:p>
            <a:pPr eaLnBrk="1" hangingPunct="1" indent="-457200" lvl="0" marL="457200">
              <a:lnSpc>
                <a:spcPct val="90000"/>
              </a:lnSpc>
              <a:buFont typeface="Wingdings" pitchFamily="2" charset="2"/>
              <a:buAutoNum type="arabicPeriod" startAt="1"/>
            </a:pPr>
            <a:r>
              <a:rPr altLang="ja-JP" sz="2400" lang="en-GB"/>
              <a:t>Distinguish between logical and physical network topology.</a:t>
            </a:r>
          </a:p>
          <a:p>
            <a:pPr eaLnBrk="1" hangingPunct="1" indent="-457200" lvl="0" marL="457200">
              <a:lnSpc>
                <a:spcPct val="90000"/>
              </a:lnSpc>
              <a:buFont typeface="Wingdings" pitchFamily="2" charset="2"/>
              <a:buAutoNum type="arabicPeriod" startAt="1"/>
            </a:pPr>
            <a:r>
              <a:rPr altLang="ja-JP" sz="2400" lang="en-GB">
                <a:solidFill>
                  <a:srgbClr val="FF0000"/>
                </a:solidFill>
              </a:rPr>
              <a:t>Explain the importance logical and physical network topology.</a:t>
            </a:r>
          </a:p>
          <a:p>
            <a:pPr eaLnBrk="1" hangingPunct="1" indent="-457200" lvl="0" marL="457200">
              <a:lnSpc>
                <a:spcPct val="90000"/>
              </a:lnSpc>
              <a:buFont typeface="Wingdings" pitchFamily="2" charset="2"/>
              <a:buAutoNum type="arabicPeriod" startAt="1"/>
            </a:pPr>
            <a:r>
              <a:rPr altLang="ja-JP" sz="2400" lang="en-GB"/>
              <a:t>List four examples of network operating system.</a:t>
            </a:r>
          </a:p>
          <a:p>
            <a:pPr eaLnBrk="1" hangingPunct="1" indent="-457200" lvl="0" marL="457200">
              <a:lnSpc>
                <a:spcPct val="90000"/>
              </a:lnSpc>
              <a:buFont typeface="Wingdings" pitchFamily="2" charset="2"/>
              <a:buAutoNum type="arabicPeriod" startAt="1"/>
            </a:pPr>
            <a:r>
              <a:rPr altLang="ja-JP" sz="2400" lang="en-US">
                <a:solidFill>
                  <a:srgbClr val="FF0000"/>
                </a:solidFill>
              </a:rPr>
              <a:t>Outline the functions of network operating system.</a:t>
            </a:r>
          </a:p>
        </p:txBody>
      </p:sp>
      <p:sp>
        <p:nvSpPr>
          <p:cNvPr id="104890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86</a:t>
            </a:fld>
            <a:endParaRPr altLang="ja-JP" sz="1200" lang="en-US">
              <a:latin typeface="Arial Black" pitchFamily="34" charset="0"/>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1">
  <p:cSld>
    <p:spTree>
      <p:nvGrpSpPr>
        <p:cNvPr id="229" name=""/>
        <p:cNvGrpSpPr/>
        <p:nvPr/>
      </p:nvGrpSpPr>
      <p:grpSpPr>
        <a:xfrm rot="0">
          <a:off x="0" y="0"/>
          <a:ext cx="0" cy="0"/>
          <a:chOff x="0" y="0"/>
          <a:chExt cx="0" cy="0"/>
        </a:xfrm>
      </p:grpSpPr>
      <p:sp>
        <p:nvSpPr>
          <p:cNvPr id="1048906"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3-1</a:t>
            </a:r>
          </a:p>
        </p:txBody>
      </p:sp>
      <p:sp>
        <p:nvSpPr>
          <p:cNvPr id="1048907"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1"/>
            </a:pPr>
            <a:r>
              <a:rPr altLang="ja-JP" sz="2000" lang="en-GB"/>
              <a:t>Types of network software</a:t>
            </a:r>
          </a:p>
          <a:p>
            <a:pPr eaLnBrk="1" hangingPunct="1" indent="-480060" lvl="1" marL="800100">
              <a:lnSpc>
                <a:spcPct val="80000"/>
              </a:lnSpc>
              <a:buFont typeface="Wingdings" pitchFamily="2" charset="2"/>
              <a:buAutoNum type="alphaUcParenR" startAt="1"/>
            </a:pPr>
            <a:r>
              <a:rPr altLang="ja-JP" sz="2000" lang="en-GB">
                <a:solidFill>
                  <a:srgbClr val="FF0000"/>
                </a:solidFill>
              </a:rPr>
              <a:t>Network operating systems.</a:t>
            </a:r>
          </a:p>
          <a:p>
            <a:pPr eaLnBrk="1" hangingPunct="1" indent="-480060" lvl="1" marL="800100">
              <a:lnSpc>
                <a:spcPct val="80000"/>
              </a:lnSpc>
              <a:buFont typeface="Wingdings" pitchFamily="2" charset="2"/>
              <a:buAutoNum type="alphaUcParenR" startAt="1"/>
            </a:pPr>
            <a:r>
              <a:rPr altLang="ja-JP" sz="2000" lang="en-GB"/>
              <a:t>Network protocols.</a:t>
            </a:r>
          </a:p>
          <a:p>
            <a:pPr eaLnBrk="1" hangingPunct="1" indent="-381000" lvl="0" marL="381000">
              <a:lnSpc>
                <a:spcPct val="80000"/>
              </a:lnSpc>
              <a:buFont typeface="Wingdings" pitchFamily="2" charset="2"/>
              <a:buAutoNum type="arabicPeriod" startAt="1"/>
            </a:pPr>
            <a:r>
              <a:rPr altLang="ja-JP" sz="2000" lang="en-GB">
                <a:solidFill>
                  <a:srgbClr val="FF0000"/>
                </a:solidFill>
              </a:rPr>
              <a:t>Examples of protocols used in networking:</a:t>
            </a:r>
          </a:p>
          <a:p>
            <a:pPr eaLnBrk="1" hangingPunct="1" indent="-480060" lvl="1" marL="800100">
              <a:lnSpc>
                <a:spcPct val="80000"/>
              </a:lnSpc>
              <a:buFont typeface="Wingdings" pitchFamily="2" charset="2"/>
              <a:buAutoNum type="alphaUcParenR" startAt="1"/>
            </a:pPr>
            <a:r>
              <a:rPr altLang="ja-JP" sz="2000" lang="en-GB"/>
              <a:t>Transmission control protocol / Internet protocol (TCP/IP). It is the main internetworking protocol that has enabled the setting up of the Internet.</a:t>
            </a:r>
          </a:p>
          <a:p>
            <a:pPr eaLnBrk="1" hangingPunct="1" indent="-480060" lvl="1" marL="800100">
              <a:lnSpc>
                <a:spcPct val="80000"/>
              </a:lnSpc>
              <a:buFont typeface="Wingdings" pitchFamily="2" charset="2"/>
              <a:buAutoNum type="alphaUcParenR" startAt="1"/>
            </a:pPr>
            <a:r>
              <a:rPr altLang="ja-JP" sz="2000" lang="en-GB">
                <a:solidFill>
                  <a:srgbClr val="FF0000"/>
                </a:solidFill>
              </a:rPr>
              <a:t>OSPF – it stands for Open Shortest Path First. This protocol is used by routers to forward the packages on the network through the path that is not only shortest but has least load.</a:t>
            </a:r>
          </a:p>
          <a:p>
            <a:pPr eaLnBrk="1" hangingPunct="1" indent="-480060" lvl="1" marL="800100">
              <a:lnSpc>
                <a:spcPct val="80000"/>
              </a:lnSpc>
              <a:buFont typeface="Wingdings" pitchFamily="2" charset="2"/>
              <a:buAutoNum type="alphaUcParenR" startAt="1"/>
            </a:pPr>
            <a:r>
              <a:rPr altLang="ja-JP" sz="2000" lang="en-GB"/>
              <a:t>NetBEUI – a local area network protocol and is limited to Microsoft and IBM networks.</a:t>
            </a:r>
          </a:p>
          <a:p>
            <a:pPr eaLnBrk="1" hangingPunct="1" indent="-480060" lvl="1" marL="800100">
              <a:lnSpc>
                <a:spcPct val="80000"/>
              </a:lnSpc>
              <a:buFont typeface="Wingdings" pitchFamily="2" charset="2"/>
              <a:buAutoNum type="alphaUcParenR" startAt="1"/>
            </a:pPr>
            <a:r>
              <a:rPr altLang="ja-JP" sz="2000" lang="en-GB">
                <a:solidFill>
                  <a:srgbClr val="FF0000"/>
                </a:solidFill>
              </a:rPr>
              <a:t>IPX/SPX – is an internetworking protocol like TCP/IP. It also routes packets. However, duplication of network addresses is the main.</a:t>
            </a:r>
          </a:p>
          <a:p>
            <a:pPr eaLnBrk="1" hangingPunct="1" indent="-381000" lvl="0" marL="381000">
              <a:lnSpc>
                <a:spcPct val="80000"/>
              </a:lnSpc>
              <a:buFont typeface="Wingdings" pitchFamily="2" charset="2"/>
              <a:buAutoNum type="arabicPeriod" startAt="1"/>
            </a:pPr>
            <a:r>
              <a:rPr altLang="ja-JP" sz="2000" lang="en-GB"/>
              <a:t>OSI model layers – application layer, presentation layer, session layer, transport layer, network layer, data link layer, physical layer.</a:t>
            </a:r>
          </a:p>
          <a:p>
            <a:pPr eaLnBrk="1" hangingPunct="1" indent="-381000" lvl="0" marL="381000">
              <a:lnSpc>
                <a:spcPct val="80000"/>
              </a:lnSpc>
              <a:buFont typeface="Wingdings" pitchFamily="2" charset="2"/>
              <a:buAutoNum type="arabicPeriod" startAt="1"/>
            </a:pPr>
            <a:r>
              <a:rPr altLang="ja-JP" sz="2000" lang="en-US">
                <a:solidFill>
                  <a:srgbClr val="FF0000"/>
                </a:solidFill>
              </a:rPr>
              <a:t>Network topology refers to the layout of the computers, printers, and other equipment connected on the network.</a:t>
            </a:r>
          </a:p>
        </p:txBody>
      </p:sp>
      <p:sp>
        <p:nvSpPr>
          <p:cNvPr id="104890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87</a:t>
            </a:fld>
            <a:endParaRPr altLang="ja-JP" sz="1200" lang="en-US">
              <a:latin typeface="Arial Black" pitchFamily="34" charset="0"/>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1">
  <p:cSld>
    <p:spTree>
      <p:nvGrpSpPr>
        <p:cNvPr id="230" name=""/>
        <p:cNvGrpSpPr/>
        <p:nvPr/>
      </p:nvGrpSpPr>
      <p:grpSpPr>
        <a:xfrm rot="0">
          <a:off x="0" y="0"/>
          <a:ext cx="0" cy="0"/>
          <a:chOff x="0" y="0"/>
          <a:chExt cx="0" cy="0"/>
        </a:xfrm>
      </p:grpSpPr>
      <p:sp>
        <p:nvSpPr>
          <p:cNvPr id="104890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3-2</a:t>
            </a:r>
          </a:p>
        </p:txBody>
      </p:sp>
      <p:sp>
        <p:nvSpPr>
          <p:cNvPr id="1048910"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5"/>
            </a:pPr>
            <a:r>
              <a:rPr altLang="ja-JP" sz="2000" lang="en-GB"/>
              <a:t>Logical topology also called signal topology deals with the way that data passes from one device to the next on the network. Physical topology on the other hand refers to the physical layout or arrangement on the network.</a:t>
            </a:r>
          </a:p>
          <a:p>
            <a:pPr eaLnBrk="1" hangingPunct="1" indent="-381000" lvl="0" marL="381000">
              <a:lnSpc>
                <a:spcPct val="80000"/>
              </a:lnSpc>
              <a:buFont typeface="Wingdings" pitchFamily="2" charset="2"/>
              <a:buAutoNum type="arabicPeriod" startAt="5"/>
            </a:pPr>
            <a:r>
              <a:rPr altLang="ja-JP" sz="2000" lang="en-GB">
                <a:solidFill>
                  <a:srgbClr val="FF0000"/>
                </a:solidFill>
              </a:rPr>
              <a:t>Does the actual sending of data on the transmission medium in binary form.</a:t>
            </a:r>
          </a:p>
          <a:p>
            <a:pPr eaLnBrk="1" hangingPunct="1" indent="-381000" lvl="0" marL="381000">
              <a:lnSpc>
                <a:spcPct val="80000"/>
              </a:lnSpc>
              <a:buFont typeface="Wingdings" pitchFamily="2" charset="2"/>
              <a:buAutoNum type="arabicPeriod" startAt="5"/>
            </a:pPr>
            <a:r>
              <a:rPr altLang="ja-JP" sz="2000" lang="en-US"/>
              <a:t>Microsoft Windows NT/2000/2003, UNIX, Novell Netware, Linux.</a:t>
            </a:r>
          </a:p>
          <a:p>
            <a:pPr eaLnBrk="1" hangingPunct="1" indent="-381000" lvl="0" marL="381000">
              <a:lnSpc>
                <a:spcPct val="80000"/>
              </a:lnSpc>
              <a:buFont typeface="Wingdings" pitchFamily="2" charset="2"/>
              <a:buAutoNum type="arabicPeriod" startAt="5"/>
            </a:pPr>
            <a:r>
              <a:rPr altLang="ja-JP" sz="2000" lang="en-US">
                <a:solidFill>
                  <a:srgbClr val="FF0000"/>
                </a:solidFill>
              </a:rPr>
              <a:t>Functions of network operating systems:</a:t>
            </a:r>
          </a:p>
          <a:p>
            <a:pPr eaLnBrk="1" hangingPunct="1" indent="-480060" lvl="1" marL="800100">
              <a:lnSpc>
                <a:spcPct val="80000"/>
              </a:lnSpc>
              <a:buFont typeface="Wingdings" pitchFamily="2" charset="2"/>
              <a:buAutoNum type="alphaUcParenR" startAt="1"/>
            </a:pPr>
            <a:r>
              <a:rPr altLang="ja-JP" sz="2000" lang="en-US"/>
              <a:t>Provides access to network resources e.g. printers and folders.</a:t>
            </a:r>
          </a:p>
          <a:p>
            <a:pPr eaLnBrk="1" hangingPunct="1" indent="-480060" lvl="1" marL="800100">
              <a:lnSpc>
                <a:spcPct val="80000"/>
              </a:lnSpc>
              <a:buFont typeface="Wingdings" pitchFamily="2" charset="2"/>
              <a:buAutoNum type="alphaUcParenR" startAt="1"/>
            </a:pPr>
            <a:r>
              <a:rPr altLang="ja-JP" sz="2000" lang="en-US">
                <a:solidFill>
                  <a:srgbClr val="FF0000"/>
                </a:solidFill>
              </a:rPr>
              <a:t>Enables nodes on the network to communicate with each other.</a:t>
            </a:r>
          </a:p>
          <a:p>
            <a:pPr eaLnBrk="1" hangingPunct="1" indent="-480060" lvl="1" marL="800100">
              <a:lnSpc>
                <a:spcPct val="80000"/>
              </a:lnSpc>
              <a:buFont typeface="Wingdings" pitchFamily="2" charset="2"/>
              <a:buAutoNum type="alphaUcParenR" startAt="1"/>
            </a:pPr>
            <a:r>
              <a:rPr altLang="ja-JP" sz="2000" lang="en-US"/>
              <a:t>Supports inter-process communication i.e. enables the various processes on the network to communicate with one another.</a:t>
            </a:r>
          </a:p>
          <a:p>
            <a:pPr eaLnBrk="1" hangingPunct="1" indent="-480060" lvl="1" marL="800100">
              <a:lnSpc>
                <a:spcPct val="80000"/>
              </a:lnSpc>
              <a:buFont typeface="Wingdings" pitchFamily="2" charset="2"/>
              <a:buAutoNum type="alphaUcParenR" startAt="1"/>
            </a:pPr>
            <a:r>
              <a:rPr altLang="ja-JP" sz="2000" lang="en-US">
                <a:solidFill>
                  <a:srgbClr val="FF0000"/>
                </a:solidFill>
              </a:rPr>
              <a:t>Responds to requests from application programs running on the network.</a:t>
            </a:r>
          </a:p>
          <a:p>
            <a:pPr eaLnBrk="1" hangingPunct="1" indent="-480060" lvl="1" marL="800100">
              <a:lnSpc>
                <a:spcPct val="80000"/>
              </a:lnSpc>
              <a:buFont typeface="Wingdings" pitchFamily="2" charset="2"/>
              <a:buAutoNum type="alphaUcParenR" startAt="1"/>
            </a:pPr>
            <a:r>
              <a:rPr altLang="ja-JP" sz="2000" lang="en-US"/>
              <a:t>Supporting network services like network card drivers and protocols.</a:t>
            </a:r>
          </a:p>
        </p:txBody>
      </p:sp>
      <p:sp>
        <p:nvSpPr>
          <p:cNvPr id="1048911"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88</a:t>
            </a:fld>
            <a:endParaRPr altLang="ja-JP" sz="1200" lang="en-US">
              <a:latin typeface="Arial Black" pitchFamily="34" charset="0"/>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1">
  <p:cSld>
    <p:spTree>
      <p:nvGrpSpPr>
        <p:cNvPr id="231" name=""/>
        <p:cNvGrpSpPr/>
        <p:nvPr/>
      </p:nvGrpSpPr>
      <p:grpSpPr>
        <a:xfrm rot="0">
          <a:off x="0" y="0"/>
          <a:ext cx="0" cy="0"/>
          <a:chOff x="0" y="0"/>
          <a:chExt cx="0" cy="0"/>
        </a:xfrm>
      </p:grpSpPr>
      <p:sp>
        <p:nvSpPr>
          <p:cNvPr id="104891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Revision questions</a:t>
            </a:r>
          </a:p>
        </p:txBody>
      </p:sp>
      <p:sp>
        <p:nvSpPr>
          <p:cNvPr id="1048913" name="Rectangle 3"/>
          <p:cNvSpPr/>
          <p:nvPr>
            <p:ph type="body" sz="full" idx="4294967295"/>
          </p:nvPr>
        </p:nvSpPr>
        <p:spPr>
          <a:xfrm rot="0">
            <a:off x="457200" y="1981200"/>
            <a:ext cx="86868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buFont typeface="Wingdings" pitchFamily="2" charset="2"/>
              <a:buAutoNum type="arabicPeriod" startAt="1"/>
            </a:pPr>
            <a:r>
              <a:rPr altLang="ja-JP" sz="2000" lang="en-GB"/>
              <a:t>Determine the type of a network characterised by:</a:t>
            </a:r>
          </a:p>
          <a:p>
            <a:pPr eaLnBrk="1" hangingPunct="1" indent="-457200" lvl="1" marL="762000">
              <a:lnSpc>
                <a:spcPct val="80000"/>
              </a:lnSpc>
              <a:buFont typeface="Wingdings" pitchFamily="2" charset="2"/>
              <a:buAutoNum type="alphaLcPeriod" startAt="1"/>
            </a:pPr>
            <a:r>
              <a:rPr altLang="ja-JP" sz="2000" lang="en-GB">
                <a:solidFill>
                  <a:srgbClr val="FF0000"/>
                </a:solidFill>
              </a:rPr>
              <a:t>Connection between computers, printers and other resources using UTP cables.</a:t>
            </a:r>
          </a:p>
          <a:p>
            <a:pPr eaLnBrk="1" hangingPunct="1" indent="-457200" lvl="1" marL="762000">
              <a:lnSpc>
                <a:spcPct val="80000"/>
              </a:lnSpc>
              <a:buFont typeface="Wingdings" pitchFamily="2" charset="2"/>
              <a:buAutoNum type="alphaLcPeriod" startAt="1"/>
            </a:pPr>
            <a:r>
              <a:rPr altLang="ja-JP" sz="2000" lang="en-GB"/>
              <a:t>Over 180 stand alones in an office building.</a:t>
            </a:r>
          </a:p>
          <a:p>
            <a:pPr eaLnBrk="1" hangingPunct="1" indent="-457200" lvl="1" marL="762000">
              <a:lnSpc>
                <a:spcPct val="80000"/>
              </a:lnSpc>
              <a:buFont typeface="Wingdings" pitchFamily="2" charset="2"/>
              <a:buAutoNum type="alphaLcPeriod" startAt="1"/>
            </a:pPr>
            <a:r>
              <a:rPr altLang="ja-JP" sz="2000" lang="en-GB">
                <a:solidFill>
                  <a:srgbClr val="FF0000"/>
                </a:solidFill>
              </a:rPr>
              <a:t>Over 254 computers connected to share resources in a city.</a:t>
            </a:r>
          </a:p>
          <a:p>
            <a:pPr eaLnBrk="1" hangingPunct="1" lvl="0">
              <a:lnSpc>
                <a:spcPct val="80000"/>
              </a:lnSpc>
              <a:buFont typeface="Wingdings" pitchFamily="2" charset="2"/>
              <a:buAutoNum type="arabicPeriod" startAt="1"/>
            </a:pPr>
            <a:r>
              <a:rPr altLang="ja-JP" sz="2000" lang="en-GB"/>
              <a:t>Explain the function of a NIC in networking.</a:t>
            </a:r>
          </a:p>
          <a:p>
            <a:pPr eaLnBrk="1" hangingPunct="1" lvl="0">
              <a:lnSpc>
                <a:spcPct val="80000"/>
              </a:lnSpc>
              <a:buFont typeface="Wingdings" pitchFamily="2" charset="2"/>
              <a:buAutoNum type="arabicPeriod" startAt="1"/>
            </a:pPr>
            <a:r>
              <a:rPr altLang="ja-JP" sz="2000" lang="en-GB">
                <a:solidFill>
                  <a:srgbClr val="FF0000"/>
                </a:solidFill>
              </a:rPr>
              <a:t>The computer that is dedicated to serving requests from other computers in a network is called a (                    ) while the computer that sends requests is called (                    ).</a:t>
            </a:r>
          </a:p>
          <a:p>
            <a:pPr eaLnBrk="1" hangingPunct="1" lvl="0">
              <a:lnSpc>
                <a:spcPct val="80000"/>
              </a:lnSpc>
              <a:buFont typeface="Wingdings" pitchFamily="2" charset="2"/>
              <a:buAutoNum type="arabicPeriod" startAt="1"/>
            </a:pPr>
            <a:r>
              <a:rPr altLang="ja-JP" sz="2000" lang="en-GB"/>
              <a:t>Distinguish between thinnet and thicknet coaxial cables.</a:t>
            </a:r>
          </a:p>
          <a:p>
            <a:pPr eaLnBrk="1" hangingPunct="1" lvl="0">
              <a:lnSpc>
                <a:spcPct val="80000"/>
              </a:lnSpc>
              <a:buFont typeface="Wingdings" pitchFamily="2" charset="2"/>
              <a:buAutoNum type="arabicPeriod" startAt="1"/>
            </a:pPr>
            <a:r>
              <a:rPr altLang="ja-JP" sz="2000" lang="en-GB">
                <a:solidFill>
                  <a:srgbClr val="FF0000"/>
                </a:solidFill>
              </a:rPr>
              <a:t>Distinguish between radio and microwave transmission.</a:t>
            </a:r>
          </a:p>
          <a:p>
            <a:pPr eaLnBrk="1" hangingPunct="1" lvl="0">
              <a:lnSpc>
                <a:spcPct val="80000"/>
              </a:lnSpc>
              <a:buFont typeface="Wingdings" pitchFamily="2" charset="2"/>
              <a:buAutoNum type="arabicPeriod" startAt="1"/>
            </a:pPr>
            <a:r>
              <a:rPr altLang="ja-JP" sz="2000" lang="en-GB"/>
              <a:t>The layer that surrounds the core of a fibre optic cable is called (                    ).</a:t>
            </a:r>
          </a:p>
          <a:p>
            <a:pPr eaLnBrk="1" hangingPunct="1" lvl="0">
              <a:lnSpc>
                <a:spcPct val="80000"/>
              </a:lnSpc>
              <a:buFont typeface="Wingdings" pitchFamily="2" charset="2"/>
              <a:buAutoNum type="arabicPeriod" startAt="1"/>
            </a:pPr>
            <a:r>
              <a:rPr altLang="ja-JP" sz="2000" lang="en-GB">
                <a:solidFill>
                  <a:srgbClr val="FF0000"/>
                </a:solidFill>
              </a:rPr>
              <a:t>Describe any three types of physical network topologies used in LAN.</a:t>
            </a:r>
          </a:p>
          <a:p>
            <a:pPr eaLnBrk="1" hangingPunct="1" lvl="0">
              <a:lnSpc>
                <a:spcPct val="80000"/>
              </a:lnSpc>
              <a:buFont typeface="Wingdings" pitchFamily="2" charset="2"/>
              <a:buAutoNum type="arabicPeriod" startAt="1"/>
            </a:pPr>
            <a:r>
              <a:rPr altLang="ja-JP" sz="2000" lang="en-GB"/>
              <a:t>The device that connects workstations and the server to a central point is called a (                    ).</a:t>
            </a:r>
          </a:p>
          <a:p>
            <a:pPr eaLnBrk="1" hangingPunct="1" lvl="0">
              <a:lnSpc>
                <a:spcPct val="80000"/>
              </a:lnSpc>
              <a:buFont typeface="Wingdings" pitchFamily="2" charset="2"/>
              <a:buAutoNum type="arabicPeriod" startAt="1"/>
            </a:pPr>
            <a:r>
              <a:rPr altLang="ja-JP" sz="2000" lang="en-GB">
                <a:solidFill>
                  <a:srgbClr val="FF0000"/>
                </a:solidFill>
              </a:rPr>
              <a:t>Define the term protocol.</a:t>
            </a:r>
          </a:p>
        </p:txBody>
      </p:sp>
      <p:sp>
        <p:nvSpPr>
          <p:cNvPr id="104891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89</a:t>
            </a:fld>
            <a:endParaRPr altLang="ja-JP" sz="1200" lang="en-US">
              <a:latin typeface="Arial Black" pitchFamily="34" charset="0"/>
            </a:endParaRPr>
          </a:p>
        </p:txBody>
      </p:sp>
    </p:spTree>
  </p:cSld>
  <p:clrMapOvr>
    <a:masterClrMapping/>
  </p:clrMapOvr>
  <p:timing/>
</p:sld>
</file>

<file path=ppt/slides/slide90.xml><?xml version="1.0" encoding="utf-8"?>
<p:sld xmlns:a="http://schemas.openxmlformats.org/drawingml/2006/main" xmlns:r="http://schemas.openxmlformats.org/officeDocument/2006/relationships" xmlns:p="http://schemas.openxmlformats.org/presentationml/2006/main" showMasterSp="1">
  <p:cSld>
    <p:spTree>
      <p:nvGrpSpPr>
        <p:cNvPr id="232" name=""/>
        <p:cNvGrpSpPr/>
        <p:nvPr/>
      </p:nvGrpSpPr>
      <p:grpSpPr>
        <a:xfrm rot="0">
          <a:off x="0" y="0"/>
          <a:ext cx="0" cy="0"/>
          <a:chOff x="0" y="0"/>
          <a:chExt cx="0" cy="0"/>
        </a:xfrm>
      </p:grpSpPr>
      <p:sp>
        <p:nvSpPr>
          <p:cNvPr id="104891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revision questions 1</a:t>
            </a:r>
          </a:p>
        </p:txBody>
      </p:sp>
      <p:sp>
        <p:nvSpPr>
          <p:cNvPr id="1048916" name="Rectangle 3"/>
          <p:cNvSpPr/>
          <p:nvPr>
            <p:ph type="body" sz="full" idx="4294967295"/>
          </p:nvPr>
        </p:nvSpPr>
        <p:spPr>
          <a:xfrm rot="0">
            <a:off x="457200" y="1981200"/>
            <a:ext cx="86868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buFont typeface="Wingdings" pitchFamily="2" charset="2"/>
              <a:buAutoNum type="arabicPeriod" startAt="1"/>
            </a:pPr>
            <a:r>
              <a:rPr altLang="ja-JP" sz="2800" lang="en-US"/>
              <a:t>A). Unshielded twisted pair cabling – LAN.</a:t>
            </a:r>
          </a:p>
          <a:p>
            <a:pPr eaLnBrk="1" hangingPunct="1" lvl="0">
              <a:lnSpc>
                <a:spcPct val="80000"/>
              </a:lnSpc>
              <a:buNone/>
            </a:pPr>
            <a:r>
              <a:rPr altLang="ja-JP" sz="2800" lang="en-US"/>
              <a:t>	</a:t>
            </a:r>
            <a:r>
              <a:rPr altLang="ja-JP" sz="2800" lang="en-US">
                <a:solidFill>
                  <a:srgbClr val="FF0000"/>
                </a:solidFill>
              </a:rPr>
              <a:t>B). Stand alones – None.</a:t>
            </a:r>
          </a:p>
          <a:p>
            <a:pPr eaLnBrk="1" hangingPunct="1" lvl="0">
              <a:lnSpc>
                <a:spcPct val="80000"/>
              </a:lnSpc>
              <a:buNone/>
            </a:pPr>
            <a:r>
              <a:rPr altLang="ja-JP" sz="2800" lang="en-US"/>
              <a:t>	C). Over 254 computers in a city – MAN.</a:t>
            </a:r>
          </a:p>
          <a:p>
            <a:pPr eaLnBrk="1" hangingPunct="1" lvl="0">
              <a:lnSpc>
                <a:spcPct val="80000"/>
              </a:lnSpc>
              <a:buFont typeface="Wingdings" pitchFamily="2" charset="2"/>
              <a:buAutoNum type="arabicPeriod" startAt="2"/>
            </a:pPr>
            <a:r>
              <a:rPr altLang="ja-JP" sz="2800" lang="en-US">
                <a:solidFill>
                  <a:srgbClr val="FF0000"/>
                </a:solidFill>
              </a:rPr>
              <a:t>Network interface card creates a physical link between the computer and the transmission media.</a:t>
            </a:r>
          </a:p>
          <a:p>
            <a:pPr eaLnBrk="1" hangingPunct="1" lvl="0">
              <a:lnSpc>
                <a:spcPct val="80000"/>
              </a:lnSpc>
              <a:buFont typeface="Wingdings" pitchFamily="2" charset="2"/>
              <a:buAutoNum type="arabicPeriod" startAt="2"/>
            </a:pPr>
            <a:r>
              <a:rPr altLang="ja-JP" sz="2800" lang="en-US"/>
              <a:t>Server, Client.</a:t>
            </a:r>
          </a:p>
          <a:p>
            <a:pPr eaLnBrk="1" hangingPunct="1" lvl="0">
              <a:lnSpc>
                <a:spcPct val="80000"/>
              </a:lnSpc>
              <a:buFont typeface="Wingdings" pitchFamily="2" charset="2"/>
              <a:buAutoNum type="arabicPeriod" startAt="2"/>
            </a:pPr>
            <a:r>
              <a:rPr altLang="ja-JP" sz="2800" lang="en-US">
                <a:solidFill>
                  <a:srgbClr val="FF0000"/>
                </a:solidFill>
              </a:rPr>
              <a:t>A thicknet is thicker than the thinnet and has two insulators around the core.</a:t>
            </a:r>
          </a:p>
          <a:p>
            <a:pPr eaLnBrk="1" hangingPunct="1" lvl="0">
              <a:lnSpc>
                <a:spcPct val="80000"/>
              </a:lnSpc>
              <a:buFont typeface="Wingdings" pitchFamily="2" charset="2"/>
              <a:buAutoNum type="arabicPeriod" startAt="2"/>
            </a:pPr>
            <a:r>
              <a:rPr altLang="ja-JP" sz="2800" lang="en-US"/>
              <a:t>Microwave transmission is point-to-point while in radio transmission the signals are Omni directional i.e. they originate from a central point and then spread outward.</a:t>
            </a:r>
          </a:p>
        </p:txBody>
      </p:sp>
      <p:sp>
        <p:nvSpPr>
          <p:cNvPr id="104891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90</a:t>
            </a:fld>
            <a:endParaRPr altLang="ja-JP" sz="1200" lang="en-US">
              <a:latin typeface="Arial Black" pitchFamily="34" charset="0"/>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1">
  <p:cSld>
    <p:spTree>
      <p:nvGrpSpPr>
        <p:cNvPr id="233" name=""/>
        <p:cNvGrpSpPr/>
        <p:nvPr/>
      </p:nvGrpSpPr>
      <p:grpSpPr>
        <a:xfrm rot="0">
          <a:off x="0" y="0"/>
          <a:ext cx="0" cy="0"/>
          <a:chOff x="0" y="0"/>
          <a:chExt cx="0" cy="0"/>
        </a:xfrm>
      </p:grpSpPr>
      <p:sp>
        <p:nvSpPr>
          <p:cNvPr id="104891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Answer of revision questions 2</a:t>
            </a:r>
          </a:p>
        </p:txBody>
      </p:sp>
      <p:sp>
        <p:nvSpPr>
          <p:cNvPr id="1048919"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lnSpc>
                <a:spcPct val="80000"/>
              </a:lnSpc>
              <a:buFont typeface="Wingdings" pitchFamily="2" charset="2"/>
              <a:buAutoNum type="arabicPeriod" startAt="6"/>
            </a:pPr>
            <a:r>
              <a:rPr altLang="ja-JP" sz="2800" lang="en-US"/>
              <a:t>Cladding.</a:t>
            </a:r>
          </a:p>
          <a:p>
            <a:pPr eaLnBrk="1" hangingPunct="1" indent="-533400" lvl="0" marL="533400">
              <a:lnSpc>
                <a:spcPct val="80000"/>
              </a:lnSpc>
              <a:buFont typeface="Wingdings" pitchFamily="2" charset="2"/>
              <a:buAutoNum type="arabicPeriod" startAt="6"/>
            </a:pPr>
            <a:r>
              <a:rPr altLang="ja-JP" sz="2800" lang="en-US">
                <a:solidFill>
                  <a:srgbClr val="FF0000"/>
                </a:solidFill>
              </a:rPr>
              <a:t>Types of physical network topologies used in LAN:</a:t>
            </a:r>
          </a:p>
          <a:p>
            <a:pPr eaLnBrk="1" hangingPunct="1" indent="-548640" lvl="1" marL="914400">
              <a:lnSpc>
                <a:spcPct val="80000"/>
              </a:lnSpc>
              <a:buFont typeface="Wingdings" pitchFamily="2" charset="2"/>
              <a:buAutoNum type="alphaUcParenR" startAt="1"/>
            </a:pPr>
            <a:r>
              <a:rPr altLang="ja-JP" lang="en-US"/>
              <a:t>Star topology.</a:t>
            </a:r>
          </a:p>
          <a:p>
            <a:pPr eaLnBrk="1" hangingPunct="1" indent="-548640" lvl="1" marL="914400">
              <a:lnSpc>
                <a:spcPct val="80000"/>
              </a:lnSpc>
              <a:buFont typeface="Wingdings" pitchFamily="2" charset="2"/>
              <a:buAutoNum type="alphaUcParenR" startAt="1"/>
            </a:pPr>
            <a:r>
              <a:rPr altLang="ja-JP" lang="en-US">
                <a:solidFill>
                  <a:srgbClr val="FF0000"/>
                </a:solidFill>
              </a:rPr>
              <a:t>Bus topology.</a:t>
            </a:r>
          </a:p>
          <a:p>
            <a:pPr eaLnBrk="1" hangingPunct="1" indent="-548640" lvl="1" marL="914400">
              <a:lnSpc>
                <a:spcPct val="80000"/>
              </a:lnSpc>
              <a:buFont typeface="Wingdings" pitchFamily="2" charset="2"/>
              <a:buAutoNum type="alphaUcParenR" startAt="1"/>
            </a:pPr>
            <a:r>
              <a:rPr altLang="ja-JP" lang="en-US"/>
              <a:t>Ring topology.</a:t>
            </a:r>
          </a:p>
          <a:p>
            <a:pPr eaLnBrk="1" hangingPunct="1" indent="-548640" lvl="1" marL="914400">
              <a:lnSpc>
                <a:spcPct val="80000"/>
              </a:lnSpc>
              <a:buFont typeface="Wingdings" pitchFamily="2" charset="2"/>
              <a:buAutoNum type="alphaUcParenR" startAt="1"/>
            </a:pPr>
            <a:r>
              <a:rPr altLang="ja-JP" lang="en-US">
                <a:solidFill>
                  <a:srgbClr val="FF0000"/>
                </a:solidFill>
              </a:rPr>
              <a:t>Mesh topology.</a:t>
            </a:r>
          </a:p>
          <a:p>
            <a:pPr eaLnBrk="1" hangingPunct="1" indent="-548640" lvl="1" marL="914400">
              <a:lnSpc>
                <a:spcPct val="80000"/>
              </a:lnSpc>
              <a:buFont typeface="Wingdings" pitchFamily="2" charset="2"/>
              <a:buAutoNum type="alphaUcParenR" startAt="1"/>
            </a:pPr>
            <a:r>
              <a:rPr altLang="ja-JP" lang="en-US"/>
              <a:t>Tree topology.</a:t>
            </a:r>
          </a:p>
          <a:p>
            <a:pPr eaLnBrk="1" hangingPunct="1" indent="-533400" lvl="0" marL="533400">
              <a:lnSpc>
                <a:spcPct val="80000"/>
              </a:lnSpc>
              <a:buFont typeface="Wingdings" pitchFamily="2" charset="2"/>
              <a:buAutoNum type="arabicPeriod" startAt="6"/>
            </a:pPr>
            <a:r>
              <a:rPr altLang="ja-JP" sz="2800" lang="en-US">
                <a:solidFill>
                  <a:srgbClr val="FF0000"/>
                </a:solidFill>
              </a:rPr>
              <a:t>Hub.</a:t>
            </a:r>
          </a:p>
          <a:p>
            <a:pPr eaLnBrk="1" hangingPunct="1" indent="-533400" lvl="0" marL="533400">
              <a:lnSpc>
                <a:spcPct val="80000"/>
              </a:lnSpc>
              <a:buFont typeface="Wingdings" pitchFamily="2" charset="2"/>
              <a:buAutoNum type="arabicPeriod" startAt="6"/>
            </a:pPr>
            <a:r>
              <a:rPr altLang="ja-JP" sz="2800" lang="en-US"/>
              <a:t>A protocol is a special set of rules that enable computers on a network to communicate.</a:t>
            </a:r>
          </a:p>
        </p:txBody>
      </p:sp>
      <p:sp>
        <p:nvSpPr>
          <p:cNvPr id="104892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91</a:t>
            </a:fld>
            <a:endParaRPr altLang="ja-JP" sz="1200" lang="en-US">
              <a:latin typeface="Arial Black" pitchFamily="34" charset="0"/>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1">
  <p:cSld>
    <p:spTree>
      <p:nvGrpSpPr>
        <p:cNvPr id="234" name=""/>
        <p:cNvGrpSpPr/>
        <p:nvPr/>
      </p:nvGrpSpPr>
      <p:grpSpPr>
        <a:xfrm rot="0">
          <a:off x="0" y="0"/>
          <a:ext cx="0" cy="0"/>
          <a:chOff x="0" y="0"/>
          <a:chExt cx="0" cy="0"/>
        </a:xfrm>
      </p:grpSpPr>
      <p:sp>
        <p:nvSpPr>
          <p:cNvPr id="1048921" name="Rectangle 18"/>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92</a:t>
            </a:fld>
            <a:endParaRPr altLang="ja-JP" sz="1200" lang="en-US">
              <a:latin typeface="Arial Black" pitchFamily="34" charset="0"/>
            </a:endParaRPr>
          </a:p>
        </p:txBody>
      </p:sp>
      <p:sp>
        <p:nvSpPr>
          <p:cNvPr id="1048922" name="Rectangle 4"/>
          <p:cNvSpPr/>
          <p:nvPr>
            <p:ph type="ctrTitle" sz="full" idx="4294967295"/>
          </p:nvPr>
        </p:nvSpPr>
        <p:spPr>
          <a:xfrm rot="0">
            <a:off x="0" y="1700212"/>
            <a:ext cx="9144000" cy="2520950"/>
          </a:xfrm>
          <a:prstGeom prst="rect"/>
          <a:noFill/>
          <a:ln>
            <a:noFill/>
          </a:ln>
        </p:spPr>
        <p:txBody>
          <a:bodyPr anchor="ctr" bIns="45720" lIns="91440" rIns="91440" tIns="45720" vert="horz"/>
          <a:lstStyle>
            <a:lvl1pPr algn="l">
              <a:defRPr sz="4400"/>
            </a:lvl1pPr>
          </a:lstStyle>
          <a:p>
            <a:pPr algn="ctr" eaLnBrk="1" hangingPunct="1" lvl="0"/>
            <a:r>
              <a:rPr altLang="ja-JP" sz="7200" lang="en-GB">
                <a:solidFill>
                  <a:srgbClr val="FFFFFF"/>
                </a:solidFill>
                <a:latin typeface="Monotype Corsiva" pitchFamily="66" charset="0"/>
              </a:rPr>
              <a:t>Practical exercise</a:t>
            </a:r>
          </a:p>
        </p:txBody>
      </p:sp>
      <p:sp>
        <p:nvSpPr>
          <p:cNvPr id="1048923"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92</a:t>
            </a:fld>
            <a:endParaRPr altLang="ja-JP" sz="1200" lang="en-US">
              <a:latin typeface="Arial Black" pitchFamily="34" charset="0"/>
            </a:endParaRPr>
          </a:p>
        </p:txBody>
      </p:sp>
    </p:spTree>
  </p:cSld>
  <p:clrMapOvr>
    <a:masterClrMapping/>
  </p:clrMapOvr>
  <p:timing/>
</p:sld>
</file>

<file path=ppt/slides/slide93.xml><?xml version="1.0" encoding="utf-8"?>
<p:sld xmlns:a="http://schemas.openxmlformats.org/drawingml/2006/main" xmlns:r="http://schemas.openxmlformats.org/officeDocument/2006/relationships" xmlns:p="http://schemas.openxmlformats.org/presentationml/2006/main" showMasterSp="1">
  <p:cSld>
    <p:spTree>
      <p:nvGrpSpPr>
        <p:cNvPr id="235" name=""/>
        <p:cNvGrpSpPr/>
        <p:nvPr/>
      </p:nvGrpSpPr>
      <p:grpSpPr>
        <a:xfrm rot="0">
          <a:off x="0" y="0"/>
          <a:ext cx="0" cy="0"/>
          <a:chOff x="0" y="0"/>
          <a:chExt cx="0" cy="0"/>
        </a:xfrm>
      </p:grpSpPr>
      <p:sp>
        <p:nvSpPr>
          <p:cNvPr id="1048924"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600" lang="en-GB"/>
              <a:t>Setting up a peer-to-peer local area network</a:t>
            </a:r>
          </a:p>
        </p:txBody>
      </p:sp>
      <p:sp>
        <p:nvSpPr>
          <p:cNvPr id="1048925"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90000"/>
              </a:lnSpc>
            </a:pPr>
            <a:r>
              <a:rPr altLang="ja-JP" sz="2400" lang="en-GB"/>
              <a:t>This practical activity is a step by step guide on how to set up a simple local area network. The following are some of the requirements you need.</a:t>
            </a:r>
          </a:p>
          <a:p>
            <a:pPr eaLnBrk="1" hangingPunct="1" indent="-502920" lvl="1" marL="838200">
              <a:lnSpc>
                <a:spcPct val="90000"/>
              </a:lnSpc>
              <a:buFont typeface="Wingdings" pitchFamily="2" charset="2"/>
              <a:buAutoNum type="arabicPeriod" startAt="1"/>
            </a:pPr>
            <a:r>
              <a:rPr altLang="ja-JP" sz="2300" lang="en-GB">
                <a:solidFill>
                  <a:srgbClr val="FF0000"/>
                </a:solidFill>
              </a:rPr>
              <a:t>Hardware requirements.</a:t>
            </a:r>
          </a:p>
          <a:p>
            <a:pPr eaLnBrk="1" hangingPunct="1" indent="-502920" lvl="1" marL="838200">
              <a:lnSpc>
                <a:spcPct val="90000"/>
              </a:lnSpc>
              <a:buFont typeface="Wingdings" pitchFamily="2" charset="2"/>
              <a:buAutoNum type="arabicPeriod" startAt="1"/>
            </a:pPr>
            <a:r>
              <a:rPr altLang="ja-JP" sz="2300" lang="en-GB"/>
              <a:t>Tools</a:t>
            </a:r>
          </a:p>
          <a:p>
            <a:pPr eaLnBrk="1" hangingPunct="1" indent="-502920" lvl="1" marL="838200">
              <a:lnSpc>
                <a:spcPct val="90000"/>
              </a:lnSpc>
              <a:buFont typeface="Wingdings" pitchFamily="2" charset="2"/>
              <a:buAutoNum type="arabicPeriod" startAt="1"/>
            </a:pPr>
            <a:r>
              <a:rPr altLang="ja-JP" sz="2300" lang="en-GB">
                <a:solidFill>
                  <a:srgbClr val="FF0000"/>
                </a:solidFill>
              </a:rPr>
              <a:t>Installing a network card</a:t>
            </a:r>
          </a:p>
          <a:p>
            <a:pPr eaLnBrk="1" hangingPunct="1" indent="-502920" lvl="1" marL="838200">
              <a:lnSpc>
                <a:spcPct val="90000"/>
              </a:lnSpc>
              <a:buFont typeface="Wingdings" pitchFamily="2" charset="2"/>
              <a:buAutoNum type="arabicPeriod" startAt="1"/>
            </a:pPr>
            <a:r>
              <a:rPr altLang="ja-JP" sz="2300" lang="en-GB"/>
              <a:t>Installing the drivers manually</a:t>
            </a:r>
          </a:p>
          <a:p>
            <a:pPr eaLnBrk="1" hangingPunct="1" indent="-502920" lvl="1" marL="838200">
              <a:lnSpc>
                <a:spcPct val="90000"/>
              </a:lnSpc>
              <a:buFont typeface="Wingdings" pitchFamily="2" charset="2"/>
              <a:buAutoNum type="arabicPeriod" startAt="1"/>
            </a:pPr>
            <a:r>
              <a:rPr altLang="ja-JP" sz="2300" lang="en-GB">
                <a:solidFill>
                  <a:srgbClr val="FF0000"/>
                </a:solidFill>
              </a:rPr>
              <a:t>Adding protocols</a:t>
            </a:r>
          </a:p>
          <a:p>
            <a:pPr eaLnBrk="1" hangingPunct="1" indent="-502920" lvl="1" marL="838200">
              <a:lnSpc>
                <a:spcPct val="90000"/>
              </a:lnSpc>
              <a:buFont typeface="Wingdings" pitchFamily="2" charset="2"/>
              <a:buAutoNum type="arabicPeriod" startAt="1"/>
            </a:pPr>
            <a:r>
              <a:rPr altLang="ja-JP" sz="2300" lang="en-GB"/>
              <a:t>Identifying your computer in a workgroup</a:t>
            </a:r>
          </a:p>
          <a:p>
            <a:pPr eaLnBrk="1" hangingPunct="1" indent="-502920" lvl="1" marL="838200">
              <a:lnSpc>
                <a:spcPct val="90000"/>
              </a:lnSpc>
              <a:buFont typeface="Wingdings" pitchFamily="2" charset="2"/>
              <a:buAutoNum type="arabicPeriod" startAt="1"/>
            </a:pPr>
            <a:r>
              <a:rPr altLang="ja-JP" sz="2300" lang="en-GB">
                <a:solidFill>
                  <a:srgbClr val="FF0000"/>
                </a:solidFill>
              </a:rPr>
              <a:t>Configuring transport control protocol/Internet protocol (TCP/IP)</a:t>
            </a:r>
          </a:p>
          <a:p>
            <a:pPr eaLnBrk="1" hangingPunct="1" indent="-502920" lvl="1" marL="838200">
              <a:lnSpc>
                <a:spcPct val="90000"/>
              </a:lnSpc>
              <a:buFont typeface="Wingdings" pitchFamily="2" charset="2"/>
              <a:buAutoNum type="arabicPeriod" startAt="1"/>
            </a:pPr>
            <a:r>
              <a:rPr altLang="ja-JP" sz="2300" lang="en-GB"/>
              <a:t>Media preparation and connection</a:t>
            </a:r>
          </a:p>
          <a:p>
            <a:pPr eaLnBrk="1" hangingPunct="1" indent="-502920" lvl="1" marL="838200">
              <a:lnSpc>
                <a:spcPct val="90000"/>
              </a:lnSpc>
              <a:buFont typeface="Wingdings" pitchFamily="2" charset="2"/>
              <a:buAutoNum type="arabicPeriod" startAt="1"/>
            </a:pPr>
            <a:r>
              <a:rPr altLang="ja-JP" sz="2300" lang="en-US">
                <a:solidFill>
                  <a:srgbClr val="FF0000"/>
                </a:solidFill>
              </a:rPr>
              <a:t>Connecting the computers to hub/switch</a:t>
            </a:r>
          </a:p>
        </p:txBody>
      </p:sp>
      <p:sp>
        <p:nvSpPr>
          <p:cNvPr id="1048926"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93</a:t>
            </a:fld>
            <a:endParaRPr altLang="ja-JP" sz="1200" lang="en-US">
              <a:latin typeface="Arial Black" pitchFamily="34" charset="0"/>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1">
  <p:cSld>
    <p:spTree>
      <p:nvGrpSpPr>
        <p:cNvPr id="236" name=""/>
        <p:cNvGrpSpPr/>
        <p:nvPr/>
      </p:nvGrpSpPr>
      <p:grpSpPr>
        <a:xfrm rot="0">
          <a:off x="0" y="0"/>
          <a:ext cx="0" cy="0"/>
          <a:chOff x="0" y="0"/>
          <a:chExt cx="0" cy="0"/>
        </a:xfrm>
      </p:grpSpPr>
      <p:sp>
        <p:nvSpPr>
          <p:cNvPr id="104892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Hardware requirements</a:t>
            </a:r>
          </a:p>
        </p:txBody>
      </p:sp>
      <p:sp>
        <p:nvSpPr>
          <p:cNvPr id="1048928"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90000"/>
              </a:lnSpc>
              <a:buFont typeface="Wingdings" pitchFamily="2" charset="2"/>
              <a:buAutoNum type="arabicPeriod" startAt="1"/>
            </a:pPr>
            <a:r>
              <a:rPr altLang="ja-JP" lang="en-GB"/>
              <a:t>A computer running on any version of Microsoft Windows especially Windows 9x/2000/ME/windows XP.</a:t>
            </a:r>
          </a:p>
          <a:p>
            <a:pPr eaLnBrk="1" hangingPunct="1" indent="-609600" lvl="0" marL="609600">
              <a:lnSpc>
                <a:spcPct val="90000"/>
              </a:lnSpc>
              <a:buFont typeface="Wingdings" pitchFamily="2" charset="2"/>
              <a:buAutoNum type="arabicPeriod" startAt="1"/>
            </a:pPr>
            <a:r>
              <a:rPr altLang="ja-JP" lang="en-GB">
                <a:solidFill>
                  <a:srgbClr val="FF0000"/>
                </a:solidFill>
              </a:rPr>
              <a:t>Network interface card. Some computers may have it already installed onboard so that you do not have to purchase one.</a:t>
            </a:r>
          </a:p>
          <a:p>
            <a:pPr eaLnBrk="1" hangingPunct="1" indent="-609600" lvl="0" marL="609600">
              <a:lnSpc>
                <a:spcPct val="90000"/>
              </a:lnSpc>
              <a:buFont typeface="Wingdings" pitchFamily="2" charset="2"/>
              <a:buAutoNum type="arabicPeriod" startAt="1"/>
            </a:pPr>
            <a:r>
              <a:rPr altLang="ja-JP" lang="en-GB"/>
              <a:t>A hub or a switch.</a:t>
            </a:r>
          </a:p>
          <a:p>
            <a:pPr eaLnBrk="1" hangingPunct="1" indent="-609600" lvl="0" marL="609600">
              <a:lnSpc>
                <a:spcPct val="90000"/>
              </a:lnSpc>
              <a:buFont typeface="Wingdings" pitchFamily="2" charset="2"/>
              <a:buAutoNum type="arabicPeriod" startAt="1"/>
            </a:pPr>
            <a:r>
              <a:rPr altLang="ja-JP" lang="en-GB">
                <a:solidFill>
                  <a:srgbClr val="FF0000"/>
                </a:solidFill>
              </a:rPr>
              <a:t>Transmission media preferably unshielded twisted pair category 5.</a:t>
            </a:r>
          </a:p>
          <a:p>
            <a:pPr eaLnBrk="1" hangingPunct="1" indent="-609600" lvl="0" marL="609600">
              <a:lnSpc>
                <a:spcPct val="90000"/>
              </a:lnSpc>
              <a:buFont typeface="Wingdings" pitchFamily="2" charset="2"/>
              <a:buAutoNum type="arabicPeriod" startAt="1"/>
            </a:pPr>
            <a:r>
              <a:rPr altLang="ja-JP" lang="en-US"/>
              <a:t>RJ45 connectors.</a:t>
            </a:r>
          </a:p>
        </p:txBody>
      </p:sp>
      <p:sp>
        <p:nvSpPr>
          <p:cNvPr id="104892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94</a:t>
            </a:fld>
            <a:endParaRPr altLang="ja-JP" sz="1200" lang="en-US">
              <a:latin typeface="Arial Black" pitchFamily="34" charset="0"/>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1">
  <p:cSld>
    <p:spTree>
      <p:nvGrpSpPr>
        <p:cNvPr id="237" name=""/>
        <p:cNvGrpSpPr/>
        <p:nvPr/>
      </p:nvGrpSpPr>
      <p:grpSpPr>
        <a:xfrm rot="0">
          <a:off x="0" y="0"/>
          <a:ext cx="0" cy="0"/>
          <a:chOff x="0" y="0"/>
          <a:chExt cx="0" cy="0"/>
        </a:xfrm>
      </p:grpSpPr>
      <p:sp>
        <p:nvSpPr>
          <p:cNvPr id="104893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Installing a network card</a:t>
            </a:r>
          </a:p>
        </p:txBody>
      </p:sp>
      <p:sp>
        <p:nvSpPr>
          <p:cNvPr id="1048931"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 network interface card acts as the physical interface or connection between the computer and a properly terminated transmission cable. As mentioned earlier, come motherboards come with on-board network interface cards hence you may not need to plug in a separate add-on card.</a:t>
            </a:r>
          </a:p>
        </p:txBody>
      </p:sp>
      <p:sp>
        <p:nvSpPr>
          <p:cNvPr id="104893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95</a:t>
            </a:fld>
            <a:endParaRPr altLang="ja-JP" sz="1200" lang="en-US">
              <a:latin typeface="Arial Black" pitchFamily="34" charset="0"/>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1">
  <p:cSld>
    <p:spTree>
      <p:nvGrpSpPr>
        <p:cNvPr id="238" name=""/>
        <p:cNvGrpSpPr/>
        <p:nvPr/>
      </p:nvGrpSpPr>
      <p:grpSpPr>
        <a:xfrm rot="0">
          <a:off x="0" y="0"/>
          <a:ext cx="0" cy="0"/>
          <a:chOff x="0" y="0"/>
          <a:chExt cx="0" cy="0"/>
        </a:xfrm>
      </p:grpSpPr>
      <p:sp>
        <p:nvSpPr>
          <p:cNvPr id="1048933"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700" lang="en-GB"/>
              <a:t>Steps of physically install an add-on card 1</a:t>
            </a:r>
          </a:p>
        </p:txBody>
      </p:sp>
      <p:sp>
        <p:nvSpPr>
          <p:cNvPr id="1048934" name="Rectangle 3"/>
          <p:cNvSpPr/>
          <p:nvPr>
            <p:ph type="body" sz="half" idx="4294967295"/>
          </p:nvPr>
        </p:nvSpPr>
        <p:spPr>
          <a:xfrm rot="0">
            <a:off x="4648200" y="1981200"/>
            <a:ext cx="44958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381000" lvl="0" marL="381000">
              <a:lnSpc>
                <a:spcPct val="90000"/>
              </a:lnSpc>
              <a:buFont typeface="Wingdings" pitchFamily="2" charset="2"/>
              <a:buAutoNum type="arabicPeriod" startAt="1"/>
            </a:pPr>
            <a:r>
              <a:rPr altLang="ja-JP" sz="2200" lang="en-GB"/>
              <a:t>Disconnect the computer from the power source.</a:t>
            </a:r>
          </a:p>
          <a:p>
            <a:pPr eaLnBrk="1" hangingPunct="1" indent="-381000" lvl="0" marL="381000">
              <a:lnSpc>
                <a:spcPct val="90000"/>
              </a:lnSpc>
              <a:buFont typeface="Wingdings" pitchFamily="2" charset="2"/>
              <a:buAutoNum type="arabicPeriod" startAt="1"/>
            </a:pPr>
            <a:r>
              <a:rPr altLang="ja-JP" sz="2200" lang="en-GB">
                <a:solidFill>
                  <a:srgbClr val="FF0000"/>
                </a:solidFill>
              </a:rPr>
              <a:t>Open te system unit and identify an empty expansion slot on the motherboard.</a:t>
            </a:r>
          </a:p>
          <a:p>
            <a:pPr eaLnBrk="1" hangingPunct="1" indent="-381000" lvl="0" marL="381000">
              <a:lnSpc>
                <a:spcPct val="90000"/>
              </a:lnSpc>
              <a:buFont typeface="Wingdings" pitchFamily="2" charset="2"/>
              <a:buAutoNum type="arabicPeriod" startAt="1"/>
            </a:pPr>
            <a:r>
              <a:rPr altLang="ja-JP" sz="2200" lang="en-GB"/>
              <a:t>Insert the card as shown in figure right and screw it into place. Some little force may be needed to push the card into place squarely. Make sure that all the conductor points of the card sink into the expansion slot. Avoid touching the golden conductor points and chip on the card with your bare hands.</a:t>
            </a:r>
          </a:p>
        </p:txBody>
      </p:sp>
      <p:pic>
        <p:nvPicPr>
          <p:cNvPr id="2097187" name="Picture 6" descr="inserting network interface card"/>
          <p:cNvPicPr>
            <a:picLocks/>
          </p:cNvPicPr>
          <p:nvPr>
            <p:ph sz="half" idx="4294967295"/>
          </p:nvPr>
        </p:nvPicPr>
        <p:blipFill>
          <a:blip xmlns:r="http://schemas.openxmlformats.org/officeDocument/2006/relationships" r:embed="rId1"/>
          <a:srcRect l="0" t="0" r="0" b="0"/>
          <a:stretch>
            <a:fillRect/>
          </a:stretch>
        </p:blipFill>
        <p:spPr>
          <a:xfrm rot="0">
            <a:off x="0" y="2420937"/>
            <a:ext cx="4572000" cy="3429000"/>
          </a:xfrm>
          <a:prstGeom prst="rect"/>
          <a:noFill/>
          <a:ln>
            <a:noFill/>
          </a:ln>
        </p:spPr>
      </p:pic>
      <p:sp>
        <p:nvSpPr>
          <p:cNvPr id="104893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96</a:t>
            </a:fld>
            <a:endParaRPr altLang="ja-JP" sz="1200" lang="en-US">
              <a:latin typeface="Arial Black" pitchFamily="34" charset="0"/>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1">
  <p:cSld>
    <p:spTree>
      <p:nvGrpSpPr>
        <p:cNvPr id="239" name=""/>
        <p:cNvGrpSpPr/>
        <p:nvPr/>
      </p:nvGrpSpPr>
      <p:grpSpPr>
        <a:xfrm rot="0">
          <a:off x="0" y="0"/>
          <a:ext cx="0" cy="0"/>
          <a:chOff x="0" y="0"/>
          <a:chExt cx="0" cy="0"/>
        </a:xfrm>
      </p:grpSpPr>
      <p:sp>
        <p:nvSpPr>
          <p:cNvPr id="1048936" name="Rectangle 7"/>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700" lang="en-GB"/>
              <a:t>Steps of physically install an add-on card 2</a:t>
            </a:r>
          </a:p>
        </p:txBody>
      </p:sp>
      <p:sp>
        <p:nvSpPr>
          <p:cNvPr id="1048937" name="Rectangle 6"/>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90000"/>
              </a:lnSpc>
              <a:buFont typeface="Wingdings" pitchFamily="2" charset="2"/>
              <a:buAutoNum type="arabicPeriod" startAt="4"/>
            </a:pPr>
            <a:r>
              <a:rPr altLang="ja-JP" sz="2400" lang="en-GB"/>
              <a:t>Replace the casing then connect the computer to the power supply and boot it up. If you are using Microsoft Windows 9x and above, the computer will detect the new hardware because of the plug and play feature found in the operating system. It may install the protocols and device software needed for the proper operation of the network interface card automatically. If there is a problem of the card being detected, you may have to configure the card manually using a disk that comes with the card.</a:t>
            </a:r>
          </a:p>
          <a:p>
            <a:pPr eaLnBrk="1" hangingPunct="1" indent="-457200" lvl="0" marL="457200">
              <a:lnSpc>
                <a:spcPct val="90000"/>
              </a:lnSpc>
              <a:buFont typeface="Wingdings" pitchFamily="2" charset="2"/>
              <a:buAutoNum type="arabicPeriod" startAt="4"/>
            </a:pPr>
            <a:endParaRPr altLang="ja-JP" sz="2400" lang="en-GB"/>
          </a:p>
          <a:p>
            <a:pPr eaLnBrk="1" hangingPunct="1" indent="-457200" lvl="0" marL="457200">
              <a:lnSpc>
                <a:spcPct val="90000"/>
              </a:lnSpc>
              <a:buNone/>
            </a:pPr>
            <a:r>
              <a:rPr altLang="ja-JP" sz="2400" lang="en-US">
                <a:solidFill>
                  <a:srgbClr val="FF0000"/>
                </a:solidFill>
              </a:rPr>
              <a:t>NB: some cards are slotted into Industry Standard Architecture (ISA) slots while others for Peripheral Components Interconnect (PCI) slots. Make sure you install in the right slot and then screw into place.</a:t>
            </a:r>
          </a:p>
        </p:txBody>
      </p:sp>
      <p:sp>
        <p:nvSpPr>
          <p:cNvPr id="104893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97</a:t>
            </a:fld>
            <a:endParaRPr altLang="ja-JP" sz="1200" lang="en-US">
              <a:latin typeface="Arial Black" pitchFamily="34" charset="0"/>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1">
  <p:cSld>
    <p:spTree>
      <p:nvGrpSpPr>
        <p:cNvPr id="240" name=""/>
        <p:cNvGrpSpPr/>
        <p:nvPr/>
      </p:nvGrpSpPr>
      <p:grpSpPr>
        <a:xfrm rot="0">
          <a:off x="0" y="0"/>
          <a:ext cx="0" cy="0"/>
          <a:chOff x="0" y="0"/>
          <a:chExt cx="0" cy="0"/>
        </a:xfrm>
      </p:grpSpPr>
      <p:pic>
        <p:nvPicPr>
          <p:cNvPr id="2097188" name="Picture 8" descr="local area connection properties"/>
          <p:cNvPicPr>
            <a:picLocks/>
          </p:cNvPicPr>
          <p:nvPr>
            <p:ph sz="half" idx="4294967295"/>
          </p:nvPr>
        </p:nvPicPr>
        <p:blipFill>
          <a:blip xmlns:r="http://schemas.openxmlformats.org/officeDocument/2006/relationships" r:embed="rId1"/>
          <a:srcRect l="0" t="0" r="0" b="0"/>
          <a:stretch>
            <a:fillRect/>
          </a:stretch>
        </p:blipFill>
        <p:spPr>
          <a:xfrm rot="0">
            <a:off x="0" y="2133600"/>
            <a:ext cx="5292725" cy="3970337"/>
          </a:xfrm>
          <a:prstGeom prst="rect"/>
          <a:noFill/>
          <a:ln>
            <a:noFill/>
          </a:ln>
        </p:spPr>
      </p:pic>
      <p:sp>
        <p:nvSpPr>
          <p:cNvPr id="104893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Installing the drivers manually 1</a:t>
            </a:r>
          </a:p>
        </p:txBody>
      </p:sp>
      <p:sp>
        <p:nvSpPr>
          <p:cNvPr id="1048940" name="Rectangle 5"/>
          <p:cNvSpPr/>
          <p:nvPr>
            <p:ph type="body" sz="half" idx="4294967295"/>
          </p:nvPr>
        </p:nvSpPr>
        <p:spPr>
          <a:xfrm rot="0">
            <a:off x="4648200" y="1981200"/>
            <a:ext cx="44958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381000" lvl="0" marL="381000">
              <a:lnSpc>
                <a:spcPct val="90000"/>
              </a:lnSpc>
              <a:buFont typeface="Wingdings" pitchFamily="2" charset="2"/>
              <a:buAutoNum type="arabicPeriod" startAt="1"/>
            </a:pPr>
            <a:r>
              <a:rPr altLang="ja-JP" sz="2000" lang="en-GB"/>
              <a:t>Click “Start”, “Settings” then “Control Panel”. In the “Control Panel” window double click the “Network/Network Connection” icon. A dialog box such as the one shown in figure right will be displayed. (</a:t>
            </a:r>
            <a:r>
              <a:rPr altLang="ja-JP" sz="2000" i="1" lang="en-GB"/>
              <a:t>In some Windows versions you may have to double click the “Network and Dial-up Connection” icon found in the “Control Panel” then double click the “Local Area Connection” icon.)</a:t>
            </a:r>
          </a:p>
          <a:p>
            <a:pPr eaLnBrk="1" hangingPunct="1" indent="-381000" lvl="0" marL="381000">
              <a:lnSpc>
                <a:spcPct val="90000"/>
              </a:lnSpc>
              <a:buFont typeface="Wingdings" pitchFamily="2" charset="2"/>
              <a:buAutoNum type="arabicPeriod" startAt="1"/>
            </a:pPr>
            <a:r>
              <a:rPr altLang="ja-JP" sz="2000" lang="en-GB">
                <a:solidFill>
                  <a:srgbClr val="FF0000"/>
                </a:solidFill>
              </a:rPr>
              <a:t>Click the “Configure” button.</a:t>
            </a:r>
          </a:p>
          <a:p>
            <a:pPr eaLnBrk="1" hangingPunct="1" indent="-381000" lvl="0" marL="381000">
              <a:lnSpc>
                <a:spcPct val="90000"/>
              </a:lnSpc>
              <a:buFont typeface="Wingdings" pitchFamily="2" charset="2"/>
              <a:buAutoNum type="arabicPeriod" startAt="1"/>
            </a:pPr>
            <a:r>
              <a:rPr altLang="ja-JP" sz="2000" lang="en-US"/>
              <a:t>Click “Adapter/drivers” and then click “Add”. Follow the on screen instructions screen.</a:t>
            </a:r>
          </a:p>
        </p:txBody>
      </p:sp>
      <p:sp>
        <p:nvSpPr>
          <p:cNvPr id="1048941"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98</a:t>
            </a:fld>
            <a:endParaRPr altLang="ja-JP" sz="1200" lang="en-US">
              <a:latin typeface="Arial Black" pitchFamily="34" charset="0"/>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1">
  <p:cSld>
    <p:spTree>
      <p:nvGrpSpPr>
        <p:cNvPr id="241" name=""/>
        <p:cNvGrpSpPr/>
        <p:nvPr/>
      </p:nvGrpSpPr>
      <p:grpSpPr>
        <a:xfrm rot="0">
          <a:off x="0" y="0"/>
          <a:ext cx="0" cy="0"/>
          <a:chOff x="0" y="0"/>
          <a:chExt cx="0" cy="0"/>
        </a:xfrm>
      </p:grpSpPr>
      <p:sp>
        <p:nvSpPr>
          <p:cNvPr id="104894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Adding protocols</a:t>
            </a:r>
          </a:p>
        </p:txBody>
      </p:sp>
      <p:sp>
        <p:nvSpPr>
          <p:cNvPr id="1048943"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buFont typeface="Wingdings" pitchFamily="2" charset="2"/>
              <a:buAutoNum type="arabicPeriod" startAt="1"/>
            </a:pPr>
            <a:r>
              <a:rPr altLang="ja-JP" lang="en-GB"/>
              <a:t>Make sure the “Network” dialog box is open.</a:t>
            </a:r>
          </a:p>
          <a:p>
            <a:pPr eaLnBrk="1" hangingPunct="1" indent="-609600" lvl="0" marL="609600">
              <a:buFont typeface="Wingdings" pitchFamily="2" charset="2"/>
              <a:buAutoNum type="arabicPeriod" startAt="1"/>
            </a:pPr>
            <a:r>
              <a:rPr altLang="ja-JP" lang="en-GB">
                <a:solidFill>
                  <a:srgbClr val="FF0000"/>
                </a:solidFill>
              </a:rPr>
              <a:t>Click “Add” then “protocols”.</a:t>
            </a:r>
          </a:p>
          <a:p>
            <a:pPr eaLnBrk="1" hangingPunct="1" indent="-609600" lvl="0" marL="609600">
              <a:buFont typeface="Wingdings" pitchFamily="2" charset="2"/>
              <a:buAutoNum type="arabicPeriod" startAt="1"/>
            </a:pPr>
            <a:r>
              <a:rPr altLang="ja-JP" lang="en-GB"/>
              <a:t>Click “Microsoft”, select “TCP/IP” and “NetBEUI” from the network protocols list then “OK”.</a:t>
            </a:r>
          </a:p>
          <a:p>
            <a:pPr eaLnBrk="1" hangingPunct="1" indent="-609600" lvl="0" marL="609600">
              <a:buFont typeface="Wingdings" pitchFamily="2" charset="2"/>
              <a:buAutoNum type="arabicPeriod" startAt="1"/>
            </a:pPr>
            <a:r>
              <a:rPr altLang="ja-JP" lang="en-US">
                <a:solidFill>
                  <a:srgbClr val="FF0000"/>
                </a:solidFill>
              </a:rPr>
              <a:t>Click “Apply”.</a:t>
            </a:r>
          </a:p>
        </p:txBody>
      </p:sp>
      <p:sp>
        <p:nvSpPr>
          <p:cNvPr id="104894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99</a:t>
            </a:fld>
            <a:endParaRPr altLang="ja-JP" sz="1200" lang="en-US">
              <a:latin typeface="Arial Black" pitchFamily="34" charset="0"/>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1">
  <p:cSld>
    <p:spTree>
      <p:nvGrpSpPr>
        <p:cNvPr id="242" name=""/>
        <p:cNvGrpSpPr/>
        <p:nvPr/>
      </p:nvGrpSpPr>
      <p:grpSpPr>
        <a:xfrm rot="0">
          <a:off x="0" y="0"/>
          <a:ext cx="0" cy="0"/>
          <a:chOff x="0" y="0"/>
          <a:chExt cx="0" cy="0"/>
        </a:xfrm>
      </p:grpSpPr>
      <p:sp>
        <p:nvSpPr>
          <p:cNvPr id="1048945"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800" lang="en-GB"/>
              <a:t>Identifying your computer in a workgroup</a:t>
            </a:r>
          </a:p>
        </p:txBody>
      </p:sp>
      <p:sp>
        <p:nvSpPr>
          <p:cNvPr id="1048946"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r>
              <a:rPr altLang="ja-JP" sz="2800" lang="en-GB"/>
              <a:t>A workgroup is a collection of computers that are on the same network. To specify your computer and the name of the workgroup:</a:t>
            </a:r>
          </a:p>
          <a:p>
            <a:pPr eaLnBrk="1" hangingPunct="1" indent="-548640" lvl="1" marL="914400">
              <a:buFont typeface="Wingdings" pitchFamily="2" charset="2"/>
              <a:buAutoNum type="arabicPeriod" startAt="1"/>
            </a:pPr>
            <a:r>
              <a:rPr altLang="ja-JP" sz="2400" lang="en-GB">
                <a:solidFill>
                  <a:srgbClr val="FF0000"/>
                </a:solidFill>
              </a:rPr>
              <a:t>If you are using Windows 9x, click the “Identification: tab from the :Network dialog box. If you are using Windows Me, 2000 or XP. Identification (</a:t>
            </a:r>
            <a:r>
              <a:rPr altLang="ja-JP" sz="2400" i="1" lang="en-GB">
                <a:solidFill>
                  <a:srgbClr val="FF0000"/>
                </a:solidFill>
              </a:rPr>
              <a:t>computer Name)</a:t>
            </a:r>
            <a:r>
              <a:rPr altLang="ja-JP" sz="2400" lang="en-GB">
                <a:solidFill>
                  <a:srgbClr val="FF0000"/>
                </a:solidFill>
              </a:rPr>
              <a:t> tab is located in system properties dialog box. Right click “My computer”, click “Properties” then click the computer name tab.</a:t>
            </a:r>
          </a:p>
          <a:p>
            <a:pPr eaLnBrk="1" hangingPunct="1" indent="-548640" lvl="1" marL="914400">
              <a:buFont typeface="Wingdings" pitchFamily="2" charset="2"/>
              <a:buAutoNum type="arabicPeriod" startAt="1"/>
            </a:pPr>
            <a:r>
              <a:rPr altLang="ja-JP" sz="2400" lang="en-US"/>
              <a:t>Type your computer name and the workgroup name. the computer name you give must be unique.</a:t>
            </a:r>
          </a:p>
        </p:txBody>
      </p:sp>
      <p:sp>
        <p:nvSpPr>
          <p:cNvPr id="1048947"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100</a:t>
            </a:fld>
            <a:endParaRPr altLang="ja-JP" sz="1200" lang="en-US">
              <a:latin typeface="Arial Black" pitchFamily="34" charset="0"/>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1">
  <p:cSld>
    <p:spTree>
      <p:nvGrpSpPr>
        <p:cNvPr id="243" name=""/>
        <p:cNvGrpSpPr/>
        <p:nvPr/>
      </p:nvGrpSpPr>
      <p:grpSpPr>
        <a:xfrm rot="0">
          <a:off x="0" y="0"/>
          <a:ext cx="0" cy="0"/>
          <a:chOff x="0" y="0"/>
          <a:chExt cx="0" cy="0"/>
        </a:xfrm>
      </p:grpSpPr>
      <p:sp>
        <p:nvSpPr>
          <p:cNvPr id="1048948" name="Rectangle 2"/>
          <p:cNvSpPr/>
          <p:nvPr>
            <p:ph type="title" sz="full" idx="4294967295"/>
          </p:nvPr>
        </p:nvSpPr>
        <p:spPr>
          <a:xfrm rot="0">
            <a:off x="250825" y="457200"/>
            <a:ext cx="864235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Configuring TCP/IP 1</a:t>
            </a:r>
          </a:p>
        </p:txBody>
      </p:sp>
      <p:sp>
        <p:nvSpPr>
          <p:cNvPr id="1048949" name="Rectangle 6"/>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r>
              <a:rPr altLang="ja-JP" lang="en-GB"/>
              <a:t>In order to communicate with other computers, you need to install and configure a protocol. In our case let us use TCP/IP. To configure TCP/IP,</a:t>
            </a:r>
          </a:p>
          <a:p>
            <a:pPr eaLnBrk="1" hangingPunct="1" indent="-594360" lvl="1" marL="990600">
              <a:buFont typeface="Wingdings" pitchFamily="2" charset="2"/>
              <a:buAutoNum type="arabicPeriod" startAt="1"/>
            </a:pPr>
            <a:r>
              <a:rPr altLang="ja-JP" lang="en-US">
                <a:solidFill>
                  <a:srgbClr val="FF0000"/>
                </a:solidFill>
              </a:rPr>
              <a:t>Select the TCP/IP Ethernet adapter from the list titled. the following network components are installed / This connection uses the following items.</a:t>
            </a:r>
          </a:p>
          <a:p>
            <a:pPr eaLnBrk="1" hangingPunct="1" indent="-594360" lvl="1" marL="990600">
              <a:buFont typeface="Wingdings" pitchFamily="2" charset="2"/>
              <a:buAutoNum type="arabicPeriod" startAt="1"/>
            </a:pPr>
            <a:r>
              <a:rPr altLang="ja-JP" lang="en-GB"/>
              <a:t>Click the “Properties” button then the “Specify and IP address” option.</a:t>
            </a:r>
          </a:p>
        </p:txBody>
      </p:sp>
      <p:sp>
        <p:nvSpPr>
          <p:cNvPr id="1048950"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101</a:t>
            </a:fld>
            <a:endParaRPr altLang="ja-JP" sz="1200" lang="en-US">
              <a:latin typeface="Arial Black" pitchFamily="34" charset="0"/>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showMasterSp="1">
  <p:cSld>
    <p:spTree>
      <p:nvGrpSpPr>
        <p:cNvPr id="244" name=""/>
        <p:cNvGrpSpPr/>
        <p:nvPr/>
      </p:nvGrpSpPr>
      <p:grpSpPr>
        <a:xfrm rot="0">
          <a:off x="0" y="0"/>
          <a:ext cx="0" cy="0"/>
          <a:chOff x="0" y="0"/>
          <a:chExt cx="0" cy="0"/>
        </a:xfrm>
      </p:grpSpPr>
      <p:pic>
        <p:nvPicPr>
          <p:cNvPr id="2097189" name="Picture 6" descr="TCP IP properties"/>
          <p:cNvPicPr>
            <a:picLocks/>
          </p:cNvPicPr>
          <p:nvPr>
            <p:ph sz="half" idx="4294967295"/>
          </p:nvPr>
        </p:nvPicPr>
        <p:blipFill>
          <a:blip xmlns:r="http://schemas.openxmlformats.org/officeDocument/2006/relationships" r:embed="rId1"/>
          <a:srcRect l="0" t="0" r="0" b="0"/>
          <a:stretch>
            <a:fillRect/>
          </a:stretch>
        </p:blipFill>
        <p:spPr>
          <a:xfrm rot="0">
            <a:off x="0" y="2133600"/>
            <a:ext cx="5292725" cy="3970337"/>
          </a:xfrm>
          <a:prstGeom prst="rect"/>
          <a:noFill/>
          <a:ln>
            <a:noFill/>
          </a:ln>
        </p:spPr>
      </p:pic>
      <p:sp>
        <p:nvSpPr>
          <p:cNvPr id="1048951" name="Rectangle 4"/>
          <p:cNvSpPr/>
          <p:nvPr>
            <p:ph type="title" sz="full" idx="4294967295"/>
          </p:nvPr>
        </p:nvSpPr>
        <p:spPr>
          <a:xfrm rot="0">
            <a:off x="250825" y="457200"/>
            <a:ext cx="864235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Configuring TCP/IP 2</a:t>
            </a:r>
          </a:p>
        </p:txBody>
      </p:sp>
      <p:sp>
        <p:nvSpPr>
          <p:cNvPr id="1048952" name="Rectangle 3"/>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457200" lvl="0" marL="457200">
              <a:buFont typeface="Wingdings" pitchFamily="2" charset="2"/>
              <a:buAutoNum type="arabicPeriod" startAt="3"/>
            </a:pPr>
            <a:r>
              <a:rPr altLang="ja-JP" lang="en-US"/>
              <a:t>Type in the IP address such as 192.168.00.001. Each computer should have unique IP address. Figure right shows a TCP/IP properties dialog box in Microsoft Windows XP.</a:t>
            </a:r>
          </a:p>
        </p:txBody>
      </p:sp>
      <p:sp>
        <p:nvSpPr>
          <p:cNvPr id="1048953"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102</a:t>
            </a:fld>
            <a:endParaRPr altLang="ja-JP" sz="1200" lang="en-US">
              <a:latin typeface="Arial Black" pitchFamily="34" charset="0"/>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Sp="1">
  <p:cSld>
    <p:spTree>
      <p:nvGrpSpPr>
        <p:cNvPr id="245" name=""/>
        <p:cNvGrpSpPr/>
        <p:nvPr/>
      </p:nvGrpSpPr>
      <p:grpSpPr>
        <a:xfrm rot="0">
          <a:off x="0" y="0"/>
          <a:ext cx="0" cy="0"/>
          <a:chOff x="0" y="0"/>
          <a:chExt cx="0" cy="0"/>
        </a:xfrm>
      </p:grpSpPr>
      <p:sp>
        <p:nvSpPr>
          <p:cNvPr id="104895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94360" lvl="1" marL="990600">
              <a:buFont typeface="Wingdings" pitchFamily="2" charset="2"/>
              <a:buAutoNum type="arabicPeriod" startAt="4"/>
            </a:pPr>
            <a:r>
              <a:rPr altLang="ja-JP" sz="2400" lang="en-GB"/>
              <a:t>Specify the </a:t>
            </a:r>
            <a:r>
              <a:rPr altLang="ja-JP" sz="2400" i="1" lang="en-GB"/>
              <a:t>subnet mask. </a:t>
            </a:r>
            <a:r>
              <a:rPr altLang="ja-JP" sz="2400" lang="en-GB"/>
              <a:t>Subnet masks are values that allow the router to distinguish the </a:t>
            </a:r>
            <a:r>
              <a:rPr altLang="ja-JP" sz="2400" i="1" lang="en-GB"/>
              <a:t>network ID </a:t>
            </a:r>
            <a:r>
              <a:rPr altLang="ja-JP" sz="2400" lang="en-GB"/>
              <a:t>from </a:t>
            </a:r>
            <a:r>
              <a:rPr altLang="ja-JP" sz="2400" i="1" lang="en-GB"/>
              <a:t>host ID</a:t>
            </a:r>
            <a:r>
              <a:rPr altLang="ja-JP" sz="2400" lang="en-GB"/>
              <a:t> portions of the IP address. If the IP address is examined by the subnet mask and found to be identical, the message is destined to a host on the same network otherwise it is routed to another network. Typically, subnet masks use the format 255.x.x.x. In our case let us use a subnet mask such as 255.255.255.0.</a:t>
            </a:r>
          </a:p>
          <a:p>
            <a:pPr eaLnBrk="1" hangingPunct="1" indent="-594360" lvl="1" marL="990600">
              <a:buFont typeface="Wingdings" pitchFamily="2" charset="2"/>
              <a:buAutoNum type="arabicPeriod" startAt="4"/>
            </a:pPr>
            <a:r>
              <a:rPr altLang="ja-JP" sz="2400" lang="en-GB">
                <a:solidFill>
                  <a:srgbClr val="FF0000"/>
                </a:solidFill>
              </a:rPr>
              <a:t>Click “Apply” then “OK”. The computer will prompt you to restart in order for the changes to be effected</a:t>
            </a:r>
            <a:r>
              <a:rPr altLang="ja-JP" sz="2400" lang="en-US"/>
              <a:t>.</a:t>
            </a:r>
          </a:p>
          <a:p>
            <a:pPr eaLnBrk="1" hangingPunct="1" indent="-594360" lvl="1" marL="990600">
              <a:buFont typeface="Wingdings" pitchFamily="2" charset="2"/>
              <a:buAutoNum type="arabicPeriod" startAt="4"/>
            </a:pPr>
            <a:r>
              <a:rPr altLang="ja-JP" sz="2400" lang="en-US"/>
              <a:t>Restart the computer.</a:t>
            </a:r>
          </a:p>
        </p:txBody>
      </p:sp>
      <p:sp>
        <p:nvSpPr>
          <p:cNvPr id="1048955" name="Rectangle 4"/>
          <p:cNvSpPr/>
          <p:nvPr>
            <p:ph type="title" sz="full" idx="4294967295"/>
          </p:nvPr>
        </p:nvSpPr>
        <p:spPr>
          <a:xfrm rot="0">
            <a:off x="250825" y="457200"/>
            <a:ext cx="864235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Configuring TCP/IP 3</a:t>
            </a:r>
          </a:p>
        </p:txBody>
      </p:sp>
      <p:sp>
        <p:nvSpPr>
          <p:cNvPr id="1048956"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103</a:t>
            </a:fld>
            <a:endParaRPr altLang="ja-JP" sz="1200" lang="en-US">
              <a:latin typeface="Arial Black" pitchFamily="34" charset="0"/>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1">
  <p:cSld>
    <p:spTree>
      <p:nvGrpSpPr>
        <p:cNvPr id="246" name=""/>
        <p:cNvGrpSpPr/>
        <p:nvPr/>
      </p:nvGrpSpPr>
      <p:grpSpPr>
        <a:xfrm rot="0">
          <a:off x="0" y="0"/>
          <a:ext cx="0" cy="0"/>
          <a:chOff x="0" y="0"/>
          <a:chExt cx="0" cy="0"/>
        </a:xfrm>
      </p:grpSpPr>
      <p:sp>
        <p:nvSpPr>
          <p:cNvPr id="104895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Media preparation and connection</a:t>
            </a:r>
          </a:p>
        </p:txBody>
      </p:sp>
      <p:sp>
        <p:nvSpPr>
          <p:cNvPr id="1048958" name="Rectangle 3"/>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pPr>
            <a:r>
              <a:rPr altLang="ja-JP" sz="2400" lang="en-GB"/>
              <a:t>In this practical exercise, we are going to use twisted pair cabling technique because it has become almost the default method. This type of media uses a connector known as RJ45 to terminate the cable. Figure right shows illustration of RJ45 port and RJ45 terminated cable. RJ45t is attached to a UTP cable using crimping tool.</a:t>
            </a:r>
          </a:p>
        </p:txBody>
      </p:sp>
      <p:pic>
        <p:nvPicPr>
          <p:cNvPr id="2097190" name="Picture 5" descr="rj45 port on nic card"/>
          <p:cNvPicPr>
            <a:picLocks/>
          </p:cNvPicPr>
          <p:nvPr>
            <p:ph sz="half" idx="4294967295"/>
          </p:nvPr>
        </p:nvPicPr>
        <p:blipFill>
          <a:blip xmlns:r="http://schemas.openxmlformats.org/officeDocument/2006/relationships" r:embed="rId1"/>
          <a:srcRect l="0" t="0" r="0" b="0"/>
          <a:stretch>
            <a:fillRect/>
          </a:stretch>
        </p:blipFill>
        <p:spPr>
          <a:xfrm rot="0">
            <a:off x="250825" y="2492375"/>
            <a:ext cx="4321175" cy="3241675"/>
          </a:xfrm>
          <a:prstGeom prst="rect"/>
          <a:noFill/>
          <a:ln>
            <a:noFill/>
          </a:ln>
        </p:spPr>
      </p:pic>
      <p:sp>
        <p:nvSpPr>
          <p:cNvPr id="1048959"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104</a:t>
            </a:fld>
            <a:endParaRPr altLang="ja-JP" sz="1200" lang="en-US">
              <a:latin typeface="Arial Black" pitchFamily="34" charset="0"/>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1">
  <p:cSld>
    <p:spTree>
      <p:nvGrpSpPr>
        <p:cNvPr id="247" name=""/>
        <p:cNvGrpSpPr/>
        <p:nvPr/>
      </p:nvGrpSpPr>
      <p:grpSpPr>
        <a:xfrm rot="0">
          <a:off x="0" y="0"/>
          <a:ext cx="0" cy="0"/>
          <a:chOff x="0" y="0"/>
          <a:chExt cx="0" cy="0"/>
        </a:xfrm>
      </p:grpSpPr>
      <p:sp>
        <p:nvSpPr>
          <p:cNvPr id="1048960"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000" lang="en-GB"/>
              <a:t>Steps of attach an RJ45 connector to a UTP cable 1</a:t>
            </a:r>
          </a:p>
        </p:txBody>
      </p:sp>
      <p:sp>
        <p:nvSpPr>
          <p:cNvPr id="1048961" name="Rectangle 3"/>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457200" lvl="0" marL="457200">
              <a:lnSpc>
                <a:spcPct val="80000"/>
              </a:lnSpc>
              <a:buFont typeface="Wingdings" pitchFamily="2" charset="2"/>
              <a:buAutoNum type="arabicPeriod" startAt="1"/>
            </a:pPr>
            <a:r>
              <a:rPr altLang="ja-JP" sz="2400" lang="en-GB"/>
              <a:t>Cut a piece of cable of suitable length approximately 3 metres.</a:t>
            </a:r>
          </a:p>
          <a:p>
            <a:pPr eaLnBrk="1" hangingPunct="1" indent="-457200" lvl="0" marL="457200">
              <a:lnSpc>
                <a:spcPct val="80000"/>
              </a:lnSpc>
              <a:buFont typeface="Wingdings" pitchFamily="2" charset="2"/>
              <a:buAutoNum type="arabicPeriod" startAt="1"/>
            </a:pPr>
            <a:r>
              <a:rPr altLang="ja-JP" sz="2400" lang="en-GB">
                <a:solidFill>
                  <a:srgbClr val="FF0000"/>
                </a:solidFill>
              </a:rPr>
              <a:t>Strip off approximately a dimension centimetres of the cable sheath on both ends to expose the inner pairs.</a:t>
            </a:r>
          </a:p>
          <a:p>
            <a:pPr eaLnBrk="1" hangingPunct="1" indent="-457200" lvl="0" marL="457200">
              <a:lnSpc>
                <a:spcPct val="80000"/>
              </a:lnSpc>
              <a:buFont typeface="Wingdings" pitchFamily="2" charset="2"/>
              <a:buAutoNum type="arabicPeriod" startAt="1"/>
            </a:pPr>
            <a:r>
              <a:rPr altLang="ja-JP" sz="2400" lang="en-GB"/>
              <a:t>Untwist the pairs.</a:t>
            </a:r>
          </a:p>
          <a:p>
            <a:pPr eaLnBrk="1" hangingPunct="1" indent="-457200" lvl="0" marL="457200">
              <a:lnSpc>
                <a:spcPct val="80000"/>
              </a:lnSpc>
              <a:buFont typeface="Wingdings" pitchFamily="2" charset="2"/>
              <a:buAutoNum type="arabicPeriod" startAt="1"/>
            </a:pPr>
            <a:r>
              <a:rPr altLang="ja-JP" sz="2400" lang="en-US">
                <a:solidFill>
                  <a:srgbClr val="FF0000"/>
                </a:solidFill>
              </a:rPr>
              <a:t>Using the wiring diagram shown in figure right, place the wires in the correct order and trim the edges to make them even.</a:t>
            </a:r>
          </a:p>
        </p:txBody>
      </p:sp>
      <p:pic>
        <p:nvPicPr>
          <p:cNvPr id="2097191" name="Picture 9" descr="class 568A cabling diagram"/>
          <p:cNvPicPr>
            <a:picLocks/>
          </p:cNvPicPr>
          <p:nvPr>
            <p:ph sz="half" idx="4294967295"/>
          </p:nvPr>
        </p:nvPicPr>
        <p:blipFill>
          <a:blip xmlns:r="http://schemas.openxmlformats.org/officeDocument/2006/relationships" r:embed="rId1"/>
          <a:srcRect l="0" t="0" r="0" b="0"/>
          <a:stretch>
            <a:fillRect/>
          </a:stretch>
        </p:blipFill>
        <p:spPr>
          <a:xfrm rot="0">
            <a:off x="0" y="2505075"/>
            <a:ext cx="4572000" cy="3429000"/>
          </a:xfrm>
          <a:prstGeom prst="rect"/>
          <a:noFill/>
          <a:ln>
            <a:noFill/>
          </a:ln>
        </p:spPr>
      </p:pic>
      <p:sp>
        <p:nvSpPr>
          <p:cNvPr id="1048962"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105</a:t>
            </a:fld>
            <a:endParaRPr altLang="ja-JP" sz="1200" lang="en-US">
              <a:latin typeface="Arial Black" pitchFamily="34" charset="0"/>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1">
  <p:cSld>
    <p:spTree>
      <p:nvGrpSpPr>
        <p:cNvPr id="248" name=""/>
        <p:cNvGrpSpPr/>
        <p:nvPr/>
      </p:nvGrpSpPr>
      <p:grpSpPr>
        <a:xfrm rot="0">
          <a:off x="0" y="0"/>
          <a:ext cx="0" cy="0"/>
          <a:chOff x="0" y="0"/>
          <a:chExt cx="0" cy="0"/>
        </a:xfrm>
      </p:grpSpPr>
      <p:sp>
        <p:nvSpPr>
          <p:cNvPr id="1048963" name="Rectangle 4"/>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000" lang="en-GB"/>
              <a:t>Steps of attach an RJ45 connector to a UTP cable 2</a:t>
            </a:r>
          </a:p>
        </p:txBody>
      </p:sp>
      <p:sp>
        <p:nvSpPr>
          <p:cNvPr id="1048964" name="Rectangle 6"/>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381000" lvl="0" marL="381000">
              <a:lnSpc>
                <a:spcPct val="80000"/>
              </a:lnSpc>
              <a:buFont typeface="Wingdings" pitchFamily="2" charset="2"/>
              <a:buAutoNum type="arabicPeriod" startAt="5"/>
            </a:pPr>
            <a:r>
              <a:rPr altLang="ja-JP" sz="2000" lang="en-GB"/>
              <a:t>Insert the wires into the RJ45 connector, plug it in their correct order and then push it into the crimping tool.</a:t>
            </a:r>
          </a:p>
          <a:p>
            <a:pPr eaLnBrk="1" hangingPunct="1" indent="-381000" lvl="0" marL="381000">
              <a:lnSpc>
                <a:spcPct val="80000"/>
              </a:lnSpc>
              <a:buFont typeface="Wingdings" pitchFamily="2" charset="2"/>
              <a:buAutoNum type="arabicPeriod" startAt="5"/>
            </a:pPr>
            <a:r>
              <a:rPr altLang="ja-JP" sz="2000" lang="en-GB">
                <a:solidFill>
                  <a:srgbClr val="FF0000"/>
                </a:solidFill>
              </a:rPr>
              <a:t>Squeeze the handles of the tool to make sure the wires are pierced and held tightly in the connector.</a:t>
            </a:r>
          </a:p>
          <a:p>
            <a:pPr eaLnBrk="1" hangingPunct="1" indent="-381000" lvl="0" marL="381000">
              <a:lnSpc>
                <a:spcPct val="80000"/>
              </a:lnSpc>
              <a:buFont typeface="Wingdings" pitchFamily="2" charset="2"/>
              <a:buAutoNum type="arabicPeriod" startAt="5"/>
            </a:pPr>
            <a:r>
              <a:rPr altLang="ja-JP" sz="2000" lang="en-GB"/>
              <a:t>Repeat steps 5 and 6 at the other end of the cable. Your cable should now be terminated on both ends and should be like the one shown in figure right.</a:t>
            </a:r>
          </a:p>
          <a:p>
            <a:pPr eaLnBrk="1" hangingPunct="1" indent="-381000" lvl="0" marL="381000">
              <a:lnSpc>
                <a:spcPct val="80000"/>
              </a:lnSpc>
              <a:buFont typeface="Wingdings" pitchFamily="2" charset="2"/>
              <a:buAutoNum type="arabicPeriod" startAt="5"/>
            </a:pPr>
            <a:r>
              <a:rPr altLang="ja-JP" sz="2000" lang="en-US">
                <a:solidFill>
                  <a:srgbClr val="FF0000"/>
                </a:solidFill>
              </a:rPr>
              <a:t>You can then test the media for continuity and correct termination using the cable tester.</a:t>
            </a:r>
          </a:p>
        </p:txBody>
      </p:sp>
      <p:pic>
        <p:nvPicPr>
          <p:cNvPr id="2097192" name="Picture 7" descr="patch cable"/>
          <p:cNvPicPr>
            <a:picLocks/>
          </p:cNvPicPr>
          <p:nvPr>
            <p:ph sz="half" idx="4294967295"/>
          </p:nvPr>
        </p:nvPicPr>
        <p:blipFill>
          <a:blip xmlns:r="http://schemas.openxmlformats.org/officeDocument/2006/relationships" r:embed="rId1"/>
          <a:srcRect l="0" t="0" r="0" b="0"/>
          <a:stretch>
            <a:fillRect/>
          </a:stretch>
        </p:blipFill>
        <p:spPr>
          <a:xfrm rot="0">
            <a:off x="0" y="2406650"/>
            <a:ext cx="4572000" cy="3429000"/>
          </a:xfrm>
          <a:prstGeom prst="rect"/>
          <a:noFill/>
          <a:ln>
            <a:noFill/>
          </a:ln>
        </p:spPr>
      </p:pic>
      <p:sp>
        <p:nvSpPr>
          <p:cNvPr id="1048965"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106</a:t>
            </a:fld>
            <a:endParaRPr altLang="ja-JP" sz="1200" lang="en-US">
              <a:latin typeface="Arial Black" pitchFamily="34" charset="0"/>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Sp="1">
  <p:cSld>
    <p:spTree>
      <p:nvGrpSpPr>
        <p:cNvPr id="249" name=""/>
        <p:cNvGrpSpPr/>
        <p:nvPr/>
      </p:nvGrpSpPr>
      <p:grpSpPr>
        <a:xfrm rot="0">
          <a:off x="0" y="0"/>
          <a:ext cx="0" cy="0"/>
          <a:chOff x="0" y="0"/>
          <a:chExt cx="0" cy="0"/>
        </a:xfrm>
      </p:grpSpPr>
      <p:sp>
        <p:nvSpPr>
          <p:cNvPr id="1048966"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600" lang="en-GB"/>
              <a:t>Connecting the computers to the hub/switch</a:t>
            </a:r>
          </a:p>
        </p:txBody>
      </p:sp>
      <p:sp>
        <p:nvSpPr>
          <p:cNvPr id="1048967"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80000"/>
              </a:lnSpc>
            </a:pPr>
            <a:r>
              <a:rPr altLang="ja-JP" sz="2000" lang="en-GB"/>
              <a:t>It is now time to connect the computers together through the hub. To connect the computer do the following:</a:t>
            </a:r>
          </a:p>
          <a:p>
            <a:pPr eaLnBrk="1" hangingPunct="1" indent="-502920" lvl="1" marL="838200">
              <a:lnSpc>
                <a:spcPct val="80000"/>
              </a:lnSpc>
              <a:buFont typeface="Wingdings" pitchFamily="2" charset="2"/>
              <a:buAutoNum type="arabicPeriod" startAt="1"/>
            </a:pPr>
            <a:r>
              <a:rPr altLang="ja-JP" sz="2100" lang="en-GB">
                <a:solidFill>
                  <a:srgbClr val="FF0000"/>
                </a:solidFill>
              </a:rPr>
              <a:t>Connect one end of the cable to the RJ45 port of the network card and the other end to one port in the hub. If the hub is powered, a LED will indicate the connection. Repeat all this process for all other computers that you wish to connect on the network.</a:t>
            </a:r>
          </a:p>
          <a:p>
            <a:pPr eaLnBrk="1" hangingPunct="1" indent="-502920" lvl="1" marL="838200">
              <a:lnSpc>
                <a:spcPct val="80000"/>
              </a:lnSpc>
              <a:buFont typeface="Wingdings" pitchFamily="2" charset="2"/>
              <a:buAutoNum type="arabicPeriod" startAt="1"/>
            </a:pPr>
            <a:r>
              <a:rPr altLang="ja-JP" sz="2100" lang="en-GB"/>
              <a:t>To see if the networking is successful, right click the </a:t>
            </a:r>
            <a:r>
              <a:rPr altLang="ja-JP" sz="2100" i="1" lang="en-GB"/>
              <a:t>Network Neighbourhood / My Network Places</a:t>
            </a:r>
            <a:r>
              <a:rPr altLang="ja-JP" sz="2100" lang="en-GB"/>
              <a:t> on the desktop. If all the connected computers in the same workgroup can </a:t>
            </a:r>
            <a:r>
              <a:rPr altLang="ja-JP" sz="2100" i="1" lang="en-GB"/>
              <a:t>“see”</a:t>
            </a:r>
            <a:r>
              <a:rPr altLang="ja-JP" sz="2100" lang="en-GB"/>
              <a:t> one another then you have succeeded setting up a peer-to-peer network.</a:t>
            </a:r>
          </a:p>
          <a:p>
            <a:pPr eaLnBrk="1" hangingPunct="1" indent="-502920" lvl="1" marL="838200">
              <a:lnSpc>
                <a:spcPct val="80000"/>
              </a:lnSpc>
              <a:buFont typeface="Wingdings" pitchFamily="2" charset="2"/>
              <a:buAutoNum type="arabicPeriod" startAt="1"/>
            </a:pPr>
            <a:r>
              <a:rPr altLang="ja-JP" sz="2100" lang="en-GB">
                <a:solidFill>
                  <a:srgbClr val="FF0000"/>
                </a:solidFill>
              </a:rPr>
              <a:t>If not, you may decide to test the connection using the </a:t>
            </a:r>
            <a:r>
              <a:rPr altLang="ja-JP" sz="2100" i="1" lang="en-GB">
                <a:solidFill>
                  <a:srgbClr val="FF0000"/>
                </a:solidFill>
              </a:rPr>
              <a:t>PING</a:t>
            </a:r>
            <a:r>
              <a:rPr altLang="ja-JP" sz="2100" lang="en-US">
                <a:solidFill>
                  <a:srgbClr val="FF0000"/>
                </a:solidFill>
              </a:rPr>
              <a:t> command to test connection. For example if you have two computers with the IP addresses 192.168.001.001 and 192.168.001.002.</a:t>
            </a:r>
          </a:p>
        </p:txBody>
      </p:sp>
      <p:sp>
        <p:nvSpPr>
          <p:cNvPr id="1048968"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107</a:t>
            </a:fld>
            <a:endParaRPr altLang="ja-JP" sz="1200" lang="en-US">
              <a:latin typeface="Arial Black" pitchFamily="34" charset="0"/>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showMasterSp="1">
  <p:cSld>
    <p:spTree>
      <p:nvGrpSpPr>
        <p:cNvPr id="250" name=""/>
        <p:cNvGrpSpPr/>
        <p:nvPr/>
      </p:nvGrpSpPr>
      <p:grpSpPr>
        <a:xfrm rot="0">
          <a:off x="0" y="0"/>
          <a:ext cx="0" cy="0"/>
          <a:chOff x="0" y="0"/>
          <a:chExt cx="0" cy="0"/>
        </a:xfrm>
      </p:grpSpPr>
      <p:pic>
        <p:nvPicPr>
          <p:cNvPr id="2097193" name="Picture 8" descr="connection failed"/>
          <p:cNvPicPr>
            <a:picLocks/>
          </p:cNvPicPr>
          <p:nvPr>
            <p:ph sz="quarter" idx="4294967295"/>
          </p:nvPr>
        </p:nvPicPr>
        <p:blipFill>
          <a:blip xmlns:r="http://schemas.openxmlformats.org/officeDocument/2006/relationships" r:embed="rId1"/>
          <a:srcRect l="0" t="0" r="0" b="0"/>
          <a:stretch>
            <a:fillRect/>
          </a:stretch>
        </p:blipFill>
        <p:spPr>
          <a:xfrm rot="0">
            <a:off x="611187" y="1643062"/>
            <a:ext cx="3600450" cy="2700337"/>
          </a:xfrm>
          <a:prstGeom prst="rect"/>
          <a:noFill/>
          <a:ln>
            <a:noFill/>
          </a:ln>
        </p:spPr>
      </p:pic>
      <p:sp>
        <p:nvSpPr>
          <p:cNvPr id="1048969"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500" lang="en-GB"/>
              <a:t>Steps of test the connection between the two</a:t>
            </a:r>
          </a:p>
        </p:txBody>
      </p:sp>
      <p:sp>
        <p:nvSpPr>
          <p:cNvPr id="1048970" name="Rectangle 5"/>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533400" lvl="0" marL="533400">
              <a:lnSpc>
                <a:spcPct val="80000"/>
              </a:lnSpc>
              <a:buFont typeface="Wingdings" pitchFamily="2" charset="2"/>
              <a:buAutoNum type="arabicPeriod" startAt="1"/>
            </a:pPr>
            <a:r>
              <a:rPr altLang="ja-JP" sz="2400" lang="en-GB"/>
              <a:t>From the “Start” menu of the computer with IP address 192.168.001.001, choose the “Run” menu and type the command [PING 192.168.001.002].</a:t>
            </a:r>
          </a:p>
          <a:p>
            <a:pPr eaLnBrk="1" hangingPunct="1" indent="-533400" lvl="0" marL="533400">
              <a:lnSpc>
                <a:spcPct val="80000"/>
              </a:lnSpc>
              <a:buFont typeface="Wingdings" pitchFamily="2" charset="2"/>
              <a:buAutoNum type="arabicPeriod" startAt="1"/>
            </a:pPr>
            <a:r>
              <a:rPr altLang="ja-JP" sz="2400" lang="en-GB">
                <a:solidFill>
                  <a:srgbClr val="FF0000"/>
                </a:solidFill>
              </a:rPr>
              <a:t>Click “OK”</a:t>
            </a:r>
          </a:p>
          <a:p>
            <a:pPr eaLnBrk="1" hangingPunct="1" indent="-533400" lvl="0" marL="533400">
              <a:lnSpc>
                <a:spcPct val="80000"/>
              </a:lnSpc>
            </a:pPr>
            <a:r>
              <a:rPr altLang="ja-JP" sz="2400" lang="en-US"/>
              <a:t>A connection failure will be displayed on the screen as shown in figure right above while a successful network is shown on figure right below.</a:t>
            </a:r>
          </a:p>
        </p:txBody>
      </p:sp>
      <p:pic>
        <p:nvPicPr>
          <p:cNvPr id="2097194" name="Picture 9" descr="connection successful"/>
          <p:cNvPicPr>
            <a:picLocks/>
          </p:cNvPicPr>
          <p:nvPr>
            <p:ph sz="quarter" idx="4294967295"/>
          </p:nvPr>
        </p:nvPicPr>
        <p:blipFill>
          <a:blip xmlns:r="http://schemas.openxmlformats.org/officeDocument/2006/relationships" r:embed="rId2"/>
          <a:srcRect l="0" t="0" r="0" b="0"/>
          <a:stretch>
            <a:fillRect/>
          </a:stretch>
        </p:blipFill>
        <p:spPr>
          <a:xfrm rot="0">
            <a:off x="611187" y="4157662"/>
            <a:ext cx="3600450" cy="2700337"/>
          </a:xfrm>
          <a:prstGeom prst="rect"/>
          <a:noFill/>
          <a:ln>
            <a:noFill/>
          </a:ln>
        </p:spPr>
      </p:pic>
      <p:sp>
        <p:nvSpPr>
          <p:cNvPr id="1048971"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108</a:t>
            </a:fld>
            <a:endParaRPr altLang="ja-JP" sz="1200" lang="en-US">
              <a:latin typeface="Arial Black" pitchFamily="34" charset="0"/>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Sp="1">
  <p:cSld>
    <p:spTree>
      <p:nvGrpSpPr>
        <p:cNvPr id="251" name=""/>
        <p:cNvGrpSpPr/>
        <p:nvPr/>
      </p:nvGrpSpPr>
      <p:grpSpPr>
        <a:xfrm rot="0">
          <a:off x="0" y="0"/>
          <a:ext cx="0" cy="0"/>
          <a:chOff x="0" y="0"/>
          <a:chExt cx="0" cy="0"/>
        </a:xfrm>
      </p:grpSpPr>
      <p:sp>
        <p:nvSpPr>
          <p:cNvPr id="104897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Sharing network resources</a:t>
            </a:r>
          </a:p>
        </p:txBody>
      </p:sp>
      <p:sp>
        <p:nvSpPr>
          <p:cNvPr id="1048973" name="Rectangle 3"/>
          <p:cNvSpPr/>
          <p:nvPr>
            <p:ph type="body" sz="full" idx="4294967295"/>
          </p:nvPr>
        </p:nvSpPr>
        <p:spPr>
          <a:xfrm rot="0">
            <a:off x="250825" y="1981200"/>
            <a:ext cx="8435975"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lnSpc>
                <a:spcPct val="80000"/>
              </a:lnSpc>
            </a:pPr>
            <a:r>
              <a:rPr altLang="ja-JP" sz="2800" lang="en-GB"/>
              <a:t>If you have successfully installed the network, you can then start enjoying the benefits of networking by enabling resource sharing. For example if you are using Windows XP, you can share resources by enabling sharing and security as follows:</a:t>
            </a:r>
          </a:p>
          <a:p>
            <a:pPr eaLnBrk="1" hangingPunct="1" indent="-548640" lvl="1" marL="914400">
              <a:lnSpc>
                <a:spcPct val="80000"/>
              </a:lnSpc>
              <a:buFont typeface="Wingdings" pitchFamily="2" charset="2"/>
              <a:buAutoNum type="arabicPeriod" startAt="1"/>
            </a:pPr>
            <a:r>
              <a:rPr altLang="ja-JP" sz="2400" lang="en-GB">
                <a:solidFill>
                  <a:srgbClr val="FF0000"/>
                </a:solidFill>
              </a:rPr>
              <a:t>Open “Windows Explorer”</a:t>
            </a:r>
          </a:p>
          <a:p>
            <a:pPr eaLnBrk="1" hangingPunct="1" indent="-548640" lvl="1" marL="914400">
              <a:lnSpc>
                <a:spcPct val="80000"/>
              </a:lnSpc>
              <a:buFont typeface="Wingdings" pitchFamily="2" charset="2"/>
              <a:buAutoNum type="arabicPeriod" startAt="1"/>
            </a:pPr>
            <a:r>
              <a:rPr altLang="ja-JP" sz="2400" lang="en-GB"/>
              <a:t>From the explorer window, right click the drive folder or file you wish others on the network then select sharing and security.</a:t>
            </a:r>
          </a:p>
          <a:p>
            <a:pPr eaLnBrk="1" hangingPunct="1" indent="-548640" lvl="1" marL="914400">
              <a:lnSpc>
                <a:spcPct val="80000"/>
              </a:lnSpc>
              <a:buFont typeface="Wingdings" pitchFamily="2" charset="2"/>
              <a:buAutoNum type="arabicPeriod" startAt="1"/>
            </a:pPr>
            <a:r>
              <a:rPr altLang="ja-JP" sz="2400" lang="en-GB">
                <a:solidFill>
                  <a:srgbClr val="FF0000"/>
                </a:solidFill>
              </a:rPr>
              <a:t>Click the “Sharing” tab then enable “share this folder”.</a:t>
            </a:r>
          </a:p>
          <a:p>
            <a:pPr eaLnBrk="1" hangingPunct="1" indent="-548640" lvl="1" marL="914400">
              <a:lnSpc>
                <a:spcPct val="80000"/>
              </a:lnSpc>
              <a:buFont typeface="Wingdings" pitchFamily="2" charset="2"/>
              <a:buAutoNum type="arabicPeriod" startAt="1"/>
            </a:pPr>
            <a:r>
              <a:rPr altLang="ja-JP" sz="2400" lang="en-GB"/>
              <a:t>Type in the share name and set other options as required.</a:t>
            </a:r>
          </a:p>
          <a:p>
            <a:pPr eaLnBrk="1" hangingPunct="1" indent="-548640" lvl="1" marL="914400">
              <a:lnSpc>
                <a:spcPct val="80000"/>
              </a:lnSpc>
              <a:buFont typeface="Wingdings" pitchFamily="2" charset="2"/>
              <a:buAutoNum type="arabicPeriod" startAt="1"/>
            </a:pPr>
            <a:r>
              <a:rPr altLang="ja-JP" sz="2400" lang="en-US">
                <a:solidFill>
                  <a:srgbClr val="FF0000"/>
                </a:solidFill>
              </a:rPr>
              <a:t>Click “OK”.</a:t>
            </a:r>
          </a:p>
        </p:txBody>
      </p:sp>
      <p:sp>
        <p:nvSpPr>
          <p:cNvPr id="1048974" name="Slide Number Placeholder 1"/>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109</a:t>
            </a:fld>
            <a:endParaRPr altLang="ja-JP" sz="1200" lang="en-US">
              <a:latin typeface="Arial Black" pitchFamily="34" charset="0"/>
            </a:endParaRPr>
          </a:p>
        </p:txBody>
      </p:sp>
    </p:spTree>
  </p:cSld>
  <p:clrMapOvr>
    <a:masterClrMapping/>
  </p:clrMapOvr>
</p:sld>
</file>

<file path=ppt/theme/theme1.xml><?xml version="1.0" encoding="utf-8"?>
<a:theme xmlns:a="http://schemas.openxmlformats.org/drawingml/2006/main" name="Office 主题">
  <a:themeElements>
    <a:clrScheme name="Default Color Scheme">
      <a:dk1>
        <a:srgbClr val="000000"/>
      </a:dk1>
      <a:lt1>
        <a:srgbClr val="FFFFFF"/>
      </a:lt1>
      <a:dk2>
        <a:srgbClr val="FF9900"/>
      </a:dk2>
      <a:lt2>
        <a:srgbClr val="0000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FFFFFF"/>
        </a:dk1>
        <a:lt1>
          <a:srgbClr val="000066"/>
        </a:lt1>
        <a:dk2>
          <a:srgbClr val="0066FF"/>
        </a:dk2>
        <a:lt2>
          <a:srgbClr val="FFFF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extraClrScheme>
    <a:extraClrScheme>
      <a:clrScheme name="Default Color Scheme 2">
        <a:dk1>
          <a:srgbClr val="FFFFFF"/>
        </a:dk1>
        <a:lt1>
          <a:srgbClr val="334B49"/>
        </a:lt1>
        <a:dk2>
          <a:srgbClr val="009999"/>
        </a:dk2>
        <a:lt2>
          <a:srgbClr val="FFFFFF"/>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extraClrScheme>
    <a:extraClrScheme>
      <a:clrScheme name="Default Color Scheme 3">
        <a:dk1>
          <a:srgbClr val="FFFFFF"/>
        </a:dk1>
        <a:lt1>
          <a:srgbClr val="333399"/>
        </a:lt1>
        <a:dk2>
          <a:srgbClr val="006699"/>
        </a:dk2>
        <a:lt2>
          <a:srgbClr val="FFFFFF"/>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extraClrScheme>
    <a:extraClrScheme>
      <a:clrScheme name="Default Color Scheme 4">
        <a:dk1>
          <a:srgbClr val="FFFFFF"/>
        </a:dk1>
        <a:lt1>
          <a:srgbClr val="2F978D"/>
        </a:lt1>
        <a:dk2>
          <a:srgbClr val="008080"/>
        </a:dk2>
        <a:lt2>
          <a:srgbClr val="FFFFFF"/>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extraClrScheme>
    <a:extraClrScheme>
      <a:clrScheme name="Default Color Scheme 5">
        <a:dk1>
          <a:srgbClr val="FFFFFF"/>
        </a:dk1>
        <a:lt1>
          <a:srgbClr val="330000"/>
        </a:lt1>
        <a:dk2>
          <a:srgbClr val="822504"/>
        </a:dk2>
        <a:lt2>
          <a:srgbClr val="FFFFFF"/>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extraClrScheme>
    <a:extraClrScheme>
      <a:clrScheme name="Default Color Scheme 6">
        <a:dk1>
          <a:srgbClr val="FFFFFF"/>
        </a:dk1>
        <a:lt1>
          <a:srgbClr val="4A7911"/>
        </a:lt1>
        <a:dk2>
          <a:srgbClr val="336600"/>
        </a:dk2>
        <a:lt2>
          <a:srgbClr val="FFFFFF"/>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extraClrScheme>
    <a:extraClrScheme>
      <a:clrScheme name="Default Color Scheme 7">
        <a:dk1>
          <a:srgbClr val="000000"/>
        </a:dk1>
        <a:lt1>
          <a:srgbClr val="FFFFFF"/>
        </a:lt1>
        <a:dk2>
          <a:srgbClr val="CC3300"/>
        </a:dk2>
        <a:lt2>
          <a:srgbClr val="0000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extraClrScheme>
    <a:extraClrScheme>
      <a:clrScheme name="Default Color Scheme 8">
        <a:dk1>
          <a:srgbClr val="003300"/>
        </a:dk1>
        <a:lt1>
          <a:srgbClr val="FFFFFF"/>
        </a:lt1>
        <a:dk2>
          <a:srgbClr val="336600"/>
        </a:dk2>
        <a:lt2>
          <a:srgbClr val="0000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extraClrScheme>
    <a:extraClrScheme>
      <a:clrScheme name="Default Color Scheme 9">
        <a:dk1>
          <a:srgbClr val="000000"/>
        </a:dk1>
        <a:lt1>
          <a:srgbClr val="FFFFFF"/>
        </a:lt1>
        <a:dk2>
          <a:srgbClr val="440044"/>
        </a:dk2>
        <a:lt2>
          <a:srgbClr val="000000"/>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extraClrScheme>
    <a:extraClrScheme>
      <a:clrScheme name="Default Color Scheme 10">
        <a:dk1>
          <a:srgbClr val="000000"/>
        </a:dk1>
        <a:lt1>
          <a:srgbClr val="FFFFFF"/>
        </a:lt1>
        <a:dk2>
          <a:srgbClr val="FF9900"/>
        </a:dk2>
        <a:lt2>
          <a:srgbClr val="0000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extraClrScheme>
    <a:extraClrScheme>
      <a:clrScheme name="Default Color Scheme 11">
        <a:dk1>
          <a:srgbClr val="000000"/>
        </a:dk1>
        <a:lt1>
          <a:srgbClr val="FFFFFF"/>
        </a:lt1>
        <a:dk2>
          <a:srgbClr val="779F92"/>
        </a:dk2>
        <a:lt2>
          <a:srgbClr val="000000"/>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extraClrScheme>
    <a:extraClrScheme>
      <a:clrScheme name="Default Color Scheme 12">
        <a:dk1>
          <a:srgbClr val="000000"/>
        </a:dk1>
        <a:lt1>
          <a:srgbClr val="FFFFFF"/>
        </a:lt1>
        <a:dk2>
          <a:srgbClr val="00007D"/>
        </a:dk2>
        <a:lt2>
          <a:srgbClr val="000000"/>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extraClrScheme>
  </a:extraClrSchemeLst>
</a:theme>
</file>

<file path=ppt/theme/theme2.xml><?xml version="1.0" encoding="utf-8"?>
<a:theme xmlns:a="http://schemas.openxmlformats.org/drawingml/2006/main" name="Office 主题">
  <a:themeElements>
    <a:clrScheme name="Default Color Scheme">
      <a:dk1>
        <a:srgbClr val="000000"/>
      </a:dk1>
      <a:lt1>
        <a:srgbClr val="FFFFFF"/>
      </a:lt1>
      <a:dk2>
        <a:srgbClr val="440044"/>
      </a:dk2>
      <a:lt2>
        <a:srgbClr val="000000"/>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FFFFFF"/>
        </a:dk1>
        <a:lt1>
          <a:srgbClr val="000066"/>
        </a:lt1>
        <a:dk2>
          <a:srgbClr val="0066FF"/>
        </a:dk2>
        <a:lt2>
          <a:srgbClr val="FFFF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extraClrScheme>
    <a:extraClrScheme>
      <a:clrScheme name="Default Color Scheme 2">
        <a:dk1>
          <a:srgbClr val="FFFFFF"/>
        </a:dk1>
        <a:lt1>
          <a:srgbClr val="334B49"/>
        </a:lt1>
        <a:dk2>
          <a:srgbClr val="009999"/>
        </a:dk2>
        <a:lt2>
          <a:srgbClr val="FFFFFF"/>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extraClrScheme>
    <a:extraClrScheme>
      <a:clrScheme name="Default Color Scheme 3">
        <a:dk1>
          <a:srgbClr val="FFFFFF"/>
        </a:dk1>
        <a:lt1>
          <a:srgbClr val="333399"/>
        </a:lt1>
        <a:dk2>
          <a:srgbClr val="006699"/>
        </a:dk2>
        <a:lt2>
          <a:srgbClr val="FFFFFF"/>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extraClrScheme>
    <a:extraClrScheme>
      <a:clrScheme name="Default Color Scheme 4">
        <a:dk1>
          <a:srgbClr val="FFFFFF"/>
        </a:dk1>
        <a:lt1>
          <a:srgbClr val="2F978D"/>
        </a:lt1>
        <a:dk2>
          <a:srgbClr val="008080"/>
        </a:dk2>
        <a:lt2>
          <a:srgbClr val="FFFFFF"/>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extraClrScheme>
    <a:extraClrScheme>
      <a:clrScheme name="Default Color Scheme 5">
        <a:dk1>
          <a:srgbClr val="FFFFFF"/>
        </a:dk1>
        <a:lt1>
          <a:srgbClr val="330000"/>
        </a:lt1>
        <a:dk2>
          <a:srgbClr val="822504"/>
        </a:dk2>
        <a:lt2>
          <a:srgbClr val="FFFFFF"/>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extraClrScheme>
    <a:extraClrScheme>
      <a:clrScheme name="Default Color Scheme 6">
        <a:dk1>
          <a:srgbClr val="FFFFFF"/>
        </a:dk1>
        <a:lt1>
          <a:srgbClr val="4A7911"/>
        </a:lt1>
        <a:dk2>
          <a:srgbClr val="336600"/>
        </a:dk2>
        <a:lt2>
          <a:srgbClr val="FFFFFF"/>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extraClrScheme>
    <a:extraClrScheme>
      <a:clrScheme name="Default Color Scheme 7">
        <a:dk1>
          <a:srgbClr val="000000"/>
        </a:dk1>
        <a:lt1>
          <a:srgbClr val="FFFFFF"/>
        </a:lt1>
        <a:dk2>
          <a:srgbClr val="CC3300"/>
        </a:dk2>
        <a:lt2>
          <a:srgbClr val="0000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extraClrScheme>
    <a:extraClrScheme>
      <a:clrScheme name="Default Color Scheme 8">
        <a:dk1>
          <a:srgbClr val="003300"/>
        </a:dk1>
        <a:lt1>
          <a:srgbClr val="FFFFFF"/>
        </a:lt1>
        <a:dk2>
          <a:srgbClr val="336600"/>
        </a:dk2>
        <a:lt2>
          <a:srgbClr val="0000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extraClrScheme>
    <a:extraClrScheme>
      <a:clrScheme name="Default Color Scheme 9">
        <a:dk1>
          <a:srgbClr val="000000"/>
        </a:dk1>
        <a:lt1>
          <a:srgbClr val="FFFFFF"/>
        </a:lt1>
        <a:dk2>
          <a:srgbClr val="440044"/>
        </a:dk2>
        <a:lt2>
          <a:srgbClr val="000000"/>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extraClrScheme>
    <a:extraClrScheme>
      <a:clrScheme name="Default Color Scheme 10">
        <a:dk1>
          <a:srgbClr val="000000"/>
        </a:dk1>
        <a:lt1>
          <a:srgbClr val="FFFFFF"/>
        </a:lt1>
        <a:dk2>
          <a:srgbClr val="FF9900"/>
        </a:dk2>
        <a:lt2>
          <a:srgbClr val="0000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extraClrScheme>
    <a:extraClrScheme>
      <a:clrScheme name="Default Color Scheme 11">
        <a:dk1>
          <a:srgbClr val="000000"/>
        </a:dk1>
        <a:lt1>
          <a:srgbClr val="FFFFFF"/>
        </a:lt1>
        <a:dk2>
          <a:srgbClr val="779F92"/>
        </a:dk2>
        <a:lt2>
          <a:srgbClr val="000000"/>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extraClrScheme>
    <a:extraClrScheme>
      <a:clrScheme name="Default Color Scheme 12">
        <a:dk1>
          <a:srgbClr val="000000"/>
        </a:dk1>
        <a:lt1>
          <a:srgbClr val="FFFFFF"/>
        </a:lt1>
        <a:dk2>
          <a:srgbClr val="00007D"/>
        </a:dk2>
        <a:lt2>
          <a:srgbClr val="000000"/>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extraClrScheme>
  </a:extraClrSchemeLst>
</a:theme>
</file>

<file path=ppt/theme/theme3.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4.xml><?xml version="1.0" encoding="utf-8"?>
<a:theme xmlns:a="http://schemas.openxmlformats.org/drawingml/2006/main" name="Office 主题">
  <a:themeElements>
    <a:clrScheme name="">
      <a:dk1>
        <a:srgbClr val="000000"/>
      </a:dk1>
      <a:lt1>
        <a:srgbClr val="FFFFFF"/>
      </a:lt1>
      <a:dk2>
        <a:srgbClr val="EEECE1"/>
      </a:dk2>
      <a:lt2>
        <a:srgbClr val="1F497D"/>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5.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ScaleCrop>0</ScaleCrop>
  <LinksUpToDate>0</LinksUpToDate>
</Properties>
</file>

<file path=docProps/core.xml><?xml version="1.0" encoding="utf-8"?>
<cp:coreProperties xmlns:cp="http://schemas.openxmlformats.org/package/2006/metadata/core-properties" xmlns:dc="http://purl.org/dc/elements/1.1/" xmlns:dcterms="http://purl.org/dc/terms/" xmlns:xsi="http://www.w3.org/2001/XMLSchema-instance">
  <dc:title>Chapter 1 Introduction to networking and data communication</dc:title>
  <dc:creator>HP</dc:creator>
  <cp:lastModifiedBy>admin</cp:lastModifiedBy>
  <dcterms:created xsi:type="dcterms:W3CDTF">2012-07-13T13:35:02Z</dcterms:created>
  <dcterms:modified xsi:type="dcterms:W3CDTF">2024-03-05T11:47:32Z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9c68e1ead5ed4560b925f19038e167f6</vt:lpwstr>
  </property>
</Properties>
</file>