
<file path=[Content_Types].xml><?xml version="1.0" encoding="utf-8"?>
<Types xmlns="http://schemas.openxmlformats.org/package/2006/content-types">
  <Default Extension="rels" ContentType="application/vnd.openxmlformats-package.relationships+xml"/>
  <Default Extension="xml" ContentType="application/xml"/>
  <Default Extension="gif" ContentType="image/gif"/>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Slides/notesSlide1.xml" ContentType="application/vnd.openxmlformats-officedocument.presentationml.notes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notesSlides/notesSlide2.xml" ContentType="application/vnd.openxmlformats-officedocument.presentationml.notes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813" r:id="rId1"/>
  </p:sldMasterIdLst>
  <p:notesMasterIdLst>
    <p:notesMasterId r:id="rId2"/>
  </p:notesMasterIdLst>
  <p:handoutMasterIdLst>
    <p:handoutMasterId r:id="rId3"/>
  </p:handoutMasterIdLst>
  <p:sldIdLst>
    <p:sldId id="762" r:id="rId4"/>
    <p:sldId id="763" r:id="rId5"/>
    <p:sldId id="764" r:id="rId6"/>
    <p:sldId id="765" r:id="rId7"/>
    <p:sldId id="766" r:id="rId8"/>
    <p:sldId id="767" r:id="rId9"/>
    <p:sldId id="768" r:id="rId10"/>
    <p:sldId id="769" r:id="rId11"/>
    <p:sldId id="770" r:id="rId12"/>
    <p:sldId id="771" r:id="rId13"/>
    <p:sldId id="772" r:id="rId14"/>
    <p:sldId id="773" r:id="rId15"/>
    <p:sldId id="774" r:id="rId16"/>
    <p:sldId id="775" r:id="rId17"/>
    <p:sldId id="776" r:id="rId18"/>
    <p:sldId id="777" r:id="rId19"/>
    <p:sldId id="778" r:id="rId20"/>
    <p:sldId id="779" r:id="rId21"/>
    <p:sldId id="780" r:id="rId22"/>
    <p:sldId id="781" r:id="rId23"/>
    <p:sldId id="782" r:id="rId24"/>
    <p:sldId id="783" r:id="rId25"/>
    <p:sldId id="784" r:id="rId26"/>
    <p:sldId id="785" r:id="rId27"/>
    <p:sldId id="786" r:id="rId28"/>
    <p:sldId id="787" r:id="rId29"/>
    <p:sldId id="788" r:id="rId30"/>
    <p:sldId id="789" r:id="rId31"/>
    <p:sldId id="790" r:id="rId32"/>
    <p:sldId id="791" r:id="rId33"/>
    <p:sldId id="792" r:id="rId34"/>
    <p:sldId id="793" r:id="rId35"/>
    <p:sldId id="794" r:id="rId36"/>
    <p:sldId id="795" r:id="rId37"/>
    <p:sldId id="796" r:id="rId38"/>
    <p:sldId id="797" r:id="rId39"/>
    <p:sldId id="798" r:id="rId40"/>
    <p:sldId id="799" r:id="rId41"/>
    <p:sldId id="800" r:id="rId42"/>
    <p:sldId id="801" r:id="rId43"/>
    <p:sldId id="802" r:id="rId44"/>
    <p:sldId id="803" r:id="rId45"/>
    <p:sldId id="804" r:id="rId46"/>
    <p:sldId id="805" r:id="rId47"/>
    <p:sldId id="806" r:id="rId48"/>
    <p:sldId id="807" r:id="rId49"/>
    <p:sldId id="808" r:id="rId50"/>
    <p:sldId id="809" r:id="rId51"/>
    <p:sldId id="810" r:id="rId52"/>
    <p:sldId id="811" r:id="rId53"/>
    <p:sldId id="812" r:id="rId54"/>
    <p:sldId id="813" r:id="rId55"/>
    <p:sldId id="814" r:id="rId56"/>
    <p:sldId id="815" r:id="rId57"/>
    <p:sldId id="816" r:id="rId58"/>
    <p:sldId id="817" r:id="rId59"/>
    <p:sldId id="818" r:id="rId60"/>
    <p:sldId id="819" r:id="rId61"/>
    <p:sldId id="820" r:id="rId62"/>
    <p:sldId id="821" r:id="rId63"/>
    <p:sldId id="822" r:id="rId64"/>
    <p:sldId id="823" r:id="rId65"/>
    <p:sldId id="824" r:id="rId66"/>
    <p:sldId id="825" r:id="rId67"/>
    <p:sldId id="826" r:id="rId68"/>
    <p:sldId id="827" r:id="rId69"/>
    <p:sldId id="828" r:id="rId70"/>
    <p:sldId id="829" r:id="rId71"/>
    <p:sldId id="830" r:id="rId72"/>
    <p:sldId id="831" r:id="rId73"/>
    <p:sldId id="832" r:id="rId74"/>
    <p:sldId id="833" r:id="rId75"/>
    <p:sldId id="834" r:id="rId76"/>
    <p:sldId id="835" r:id="rId77"/>
    <p:sldId id="836" r:id="rId78"/>
    <p:sldId id="837" r:id="rId79"/>
    <p:sldId id="838" r:id="rId80"/>
    <p:sldId id="839" r:id="rId81"/>
    <p:sldId id="840" r:id="rId82"/>
    <p:sldId id="841" r:id="rId83"/>
    <p:sldId id="842" r:id="rId84"/>
    <p:sldId id="843" r:id="rId85"/>
    <p:sldId id="844" r:id="rId86"/>
    <p:sldId id="845" r:id="rId87"/>
    <p:sldId id="846" r:id="rId88"/>
    <p:sldId id="847" r:id="rId89"/>
    <p:sldId id="848" r:id="rId90"/>
    <p:sldId id="849" r:id="rId91"/>
    <p:sldId id="850" r:id="rId92"/>
    <p:sldId id="851" r:id="rId93"/>
    <p:sldId id="852" r:id="rId94"/>
    <p:sldId id="853" r:id="rId95"/>
    <p:sldId id="854" r:id="rId96"/>
    <p:sldId id="855" r:id="rId97"/>
    <p:sldId id="856" r:id="rId98"/>
    <p:sldId id="857" r:id="rId99"/>
    <p:sldId id="858" r:id="rId100"/>
    <p:sldId id="859" r:id="rId101"/>
    <p:sldId id="860" r:id="rId102"/>
    <p:sldId id="861" r:id="rId103"/>
    <p:sldId id="862" r:id="rId104"/>
    <p:sldId id="863" r:id="rId105"/>
    <p:sldId id="864" r:id="rId106"/>
    <p:sldId id="865" r:id="rId107"/>
    <p:sldId id="866" r:id="rId108"/>
    <p:sldId id="867" r:id="rId109"/>
    <p:sldId id="868" r:id="rId110"/>
    <p:sldId id="869" r:id="rId111"/>
    <p:sldId id="870" r:id="rId112"/>
    <p:sldId id="871" r:id="rId113"/>
    <p:sldId id="872" r:id="rId114"/>
    <p:sldId id="873" r:id="rId115"/>
    <p:sldId id="874" r:id="rId116"/>
    <p:sldId id="875" r:id="rId117"/>
    <p:sldId id="876" r:id="rId118"/>
    <p:sldId id="877" r:id="rId119"/>
    <p:sldId id="878" r:id="rId120"/>
    <p:sldId id="879" r:id="rId121"/>
    <p:sldId id="880" r:id="rId122"/>
    <p:sldId id="881" r:id="rId123"/>
    <p:sldId id="882" r:id="rId124"/>
    <p:sldId id="883" r:id="rId125"/>
    <p:sldId id="884" r:id="rId126"/>
    <p:sldId id="885" r:id="rId127"/>
    <p:sldId id="886" r:id="rId128"/>
    <p:sldId id="887" r:id="rId129"/>
    <p:sldId id="888" r:id="rId130"/>
    <p:sldId id="889" r:id="rId131"/>
    <p:sldId id="890" r:id="rId132"/>
    <p:sldId id="891" r:id="rId133"/>
    <p:sldId id="892" r:id="rId134"/>
    <p:sldId id="893" r:id="rId135"/>
    <p:sldId id="894" r:id="rId136"/>
    <p:sldId id="895" r:id="rId137"/>
    <p:sldId id="896" r:id="rId138"/>
    <p:sldId id="897" r:id="rId139"/>
    <p:sldId id="898" r:id="rId140"/>
    <p:sldId id="899" r:id="rId141"/>
    <p:sldId id="900" r:id="rId142"/>
    <p:sldId id="901" r:id="rId143"/>
    <p:sldId id="902" r:id="rId144"/>
    <p:sldId id="903" r:id="rId145"/>
    <p:sldId id="904" r:id="rId146"/>
    <p:sldId id="905" r:id="rId147"/>
    <p:sldId id="906" r:id="rId148"/>
    <p:sldId id="907" r:id="rId149"/>
    <p:sldId id="908" r:id="rId150"/>
    <p:sldId id="909" r:id="rId151"/>
    <p:sldId id="910" r:id="rId152"/>
    <p:sldId id="911" r:id="rId153"/>
    <p:sldId id="912" r:id="rId154"/>
    <p:sldId id="913" r:id="rId155"/>
    <p:sldId id="914" r:id="rId156"/>
    <p:sldId id="915" r:id="rId157"/>
    <p:sldId id="916" r:id="rId158"/>
    <p:sldId id="917" r:id="rId159"/>
    <p:sldId id="918" r:id="rId160"/>
    <p:sldId id="919" r:id="rId161"/>
    <p:sldId id="920" r:id="rId162"/>
    <p:sldId id="921" r:id="rId163"/>
    <p:sldId id="922" r:id="rId164"/>
    <p:sldId id="923" r:id="rId165"/>
    <p:sldId id="924" r:id="rId166"/>
    <p:sldId id="925" r:id="rId167"/>
    <p:sldId id="926" r:id="rId168"/>
    <p:sldId id="927" r:id="rId169"/>
    <p:sldId id="928" r:id="rId170"/>
    <p:sldId id="929" r:id="rId171"/>
    <p:sldId id="930" r:id="rId172"/>
    <p:sldId id="931" r:id="rId173"/>
    <p:sldId id="932" r:id="rId174"/>
    <p:sldId id="933" r:id="rId175"/>
    <p:sldId id="934" r:id="rId176"/>
    <p:sldId id="935" r:id="rId177"/>
    <p:sldId id="936" r:id="rId178"/>
    <p:sldId id="937" r:id="rId179"/>
    <p:sldId id="938" r:id="rId180"/>
    <p:sldId id="939" r:id="rId181"/>
    <p:sldId id="940" r:id="rId182"/>
  </p:sldIdLst>
  <p:sldSz type="screen4x3" cy="6858000" cx="9144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FFFF66"/>
    <a:srgbClr val="3014DA"/>
    <a:srgbClr val="AFEAFF"/>
    <a:srgbClr val="FFEBFF"/>
    <a:srgbClr val="AE1FB1"/>
    <a:srgbClr val="FF71FF"/>
    <a:srgbClr val="0080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p:normalViewPr snapVertSplitter="1" vertBarState="minimized" horzBarState="maximized">
    <p:restoredLeft sz="15582" autoAdjust="0"/>
    <p:restoredTop sz="97535" autoAdjust="0"/>
  </p:normalViewPr>
  <p:slideViewPr>
    <p:cSldViewPr>
      <p:cViewPr>
        <p:scale>
          <a:sx n="90" d="100"/>
          <a:sy n="90" d="100"/>
        </p:scale>
        <p:origin x="-1242" y="-72"/>
      </p:cViewPr>
      <p:guideLst>
        <p:guide orient="horz" pos="2160"/>
        <p:guide pos="2880"/>
      </p:guideLst>
    </p:cSldViewPr>
  </p:slideViewPr>
  <p:outlineViewPr>
    <p:cViewPr>
      <p:scale>
        <a:sx n="33" d="100"/>
        <a:sy n="33" d="100"/>
      </p:scale>
      <p:origin x="0" y="15075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handoutMaster" Target="handoutMasters/handout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slide" Target="slides/slide33.xml"/><Relationship Id="rId37" Type="http://schemas.openxmlformats.org/officeDocument/2006/relationships/slide" Target="slides/slide34.xml"/><Relationship Id="rId38" Type="http://schemas.openxmlformats.org/officeDocument/2006/relationships/slide" Target="slides/slide35.xml"/><Relationship Id="rId39" Type="http://schemas.openxmlformats.org/officeDocument/2006/relationships/slide" Target="slides/slide36.xml"/><Relationship Id="rId40" Type="http://schemas.openxmlformats.org/officeDocument/2006/relationships/slide" Target="slides/slide37.xml"/><Relationship Id="rId41" Type="http://schemas.openxmlformats.org/officeDocument/2006/relationships/slide" Target="slides/slide38.xml"/><Relationship Id="rId42" Type="http://schemas.openxmlformats.org/officeDocument/2006/relationships/slide" Target="slides/slide39.xml"/><Relationship Id="rId43" Type="http://schemas.openxmlformats.org/officeDocument/2006/relationships/slide" Target="slides/slide40.xml"/><Relationship Id="rId44" Type="http://schemas.openxmlformats.org/officeDocument/2006/relationships/slide" Target="slides/slide41.xml"/><Relationship Id="rId45" Type="http://schemas.openxmlformats.org/officeDocument/2006/relationships/slide" Target="slides/slide42.xml"/><Relationship Id="rId46" Type="http://schemas.openxmlformats.org/officeDocument/2006/relationships/slide" Target="slides/slide43.xml"/><Relationship Id="rId47" Type="http://schemas.openxmlformats.org/officeDocument/2006/relationships/slide" Target="slides/slide44.xml"/><Relationship Id="rId48" Type="http://schemas.openxmlformats.org/officeDocument/2006/relationships/slide" Target="slides/slide45.xml"/><Relationship Id="rId49" Type="http://schemas.openxmlformats.org/officeDocument/2006/relationships/slide" Target="slides/slide46.xml"/><Relationship Id="rId50" Type="http://schemas.openxmlformats.org/officeDocument/2006/relationships/slide" Target="slides/slide47.xml"/><Relationship Id="rId51" Type="http://schemas.openxmlformats.org/officeDocument/2006/relationships/slide" Target="slides/slide48.xml"/><Relationship Id="rId52" Type="http://schemas.openxmlformats.org/officeDocument/2006/relationships/slide" Target="slides/slide49.xml"/><Relationship Id="rId53" Type="http://schemas.openxmlformats.org/officeDocument/2006/relationships/slide" Target="slides/slide50.xml"/><Relationship Id="rId54" Type="http://schemas.openxmlformats.org/officeDocument/2006/relationships/slide" Target="slides/slide51.xml"/><Relationship Id="rId55" Type="http://schemas.openxmlformats.org/officeDocument/2006/relationships/slide" Target="slides/slide52.xml"/><Relationship Id="rId56" Type="http://schemas.openxmlformats.org/officeDocument/2006/relationships/slide" Target="slides/slide53.xml"/><Relationship Id="rId57" Type="http://schemas.openxmlformats.org/officeDocument/2006/relationships/slide" Target="slides/slide54.xml"/><Relationship Id="rId58" Type="http://schemas.openxmlformats.org/officeDocument/2006/relationships/slide" Target="slides/slide55.xml"/><Relationship Id="rId59" Type="http://schemas.openxmlformats.org/officeDocument/2006/relationships/slide" Target="slides/slide56.xml"/><Relationship Id="rId60" Type="http://schemas.openxmlformats.org/officeDocument/2006/relationships/slide" Target="slides/slide57.xml"/><Relationship Id="rId61" Type="http://schemas.openxmlformats.org/officeDocument/2006/relationships/slide" Target="slides/slide58.xml"/><Relationship Id="rId62" Type="http://schemas.openxmlformats.org/officeDocument/2006/relationships/slide" Target="slides/slide59.xml"/><Relationship Id="rId63" Type="http://schemas.openxmlformats.org/officeDocument/2006/relationships/slide" Target="slides/slide60.xml"/><Relationship Id="rId64" Type="http://schemas.openxmlformats.org/officeDocument/2006/relationships/slide" Target="slides/slide61.xml"/><Relationship Id="rId65" Type="http://schemas.openxmlformats.org/officeDocument/2006/relationships/slide" Target="slides/slide62.xml"/><Relationship Id="rId66" Type="http://schemas.openxmlformats.org/officeDocument/2006/relationships/slide" Target="slides/slide63.xml"/><Relationship Id="rId67" Type="http://schemas.openxmlformats.org/officeDocument/2006/relationships/slide" Target="slides/slide64.xml"/><Relationship Id="rId68" Type="http://schemas.openxmlformats.org/officeDocument/2006/relationships/slide" Target="slides/slide65.xml"/><Relationship Id="rId69" Type="http://schemas.openxmlformats.org/officeDocument/2006/relationships/slide" Target="slides/slide66.xml"/><Relationship Id="rId70" Type="http://schemas.openxmlformats.org/officeDocument/2006/relationships/slide" Target="slides/slide67.xml"/><Relationship Id="rId71" Type="http://schemas.openxmlformats.org/officeDocument/2006/relationships/slide" Target="slides/slide68.xml"/><Relationship Id="rId72" Type="http://schemas.openxmlformats.org/officeDocument/2006/relationships/slide" Target="slides/slide69.xml"/><Relationship Id="rId73" Type="http://schemas.openxmlformats.org/officeDocument/2006/relationships/slide" Target="slides/slide70.xml"/><Relationship Id="rId74" Type="http://schemas.openxmlformats.org/officeDocument/2006/relationships/slide" Target="slides/slide71.xml"/><Relationship Id="rId75" Type="http://schemas.openxmlformats.org/officeDocument/2006/relationships/slide" Target="slides/slide72.xml"/><Relationship Id="rId76" Type="http://schemas.openxmlformats.org/officeDocument/2006/relationships/slide" Target="slides/slide73.xml"/><Relationship Id="rId77" Type="http://schemas.openxmlformats.org/officeDocument/2006/relationships/slide" Target="slides/slide74.xml"/><Relationship Id="rId78" Type="http://schemas.openxmlformats.org/officeDocument/2006/relationships/slide" Target="slides/slide75.xml"/><Relationship Id="rId79" Type="http://schemas.openxmlformats.org/officeDocument/2006/relationships/slide" Target="slides/slide76.xml"/><Relationship Id="rId80" Type="http://schemas.openxmlformats.org/officeDocument/2006/relationships/slide" Target="slides/slide77.xml"/><Relationship Id="rId81" Type="http://schemas.openxmlformats.org/officeDocument/2006/relationships/slide" Target="slides/slide78.xml"/><Relationship Id="rId82" Type="http://schemas.openxmlformats.org/officeDocument/2006/relationships/slide" Target="slides/slide79.xml"/><Relationship Id="rId83" Type="http://schemas.openxmlformats.org/officeDocument/2006/relationships/slide" Target="slides/slide80.xml"/><Relationship Id="rId84" Type="http://schemas.openxmlformats.org/officeDocument/2006/relationships/slide" Target="slides/slide81.xml"/><Relationship Id="rId85" Type="http://schemas.openxmlformats.org/officeDocument/2006/relationships/slide" Target="slides/slide82.xml"/><Relationship Id="rId86" Type="http://schemas.openxmlformats.org/officeDocument/2006/relationships/slide" Target="slides/slide83.xml"/><Relationship Id="rId87" Type="http://schemas.openxmlformats.org/officeDocument/2006/relationships/slide" Target="slides/slide84.xml"/><Relationship Id="rId88" Type="http://schemas.openxmlformats.org/officeDocument/2006/relationships/slide" Target="slides/slide85.xml"/><Relationship Id="rId89" Type="http://schemas.openxmlformats.org/officeDocument/2006/relationships/slide" Target="slides/slide86.xml"/><Relationship Id="rId90" Type="http://schemas.openxmlformats.org/officeDocument/2006/relationships/slide" Target="slides/slide87.xml"/><Relationship Id="rId91" Type="http://schemas.openxmlformats.org/officeDocument/2006/relationships/slide" Target="slides/slide88.xml"/><Relationship Id="rId92" Type="http://schemas.openxmlformats.org/officeDocument/2006/relationships/slide" Target="slides/slide89.xml"/><Relationship Id="rId93" Type="http://schemas.openxmlformats.org/officeDocument/2006/relationships/slide" Target="slides/slide90.xml"/><Relationship Id="rId94" Type="http://schemas.openxmlformats.org/officeDocument/2006/relationships/slide" Target="slides/slide91.xml"/><Relationship Id="rId95" Type="http://schemas.openxmlformats.org/officeDocument/2006/relationships/slide" Target="slides/slide92.xml"/><Relationship Id="rId96" Type="http://schemas.openxmlformats.org/officeDocument/2006/relationships/slide" Target="slides/slide93.xml"/><Relationship Id="rId97" Type="http://schemas.openxmlformats.org/officeDocument/2006/relationships/slide" Target="slides/slide94.xml"/><Relationship Id="rId98" Type="http://schemas.openxmlformats.org/officeDocument/2006/relationships/slide" Target="slides/slide95.xml"/><Relationship Id="rId99" Type="http://schemas.openxmlformats.org/officeDocument/2006/relationships/slide" Target="slides/slide96.xml"/><Relationship Id="rId100" Type="http://schemas.openxmlformats.org/officeDocument/2006/relationships/slide" Target="slides/slide97.xml"/><Relationship Id="rId101" Type="http://schemas.openxmlformats.org/officeDocument/2006/relationships/slide" Target="slides/slide98.xml"/><Relationship Id="rId102" Type="http://schemas.openxmlformats.org/officeDocument/2006/relationships/slide" Target="slides/slide99.xml"/><Relationship Id="rId103" Type="http://schemas.openxmlformats.org/officeDocument/2006/relationships/slide" Target="slides/slide100.xml"/><Relationship Id="rId104" Type="http://schemas.openxmlformats.org/officeDocument/2006/relationships/slide" Target="slides/slide101.xml"/><Relationship Id="rId105" Type="http://schemas.openxmlformats.org/officeDocument/2006/relationships/slide" Target="slides/slide102.xml"/><Relationship Id="rId106" Type="http://schemas.openxmlformats.org/officeDocument/2006/relationships/slide" Target="slides/slide103.xml"/><Relationship Id="rId107" Type="http://schemas.openxmlformats.org/officeDocument/2006/relationships/slide" Target="slides/slide104.xml"/><Relationship Id="rId108" Type="http://schemas.openxmlformats.org/officeDocument/2006/relationships/slide" Target="slides/slide105.xml"/><Relationship Id="rId109" Type="http://schemas.openxmlformats.org/officeDocument/2006/relationships/slide" Target="slides/slide106.xml"/><Relationship Id="rId110" Type="http://schemas.openxmlformats.org/officeDocument/2006/relationships/slide" Target="slides/slide107.xml"/><Relationship Id="rId111" Type="http://schemas.openxmlformats.org/officeDocument/2006/relationships/slide" Target="slides/slide108.xml"/><Relationship Id="rId112" Type="http://schemas.openxmlformats.org/officeDocument/2006/relationships/slide" Target="slides/slide109.xml"/><Relationship Id="rId113" Type="http://schemas.openxmlformats.org/officeDocument/2006/relationships/slide" Target="slides/slide110.xml"/><Relationship Id="rId114" Type="http://schemas.openxmlformats.org/officeDocument/2006/relationships/slide" Target="slides/slide111.xml"/><Relationship Id="rId115" Type="http://schemas.openxmlformats.org/officeDocument/2006/relationships/slide" Target="slides/slide112.xml"/><Relationship Id="rId116" Type="http://schemas.openxmlformats.org/officeDocument/2006/relationships/slide" Target="slides/slide113.xml"/><Relationship Id="rId117" Type="http://schemas.openxmlformats.org/officeDocument/2006/relationships/slide" Target="slides/slide114.xml"/><Relationship Id="rId118" Type="http://schemas.openxmlformats.org/officeDocument/2006/relationships/slide" Target="slides/slide115.xml"/><Relationship Id="rId119" Type="http://schemas.openxmlformats.org/officeDocument/2006/relationships/slide" Target="slides/slide116.xml"/><Relationship Id="rId120" Type="http://schemas.openxmlformats.org/officeDocument/2006/relationships/slide" Target="slides/slide117.xml"/><Relationship Id="rId121" Type="http://schemas.openxmlformats.org/officeDocument/2006/relationships/slide" Target="slides/slide118.xml"/><Relationship Id="rId122" Type="http://schemas.openxmlformats.org/officeDocument/2006/relationships/slide" Target="slides/slide119.xml"/><Relationship Id="rId123" Type="http://schemas.openxmlformats.org/officeDocument/2006/relationships/slide" Target="slides/slide120.xml"/><Relationship Id="rId124" Type="http://schemas.openxmlformats.org/officeDocument/2006/relationships/slide" Target="slides/slide121.xml"/><Relationship Id="rId125" Type="http://schemas.openxmlformats.org/officeDocument/2006/relationships/slide" Target="slides/slide122.xml"/><Relationship Id="rId126" Type="http://schemas.openxmlformats.org/officeDocument/2006/relationships/slide" Target="slides/slide123.xml"/><Relationship Id="rId127" Type="http://schemas.openxmlformats.org/officeDocument/2006/relationships/slide" Target="slides/slide124.xml"/><Relationship Id="rId128" Type="http://schemas.openxmlformats.org/officeDocument/2006/relationships/slide" Target="slides/slide125.xml"/><Relationship Id="rId129" Type="http://schemas.openxmlformats.org/officeDocument/2006/relationships/slide" Target="slides/slide126.xml"/><Relationship Id="rId130" Type="http://schemas.openxmlformats.org/officeDocument/2006/relationships/slide" Target="slides/slide127.xml"/><Relationship Id="rId131" Type="http://schemas.openxmlformats.org/officeDocument/2006/relationships/slide" Target="slides/slide128.xml"/><Relationship Id="rId132" Type="http://schemas.openxmlformats.org/officeDocument/2006/relationships/slide" Target="slides/slide129.xml"/><Relationship Id="rId133" Type="http://schemas.openxmlformats.org/officeDocument/2006/relationships/slide" Target="slides/slide130.xml"/><Relationship Id="rId134" Type="http://schemas.openxmlformats.org/officeDocument/2006/relationships/slide" Target="slides/slide131.xml"/><Relationship Id="rId135" Type="http://schemas.openxmlformats.org/officeDocument/2006/relationships/slide" Target="slides/slide132.xml"/><Relationship Id="rId136" Type="http://schemas.openxmlformats.org/officeDocument/2006/relationships/slide" Target="slides/slide133.xml"/><Relationship Id="rId137" Type="http://schemas.openxmlformats.org/officeDocument/2006/relationships/slide" Target="slides/slide134.xml"/><Relationship Id="rId138" Type="http://schemas.openxmlformats.org/officeDocument/2006/relationships/slide" Target="slides/slide135.xml"/><Relationship Id="rId139" Type="http://schemas.openxmlformats.org/officeDocument/2006/relationships/slide" Target="slides/slide136.xml"/><Relationship Id="rId140" Type="http://schemas.openxmlformats.org/officeDocument/2006/relationships/slide" Target="slides/slide137.xml"/><Relationship Id="rId141" Type="http://schemas.openxmlformats.org/officeDocument/2006/relationships/slide" Target="slides/slide138.xml"/><Relationship Id="rId142" Type="http://schemas.openxmlformats.org/officeDocument/2006/relationships/slide" Target="slides/slide139.xml"/><Relationship Id="rId143" Type="http://schemas.openxmlformats.org/officeDocument/2006/relationships/slide" Target="slides/slide140.xml"/><Relationship Id="rId144" Type="http://schemas.openxmlformats.org/officeDocument/2006/relationships/slide" Target="slides/slide141.xml"/><Relationship Id="rId145" Type="http://schemas.openxmlformats.org/officeDocument/2006/relationships/slide" Target="slides/slide142.xml"/><Relationship Id="rId146" Type="http://schemas.openxmlformats.org/officeDocument/2006/relationships/slide" Target="slides/slide143.xml"/><Relationship Id="rId147" Type="http://schemas.openxmlformats.org/officeDocument/2006/relationships/slide" Target="slides/slide144.xml"/><Relationship Id="rId148" Type="http://schemas.openxmlformats.org/officeDocument/2006/relationships/slide" Target="slides/slide145.xml"/><Relationship Id="rId149" Type="http://schemas.openxmlformats.org/officeDocument/2006/relationships/slide" Target="slides/slide146.xml"/><Relationship Id="rId150" Type="http://schemas.openxmlformats.org/officeDocument/2006/relationships/slide" Target="slides/slide147.xml"/><Relationship Id="rId151" Type="http://schemas.openxmlformats.org/officeDocument/2006/relationships/slide" Target="slides/slide148.xml"/><Relationship Id="rId152" Type="http://schemas.openxmlformats.org/officeDocument/2006/relationships/slide" Target="slides/slide149.xml"/><Relationship Id="rId153" Type="http://schemas.openxmlformats.org/officeDocument/2006/relationships/slide" Target="slides/slide150.xml"/><Relationship Id="rId154" Type="http://schemas.openxmlformats.org/officeDocument/2006/relationships/slide" Target="slides/slide151.xml"/><Relationship Id="rId155" Type="http://schemas.openxmlformats.org/officeDocument/2006/relationships/slide" Target="slides/slide152.xml"/><Relationship Id="rId156" Type="http://schemas.openxmlformats.org/officeDocument/2006/relationships/slide" Target="slides/slide153.xml"/><Relationship Id="rId157" Type="http://schemas.openxmlformats.org/officeDocument/2006/relationships/slide" Target="slides/slide154.xml"/><Relationship Id="rId158" Type="http://schemas.openxmlformats.org/officeDocument/2006/relationships/slide" Target="slides/slide155.xml"/><Relationship Id="rId159" Type="http://schemas.openxmlformats.org/officeDocument/2006/relationships/slide" Target="slides/slide156.xml"/><Relationship Id="rId160" Type="http://schemas.openxmlformats.org/officeDocument/2006/relationships/slide" Target="slides/slide157.xml"/><Relationship Id="rId161" Type="http://schemas.openxmlformats.org/officeDocument/2006/relationships/slide" Target="slides/slide158.xml"/><Relationship Id="rId162" Type="http://schemas.openxmlformats.org/officeDocument/2006/relationships/slide" Target="slides/slide159.xml"/><Relationship Id="rId163" Type="http://schemas.openxmlformats.org/officeDocument/2006/relationships/slide" Target="slides/slide160.xml"/><Relationship Id="rId164" Type="http://schemas.openxmlformats.org/officeDocument/2006/relationships/slide" Target="slides/slide161.xml"/><Relationship Id="rId165" Type="http://schemas.openxmlformats.org/officeDocument/2006/relationships/slide" Target="slides/slide162.xml"/><Relationship Id="rId166" Type="http://schemas.openxmlformats.org/officeDocument/2006/relationships/slide" Target="slides/slide163.xml"/><Relationship Id="rId167" Type="http://schemas.openxmlformats.org/officeDocument/2006/relationships/slide" Target="slides/slide164.xml"/><Relationship Id="rId168" Type="http://schemas.openxmlformats.org/officeDocument/2006/relationships/slide" Target="slides/slide165.xml"/><Relationship Id="rId169" Type="http://schemas.openxmlformats.org/officeDocument/2006/relationships/slide" Target="slides/slide166.xml"/><Relationship Id="rId170" Type="http://schemas.openxmlformats.org/officeDocument/2006/relationships/slide" Target="slides/slide167.xml"/><Relationship Id="rId171" Type="http://schemas.openxmlformats.org/officeDocument/2006/relationships/slide" Target="slides/slide168.xml"/><Relationship Id="rId172" Type="http://schemas.openxmlformats.org/officeDocument/2006/relationships/slide" Target="slides/slide169.xml"/><Relationship Id="rId173" Type="http://schemas.openxmlformats.org/officeDocument/2006/relationships/slide" Target="slides/slide170.xml"/><Relationship Id="rId174" Type="http://schemas.openxmlformats.org/officeDocument/2006/relationships/slide" Target="slides/slide171.xml"/><Relationship Id="rId175" Type="http://schemas.openxmlformats.org/officeDocument/2006/relationships/slide" Target="slides/slide172.xml"/><Relationship Id="rId176" Type="http://schemas.openxmlformats.org/officeDocument/2006/relationships/slide" Target="slides/slide173.xml"/><Relationship Id="rId177" Type="http://schemas.openxmlformats.org/officeDocument/2006/relationships/slide" Target="slides/slide174.xml"/><Relationship Id="rId178" Type="http://schemas.openxmlformats.org/officeDocument/2006/relationships/slide" Target="slides/slide175.xml"/><Relationship Id="rId179" Type="http://schemas.openxmlformats.org/officeDocument/2006/relationships/slide" Target="slides/slide176.xml"/><Relationship Id="rId180" Type="http://schemas.openxmlformats.org/officeDocument/2006/relationships/slide" Target="slides/slide177.xml"/><Relationship Id="rId181" Type="http://schemas.openxmlformats.org/officeDocument/2006/relationships/slide" Target="slides/slide178.xml"/><Relationship Id="rId182" Type="http://schemas.openxmlformats.org/officeDocument/2006/relationships/slide" Target="slides/slide179.xml"/><Relationship Id="rId183" Type="http://schemas.openxmlformats.org/officeDocument/2006/relationships/tableStyles" Target="tableStyles.xml"/><Relationship Id="rId184" Type="http://schemas.openxmlformats.org/officeDocument/2006/relationships/presProps" Target="presProps.xml"/><Relationship Id="rId185" Type="http://schemas.openxmlformats.org/officeDocument/2006/relationships/viewProps" Target="viewProps.xml"/><Relationship Id="rId186"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403" name=""/>
        <p:cNvGrpSpPr/>
        <p:nvPr/>
      </p:nvGrpSpPr>
      <p:grpSpPr>
        <a:xfrm>
          <a:off x="0" y="0"/>
          <a:ext cx="0" cy="0"/>
          <a:chOff x="0" y="0"/>
          <a:chExt cx="0" cy="0"/>
        </a:xfrm>
      </p:grpSpPr>
      <p:sp>
        <p:nvSpPr>
          <p:cNvPr id="1048949" name="Header Placeholder 1"/>
          <p:cNvSpPr>
            <a:spLocks noGrp="1"/>
          </p:cNvSpPr>
          <p:nvPr>
            <p:ph type="hdr" sz="quarter"/>
          </p:nvPr>
        </p:nvSpPr>
        <p:spPr>
          <a:xfrm>
            <a:off x="0" y="0"/>
            <a:ext cx="2971800" cy="457200"/>
          </a:xfrm>
          <a:prstGeom prst="rect"/>
        </p:spPr>
        <p:txBody>
          <a:bodyPr bIns="45720" lIns="91440" rIns="91440" rtlCol="0" tIns="45720" vert="horz"/>
          <a:lstStyle>
            <a:lvl1pPr algn="l">
              <a:defRPr sz="1200"/>
            </a:lvl1pPr>
          </a:lstStyle>
          <a:p>
            <a:endParaRPr lang="en-US"/>
          </a:p>
        </p:txBody>
      </p:sp>
      <p:sp>
        <p:nvSpPr>
          <p:cNvPr id="1048950" name="Date Placeholder 2"/>
          <p:cNvSpPr>
            <a:spLocks noGrp="1"/>
          </p:cNvSpPr>
          <p:nvPr>
            <p:ph type="dt" sz="quarter" idx="1"/>
          </p:nvPr>
        </p:nvSpPr>
        <p:spPr>
          <a:xfrm>
            <a:off x="3884613" y="0"/>
            <a:ext cx="2971800" cy="457200"/>
          </a:xfrm>
          <a:prstGeom prst="rect"/>
        </p:spPr>
        <p:txBody>
          <a:bodyPr bIns="45720" lIns="91440" rIns="91440" rtlCol="0" tIns="45720" vert="horz"/>
          <a:lstStyle>
            <a:lvl1pPr algn="r">
              <a:defRPr sz="1200"/>
            </a:lvl1pPr>
          </a:lstStyle>
          <a:p>
            <a:fld id="{AB8B92B0-7091-4036-B7F5-3C83A2CC3B86}" type="datetimeFigureOut">
              <a:rPr lang="en-US" smtClean="0"/>
              <a:t>7/14/2022</a:t>
            </a:fld>
            <a:endParaRPr lang="en-US"/>
          </a:p>
        </p:txBody>
      </p:sp>
      <p:sp>
        <p:nvSpPr>
          <p:cNvPr id="1048951" name="Footer Placeholder 3"/>
          <p:cNvSpPr>
            <a:spLocks noGrp="1"/>
          </p:cNvSpPr>
          <p:nvPr>
            <p:ph type="ftr" sz="quarter" idx="2"/>
          </p:nvPr>
        </p:nvSpPr>
        <p:spPr>
          <a:xfrm>
            <a:off x="0" y="8685213"/>
            <a:ext cx="2971800" cy="457200"/>
          </a:xfrm>
          <a:prstGeom prst="rect"/>
        </p:spPr>
        <p:txBody>
          <a:bodyPr anchor="b" bIns="45720" lIns="91440" rIns="91440" rtlCol="0" tIns="45720" vert="horz"/>
          <a:lstStyle>
            <a:lvl1pPr algn="l">
              <a:defRPr sz="1200"/>
            </a:lvl1pPr>
          </a:lstStyle>
          <a:p>
            <a:endParaRPr lang="en-US"/>
          </a:p>
        </p:txBody>
      </p:sp>
      <p:sp>
        <p:nvSpPr>
          <p:cNvPr id="1048952" name="Slide Number Placeholder 4"/>
          <p:cNvSpPr>
            <a:spLocks noGrp="1"/>
          </p:cNvSpPr>
          <p:nvPr>
            <p:ph type="sldNum" sz="quarter" idx="3"/>
          </p:nvPr>
        </p:nvSpPr>
        <p:spPr>
          <a:xfrm>
            <a:off x="3884613" y="8685213"/>
            <a:ext cx="2971800" cy="457200"/>
          </a:xfrm>
          <a:prstGeom prst="rect"/>
        </p:spPr>
        <p:txBody>
          <a:bodyPr anchor="b" bIns="45720" lIns="91440" rIns="91440" rtlCol="0" tIns="45720" vert="horz"/>
          <a:lstStyle>
            <a:lvl1pPr algn="r">
              <a:defRPr sz="1200"/>
            </a:lvl1pPr>
          </a:lstStyle>
          <a:p>
            <a:fld id="{B7CFBA88-8832-47CA-9E67-A28254E21E33}" type="slidenum">
              <a:rPr lang="en-US" smtClean="0"/>
              <a:t>‹#›</a:t>
            </a:fld>
            <a:endParaRPr lang="en-US"/>
          </a:p>
        </p:txBody>
      </p:sp>
    </p:spTree>
  </p:cSld>
  <p:clrMap accent1="accent1" accent2="accent2" accent3="accent3" accent4="accent4" accent5="accent5" accent6="accent6" bg1="lt1" bg2="lt2" tx1="dk1" tx2="dk2"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402" name=""/>
        <p:cNvGrpSpPr/>
        <p:nvPr/>
      </p:nvGrpSpPr>
      <p:grpSpPr>
        <a:xfrm>
          <a:off x="0" y="0"/>
          <a:ext cx="0" cy="0"/>
          <a:chOff x="0" y="0"/>
          <a:chExt cx="0" cy="0"/>
        </a:xfrm>
      </p:grpSpPr>
      <p:sp>
        <p:nvSpPr>
          <p:cNvPr id="1048943" name="Header Placeholder 1"/>
          <p:cNvSpPr>
            <a:spLocks noGrp="1"/>
          </p:cNvSpPr>
          <p:nvPr>
            <p:ph type="hdr" sz="quarter"/>
          </p:nvPr>
        </p:nvSpPr>
        <p:spPr>
          <a:xfrm>
            <a:off x="0" y="0"/>
            <a:ext cx="2971800" cy="457200"/>
          </a:xfrm>
          <a:prstGeom prst="rect"/>
        </p:spPr>
        <p:txBody>
          <a:bodyPr bIns="45720" lIns="91440" rIns="91440" rtlCol="0" tIns="45720" vert="horz"/>
          <a:lstStyle>
            <a:lvl1pPr algn="l">
              <a:defRPr sz="1200"/>
            </a:lvl1pPr>
          </a:lstStyle>
          <a:p>
            <a:endParaRPr lang="en-US"/>
          </a:p>
        </p:txBody>
      </p:sp>
      <p:sp>
        <p:nvSpPr>
          <p:cNvPr id="1048944" name="Date Placeholder 2"/>
          <p:cNvSpPr>
            <a:spLocks noGrp="1"/>
          </p:cNvSpPr>
          <p:nvPr>
            <p:ph type="dt" idx="1"/>
          </p:nvPr>
        </p:nvSpPr>
        <p:spPr>
          <a:xfrm>
            <a:off x="3884613" y="0"/>
            <a:ext cx="2971800" cy="457200"/>
          </a:xfrm>
          <a:prstGeom prst="rect"/>
        </p:spPr>
        <p:txBody>
          <a:bodyPr bIns="45720" lIns="91440" rIns="91440" rtlCol="0" tIns="45720" vert="horz"/>
          <a:lstStyle>
            <a:lvl1pPr algn="r">
              <a:defRPr sz="1200"/>
            </a:lvl1pPr>
          </a:lstStyle>
          <a:p>
            <a:fld id="{90C3BC44-344F-4B58-B1E6-F8C46BEA9216}" type="datetimeFigureOut">
              <a:rPr lang="en-US" smtClean="0"/>
              <a:t>7/14/2022</a:t>
            </a:fld>
            <a:endParaRPr lang="en-US"/>
          </a:p>
        </p:txBody>
      </p:sp>
      <p:sp>
        <p:nvSpPr>
          <p:cNvPr id="1048945" name="Slide Image Placeholder 3"/>
          <p:cNvSpPr>
            <a:spLocks noChangeAspect="1" noRot="1" noGrp="1"/>
          </p:cNvSpPr>
          <p:nvPr>
            <p:ph type="sldImg" idx="2"/>
          </p:nvPr>
        </p:nvSpPr>
        <p:spPr>
          <a:xfrm>
            <a:off x="1143000" y="685800"/>
            <a:ext cx="4572000" cy="3429000"/>
          </a:xfrm>
          <a:prstGeom prst="rect"/>
          <a:noFill/>
          <a:ln w="12700">
            <a:solidFill>
              <a:prstClr val="black"/>
            </a:solidFill>
          </a:ln>
        </p:spPr>
        <p:txBody>
          <a:bodyPr anchor="ctr" bIns="45720" lIns="91440" rIns="91440" rtlCol="0" tIns="45720" vert="horz"/>
          <a:p>
            <a:endParaRPr lang="en-US"/>
          </a:p>
        </p:txBody>
      </p:sp>
      <p:sp>
        <p:nvSpPr>
          <p:cNvPr id="1048946" name="Notes Placeholder 4"/>
          <p:cNvSpPr>
            <a:spLocks noGrp="1"/>
          </p:cNvSpPr>
          <p:nvPr>
            <p:ph type="body" sz="quarter" idx="3"/>
          </p:nvPr>
        </p:nvSpPr>
        <p:spPr>
          <a:xfrm>
            <a:off x="685800" y="4343400"/>
            <a:ext cx="5486400" cy="4114800"/>
          </a:xfrm>
          <a:prstGeom prst="rect"/>
        </p:spPr>
        <p:txBody>
          <a:bodyPr bIns="45720" lIns="91440" rIns="91440" rtlCol="0" tIns="45720" vert="horz">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47" name="Footer Placeholder 5"/>
          <p:cNvSpPr>
            <a:spLocks noGrp="1"/>
          </p:cNvSpPr>
          <p:nvPr>
            <p:ph type="ftr" sz="quarter" idx="4"/>
          </p:nvPr>
        </p:nvSpPr>
        <p:spPr>
          <a:xfrm>
            <a:off x="0" y="8685213"/>
            <a:ext cx="2971800" cy="457200"/>
          </a:xfrm>
          <a:prstGeom prst="rect"/>
        </p:spPr>
        <p:txBody>
          <a:bodyPr anchor="b" bIns="45720" lIns="91440" rIns="91440" rtlCol="0" tIns="45720" vert="horz"/>
          <a:lstStyle>
            <a:lvl1pPr algn="l">
              <a:defRPr sz="1200"/>
            </a:lvl1pPr>
          </a:lstStyle>
          <a:p>
            <a:endParaRPr lang="en-US"/>
          </a:p>
        </p:txBody>
      </p:sp>
      <p:sp>
        <p:nvSpPr>
          <p:cNvPr id="1048948" name="Slide Number Placeholder 6"/>
          <p:cNvSpPr>
            <a:spLocks noGrp="1"/>
          </p:cNvSpPr>
          <p:nvPr>
            <p:ph type="sldNum" sz="quarter" idx="5"/>
          </p:nvPr>
        </p:nvSpPr>
        <p:spPr>
          <a:xfrm>
            <a:off x="3884613" y="8685213"/>
            <a:ext cx="2971800" cy="457200"/>
          </a:xfrm>
          <a:prstGeom prst="rect"/>
        </p:spPr>
        <p:txBody>
          <a:bodyPr anchor="b" bIns="45720" lIns="91440" rIns="91440" rtlCol="0" tIns="45720" vert="horz"/>
          <a:lstStyle>
            <a:lvl1pPr algn="r">
              <a:defRPr sz="1200"/>
            </a:lvl1pPr>
          </a:lstStyle>
          <a:p>
            <a:fld id="{5BFEED17-9F95-4FCC-AD21-0ABE8C19FCA5}" type="slidenum">
              <a:rPr lang="en-US" smtClean="0"/>
              <a:t>‹#›</a:t>
            </a:fld>
            <a:endParaRPr lang="en-US"/>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15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213" name=""/>
        <p:cNvGrpSpPr/>
        <p:nvPr/>
      </p:nvGrpSpPr>
      <p:grpSpPr>
        <a:xfrm>
          <a:off x="0" y="0"/>
          <a:ext cx="0" cy="0"/>
          <a:chOff x="0" y="0"/>
          <a:chExt cx="0" cy="0"/>
        </a:xfrm>
      </p:grpSpPr>
      <p:sp>
        <p:nvSpPr>
          <p:cNvPr id="1048623" name="Slide Image Placeholder 1"/>
          <p:cNvSpPr>
            <a:spLocks noChangeAspect="1" noRot="1" noGrp="1"/>
          </p:cNvSpPr>
          <p:nvPr>
            <p:ph type="sldImg"/>
          </p:nvPr>
        </p:nvSpPr>
        <p:spPr/>
      </p:sp>
      <p:sp>
        <p:nvSpPr>
          <p:cNvPr id="1048624" name="Notes Placeholder 2"/>
          <p:cNvSpPr>
            <a:spLocks noGrp="1"/>
          </p:cNvSpPr>
          <p:nvPr>
            <p:ph type="body" idx="1"/>
          </p:nvPr>
        </p:nvSpPr>
        <p:spPr/>
        <p:txBody>
          <a:bodyPr>
            <a:normAutofit/>
          </a:bodyPr>
          <a:p>
            <a:endParaRPr dirty="0" lang="en-US"/>
          </a:p>
        </p:txBody>
      </p:sp>
      <p:sp>
        <p:nvSpPr>
          <p:cNvPr id="1048625" name="Slide Number Placeholder 3"/>
          <p:cNvSpPr>
            <a:spLocks noGrp="1"/>
          </p:cNvSpPr>
          <p:nvPr>
            <p:ph type="sldNum" sz="quarter" idx="10"/>
          </p:nvPr>
        </p:nvSpPr>
        <p:spPr/>
        <p:txBody>
          <a:bodyPr/>
          <a:p>
            <a:fld id="{5BFEED17-9F95-4FCC-AD21-0ABE8C19FCA5}" type="slidenum">
              <a:rPr lang="en-US" smtClean="0"/>
              <a:t>13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61" name=""/>
        <p:cNvGrpSpPr/>
        <p:nvPr/>
      </p:nvGrpSpPr>
      <p:grpSpPr>
        <a:xfrm>
          <a:off x="0" y="0"/>
          <a:ext cx="0" cy="0"/>
          <a:chOff x="0" y="0"/>
          <a:chExt cx="0" cy="0"/>
        </a:xfrm>
      </p:grpSpPr>
      <p:sp>
        <p:nvSpPr>
          <p:cNvPr id="1048841" name="Slide Image Placeholder 1"/>
          <p:cNvSpPr>
            <a:spLocks noChangeAspect="1" noRot="1" noGrp="1"/>
          </p:cNvSpPr>
          <p:nvPr>
            <p:ph type="sldImg"/>
          </p:nvPr>
        </p:nvSpPr>
        <p:spPr/>
      </p:sp>
      <p:sp>
        <p:nvSpPr>
          <p:cNvPr id="1048842" name="Notes Placeholder 2"/>
          <p:cNvSpPr>
            <a:spLocks noGrp="1"/>
          </p:cNvSpPr>
          <p:nvPr>
            <p:ph type="body" idx="1"/>
          </p:nvPr>
        </p:nvSpPr>
        <p:spPr/>
        <p:txBody>
          <a:bodyPr>
            <a:normAutofit/>
          </a:bodyPr>
          <a:p>
            <a:endParaRPr dirty="0" lang="en-US"/>
          </a:p>
        </p:txBody>
      </p:sp>
      <p:sp>
        <p:nvSpPr>
          <p:cNvPr id="1048843" name="Slide Number Placeholder 3"/>
          <p:cNvSpPr>
            <a:spLocks noGrp="1"/>
          </p:cNvSpPr>
          <p:nvPr>
            <p:ph type="sldNum" sz="quarter" idx="10"/>
          </p:nvPr>
        </p:nvSpPr>
        <p:spPr/>
        <p:txBody>
          <a:bodyPr/>
          <a:p>
            <a:fld id="{5BFEED17-9F95-4FCC-AD21-0ABE8C19FCA5}" type="slidenum">
              <a:rPr lang="en-US" smtClean="0"/>
              <a:t>153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5" name=""/>
        <p:cNvGrpSpPr/>
        <p:nvPr/>
      </p:nvGrpSpPr>
      <p:grpSpPr>
        <a:xfrm>
          <a:off x="0" y="0"/>
          <a:ext cx="0" cy="0"/>
          <a:chOff x="0" y="0"/>
          <a:chExt cx="0" cy="0"/>
        </a:xfrm>
      </p:grpSpPr>
      <p:pic>
        <p:nvPicPr>
          <p:cNvPr id="2097152" name="Picture 6" descr="CoverOverlay.png"/>
          <p:cNvPicPr>
            <a:picLocks noChangeAspect="1"/>
          </p:cNvPicPr>
          <p:nvPr/>
        </p:nvPicPr>
        <p:blipFill>
          <a:blip xmlns:r="http://schemas.openxmlformats.org/officeDocument/2006/relationships" r:embed="rId1" cstate="print"/>
          <a:stretch>
            <a:fillRect/>
          </a:stretch>
        </p:blipFill>
        <p:spPr>
          <a:xfrm>
            <a:off x="0" y="0"/>
            <a:ext cx="9144000" cy="6858000"/>
          </a:xfrm>
          <a:prstGeom prst="rect"/>
        </p:spPr>
      </p:pic>
      <p:sp>
        <p:nvSpPr>
          <p:cNvPr id="1048582" name="Date Placeholder 3"/>
          <p:cNvSpPr>
            <a:spLocks noGrp="1"/>
          </p:cNvSpPr>
          <p:nvPr>
            <p:ph type="dt" sz="half" idx="10"/>
          </p:nvPr>
        </p:nvSpPr>
        <p:spPr/>
        <p:txBody>
          <a:bodyPr/>
          <a:lstStyle>
            <a:lvl1pPr>
              <a:defRPr>
                <a:solidFill>
                  <a:schemeClr val="tx2"/>
                </a:solidFill>
              </a:defRPr>
            </a:lvl1pPr>
          </a:lstStyle>
          <a:p>
            <a:fld id="{C6552F1E-D1FA-4600-BB22-7420179B2E41}" type="datetimeFigureOut">
              <a:rPr lang="en-US" smtClean="0"/>
              <a:t>7/14/2022</a:t>
            </a:fld>
            <a:endParaRPr lang="en-US"/>
          </a:p>
        </p:txBody>
      </p:sp>
      <p:sp>
        <p:nvSpPr>
          <p:cNvPr id="1048583"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1048584" name="Slide Number Placeholder 5"/>
          <p:cNvSpPr>
            <a:spLocks noGrp="1"/>
          </p:cNvSpPr>
          <p:nvPr>
            <p:ph type="sldNum" sz="quarter" idx="12"/>
          </p:nvPr>
        </p:nvSpPr>
        <p:spPr/>
        <p:txBody>
          <a:bodyPr/>
          <a:lstStyle>
            <a:lvl1pPr>
              <a:defRPr>
                <a:solidFill>
                  <a:schemeClr val="tx2"/>
                </a:solidFill>
              </a:defRPr>
            </a:lvl1pPr>
          </a:lstStyle>
          <a:p>
            <a:fld id="{C27BB351-21C9-4D82-B849-A3E093BE32EA}" type="slidenum">
              <a:rPr lang="en-US" smtClean="0"/>
              <a:t>‹#›</a:t>
            </a:fld>
            <a:endParaRPr lang="en-US"/>
          </a:p>
        </p:txBody>
      </p:sp>
      <p:grpSp>
        <p:nvGrpSpPr>
          <p:cNvPr id="26" name="Group 7"/>
          <p:cNvGrpSpPr/>
          <p:nvPr/>
        </p:nvGrpSpPr>
        <p:grpSpPr>
          <a:xfrm>
            <a:off x="1194101" y="2887530"/>
            <a:ext cx="6779110" cy="853440"/>
            <a:chOff x="1172584" y="1381459"/>
            <a:chExt cx="6779110" cy="853440"/>
          </a:xfrm>
          <a:effectLst>
            <a:outerShdw blurRad="38100" dir="16200000" dist="12700" rotWithShape="0">
              <a:prstClr val="black">
                <a:alpha val="30000"/>
              </a:prstClr>
            </a:outerShdw>
          </a:effectLst>
        </p:grpSpPr>
        <p:sp>
          <p:nvSpPr>
            <p:cNvPr id="1048585" name="TextBox 8"/>
            <p:cNvSpPr txBox="1"/>
            <p:nvPr/>
          </p:nvSpPr>
          <p:spPr>
            <a:xfrm>
              <a:off x="4147073" y="1381459"/>
              <a:ext cx="525780" cy="853440"/>
            </a:xfrm>
            <a:prstGeom prst="rect"/>
            <a:noFill/>
          </p:spPr>
          <p:txBody>
            <a:bodyPr rtlCol="0" wrap="none">
              <a:spAutoFit/>
            </a:bodyPr>
            <a:p>
              <a:r>
                <a:rPr dirty="0" sz="5400" lang="en-US" smtClean="0">
                  <a:ln w="3175">
                    <a:solidFill>
                      <a:schemeClr val="tx2">
                        <a:alpha val="60000"/>
                      </a:schemeClr>
                    </a:solidFill>
                  </a:ln>
                  <a:solidFill>
                    <a:schemeClr val="tx2">
                      <a:lumMod val="90000"/>
                    </a:schemeClr>
                  </a:solidFill>
                  <a:effectLst>
                    <a:outerShdw algn="ctr" blurRad="34925" dir="14400000" dist="12700" rotWithShape="0">
                      <a:srgbClr val="000000">
                        <a:alpha val="21000"/>
                      </a:srgbClr>
                    </a:outerShdw>
                  </a:effectLst>
                  <a:latin typeface="Wingdings" pitchFamily="2" charset="2"/>
                </a:rPr>
                <a:t></a:t>
              </a:r>
              <a:endParaRPr dirty="0" sz="5400" lang="en-US">
                <a:ln w="3175">
                  <a:solidFill>
                    <a:schemeClr val="tx2">
                      <a:alpha val="60000"/>
                    </a:schemeClr>
                  </a:solidFill>
                </a:ln>
                <a:solidFill>
                  <a:schemeClr val="tx2">
                    <a:lumMod val="90000"/>
                  </a:schemeClr>
                </a:solidFill>
                <a:effectLst>
                  <a:outerShdw algn="ctr" blurRad="34925" dir="14400000" dist="12700" rotWithShape="0">
                    <a:srgbClr val="000000">
                      <a:alpha val="21000"/>
                    </a:srgbClr>
                  </a:outerShdw>
                </a:effectLst>
                <a:latin typeface="Wingdings" pitchFamily="2" charset="2"/>
              </a:endParaRPr>
            </a:p>
          </p:txBody>
        </p:sp>
        <p:cxnSp>
          <p:nvCxnSpPr>
            <p:cNvPr id="3145728" name="Straight Connector 9"/>
            <p:cNvCxnSpPr>
              <a:cxnSpLocks/>
            </p:cNvCxnSpPr>
            <p:nvPr/>
          </p:nvCxnSpPr>
          <p:spPr>
            <a:xfrm rot="10800000">
              <a:off x="1172584" y="1925620"/>
              <a:ext cx="3119718" cy="1588"/>
            </a:xfrm>
            <a:prstGeom prst="line"/>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729" name="Straight Connector 10"/>
            <p:cNvCxnSpPr>
              <a:cxnSpLocks/>
            </p:cNvCxnSpPr>
            <p:nvPr/>
          </p:nvCxnSpPr>
          <p:spPr>
            <a:xfrm rot="10800000">
              <a:off x="4831976" y="1922930"/>
              <a:ext cx="3119718" cy="1588"/>
            </a:xfrm>
            <a:prstGeom prst="line"/>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1048586"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r="14220000" dist="12700" rotWithShape="0">
                    <a:prstClr val="black">
                      <a:alpha val="50000"/>
                    </a:prstClr>
                  </a:outerShdw>
                </a:effectLst>
              </a:defRPr>
            </a:lvl1pPr>
          </a:lstStyle>
          <a:p>
            <a:r>
              <a:rPr lang="en-US" smtClean="0"/>
              <a:t>Click to edit Master title style</a:t>
            </a:r>
            <a:endParaRPr dirty="0" lang="en-US"/>
          </a:p>
        </p:txBody>
      </p:sp>
      <p:sp>
        <p:nvSpPr>
          <p:cNvPr id="1048587" name="Subtitle 2"/>
          <p:cNvSpPr>
            <a:spLocks noGrp="1"/>
          </p:cNvSpPr>
          <p:nvPr>
            <p:ph type="subTitle" idx="1"/>
          </p:nvPr>
        </p:nvSpPr>
        <p:spPr>
          <a:xfrm>
            <a:off x="1371600" y="3767862"/>
            <a:ext cx="6400800" cy="1752600"/>
          </a:xfrm>
        </p:spPr>
        <p:txBody>
          <a:bodyPr/>
          <a:lstStyle>
            <a:lvl1pPr algn="ctr" indent="0" marL="0">
              <a:buNone/>
              <a:defRPr>
                <a:solidFill>
                  <a:schemeClr val="tx1"/>
                </a:solidFill>
                <a:effectLst>
                  <a:outerShdw blurRad="34925" dir="14400000" dist="12700" rotWithShape="0">
                    <a:prstClr val="black">
                      <a:alpha val="21000"/>
                    </a:prstClr>
                  </a:outerShdw>
                </a:effectLst>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dirty="0" lang="en-US"/>
          </a:p>
        </p:txBody>
      </p:sp>
    </p:spTree>
  </p:cSld>
  <p:clrMapOvr>
    <a:overrideClrMapping accent1="accent1" accent2="accent2" accent3="accent3" accent4="accent4" accent5="accent5" accent6="accent6" bg1="dk1" bg2="dk2" tx1="lt1" tx2="lt2" hlink="hlink" folHlink="folHlink"/>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97" name=""/>
        <p:cNvGrpSpPr/>
        <p:nvPr/>
      </p:nvGrpSpPr>
      <p:grpSpPr>
        <a:xfrm>
          <a:off x="0" y="0"/>
          <a:ext cx="0" cy="0"/>
          <a:chOff x="0" y="0"/>
          <a:chExt cx="0" cy="0"/>
        </a:xfrm>
      </p:grpSpPr>
      <p:sp>
        <p:nvSpPr>
          <p:cNvPr id="1048590"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1" name="Date Placeholder 3"/>
          <p:cNvSpPr>
            <a:spLocks noGrp="1"/>
          </p:cNvSpPr>
          <p:nvPr>
            <p:ph type="dt" sz="half" idx="10"/>
          </p:nvPr>
        </p:nvSpPr>
        <p:spPr/>
        <p:txBody>
          <a:bodyPr/>
          <a:p>
            <a:fld id="{C6552F1E-D1FA-4600-BB22-7420179B2E41}" type="datetimeFigureOut">
              <a:rPr lang="en-US" smtClean="0"/>
              <a:t>7/14/2022</a:t>
            </a:fld>
            <a:endParaRPr lang="en-US"/>
          </a:p>
        </p:txBody>
      </p:sp>
      <p:sp>
        <p:nvSpPr>
          <p:cNvPr id="1048592" name="Footer Placeholder 4"/>
          <p:cNvSpPr>
            <a:spLocks noGrp="1"/>
          </p:cNvSpPr>
          <p:nvPr>
            <p:ph type="ftr" sz="quarter" idx="11"/>
          </p:nvPr>
        </p:nvSpPr>
        <p:spPr/>
        <p:txBody>
          <a:bodyPr/>
          <a:p>
            <a:endParaRPr lang="en-US"/>
          </a:p>
        </p:txBody>
      </p:sp>
      <p:sp>
        <p:nvSpPr>
          <p:cNvPr id="1048593" name="Slide Number Placeholder 5"/>
          <p:cNvSpPr>
            <a:spLocks noGrp="1"/>
          </p:cNvSpPr>
          <p:nvPr>
            <p:ph type="sldNum" sz="quarter" idx="12"/>
          </p:nvPr>
        </p:nvSpPr>
        <p:spPr/>
        <p:txBody>
          <a:bodyPr/>
          <a:p>
            <a:fld id="{C27BB351-21C9-4D82-B849-A3E093BE32EA}" type="slidenum">
              <a:rPr lang="en-US" smtClean="0"/>
              <a:t>‹#›</a:t>
            </a:fld>
            <a:endParaRPr lang="en-US"/>
          </a:p>
        </p:txBody>
      </p:sp>
      <p:sp>
        <p:nvSpPr>
          <p:cNvPr id="1048594" name="Title 10"/>
          <p:cNvSpPr>
            <a:spLocks noGrp="1"/>
          </p:cNvSpPr>
          <p:nvPr>
            <p:ph type="title"/>
          </p:nvPr>
        </p:nvSpPr>
        <p:spPr/>
        <p:txBody>
          <a:bodyPr/>
          <a:p>
            <a:r>
              <a:rPr lang="en-US" smtClean="0"/>
              <a:t>Click to edit Master title style</a:t>
            </a:r>
            <a:endParaRPr lang="en-US"/>
          </a:p>
        </p:txBody>
      </p:sp>
      <p:grpSp>
        <p:nvGrpSpPr>
          <p:cNvPr id="198" name="Group 11"/>
          <p:cNvGrpSpPr/>
          <p:nvPr/>
        </p:nvGrpSpPr>
        <p:grpSpPr>
          <a:xfrm>
            <a:off x="1172584" y="1392217"/>
            <a:ext cx="6779110" cy="853440"/>
            <a:chOff x="1172584" y="1381459"/>
            <a:chExt cx="6779110" cy="853440"/>
          </a:xfrm>
        </p:grpSpPr>
        <p:sp>
          <p:nvSpPr>
            <p:cNvPr id="1048595" name="TextBox 12"/>
            <p:cNvSpPr txBox="1"/>
            <p:nvPr/>
          </p:nvSpPr>
          <p:spPr>
            <a:xfrm>
              <a:off x="4147073" y="1381459"/>
              <a:ext cx="525780" cy="85344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730" name="Straight Connector 13"/>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731" name="Straight Connector 14"/>
            <p:cNvCxnSpPr>
              <a:cxnSpLocks/>
            </p:cNvCxnSpPr>
            <p:nvPr/>
          </p:nvCxnSpPr>
          <p:spPr>
            <a:xfrm rot="10800000">
              <a:off x="4831976" y="192265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accent1="accent1" accent2="accent2" accent3="accent3" accent4="accent4" accent5="accent5" accent6="accent6" bg1="lt1" bg2="lt2" tx1="dk1" tx2="dk2" hlink="hlink" folHlink="folHlink"/>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395" name=""/>
        <p:cNvGrpSpPr/>
        <p:nvPr/>
      </p:nvGrpSpPr>
      <p:grpSpPr>
        <a:xfrm>
          <a:off x="0" y="0"/>
          <a:ext cx="0" cy="0"/>
          <a:chOff x="0" y="0"/>
          <a:chExt cx="0" cy="0"/>
        </a:xfrm>
      </p:grpSpPr>
      <p:pic>
        <p:nvPicPr>
          <p:cNvPr id="2097222" name="Picture 11" descr="CoverOverlay.png"/>
          <p:cNvPicPr>
            <a:picLocks noChangeAspect="1"/>
          </p:cNvPicPr>
          <p:nvPr/>
        </p:nvPicPr>
        <p:blipFill>
          <a:blip xmlns:r="http://schemas.openxmlformats.org/officeDocument/2006/relationships" r:embed="rId1" cstate="print">
            <a:lum/>
          </a:blip>
          <a:stretch>
            <a:fillRect/>
          </a:stretch>
        </p:blipFill>
        <p:spPr>
          <a:xfrm>
            <a:off x="0" y="0"/>
            <a:ext cx="9144000" cy="6858000"/>
          </a:xfrm>
          <a:prstGeom prst="rect"/>
        </p:spPr>
      </p:pic>
      <p:grpSp>
        <p:nvGrpSpPr>
          <p:cNvPr id="396" name="Group 7"/>
          <p:cNvGrpSpPr/>
          <p:nvPr/>
        </p:nvGrpSpPr>
        <p:grpSpPr>
          <a:xfrm>
            <a:off x="1172584" y="2887579"/>
            <a:ext cx="6779110" cy="923330"/>
            <a:chOff x="1172584" y="1381459"/>
            <a:chExt cx="6779110" cy="923330"/>
          </a:xfrm>
        </p:grpSpPr>
        <p:sp>
          <p:nvSpPr>
            <p:cNvPr id="1048915" name="TextBox 8"/>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06" name="Straight Connector 9"/>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07" name="Straight Connector 10"/>
            <p:cNvCxnSpPr>
              <a:cxnSpLocks/>
            </p:cNvCxnSpPr>
            <p:nvPr/>
          </p:nvCxnSpPr>
          <p:spPr>
            <a:xfrm rot="10800000">
              <a:off x="4831976" y="1927412"/>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1048916" name="Title 1"/>
          <p:cNvSpPr>
            <a:spLocks noGrp="1"/>
          </p:cNvSpPr>
          <p:nvPr>
            <p:ph type="title"/>
          </p:nvPr>
        </p:nvSpPr>
        <p:spPr>
          <a:xfrm>
            <a:off x="690040" y="1204857"/>
            <a:ext cx="7754713" cy="1910716"/>
          </a:xfrm>
        </p:spPr>
        <p:txBody>
          <a:bodyPr anchor="b"/>
          <a:lstStyle>
            <a:lvl1pPr algn="ctr">
              <a:defRPr baseline="0" b="0" cap="none" sz="5400">
                <a:solidFill>
                  <a:schemeClr val="tx2"/>
                </a:solidFill>
              </a:defRPr>
            </a:lvl1pPr>
          </a:lstStyle>
          <a:p>
            <a:r>
              <a:rPr lang="en-US" smtClean="0"/>
              <a:t>Click to edit Master title style</a:t>
            </a:r>
            <a:endParaRPr dirty="0" lang="en-US"/>
          </a:p>
        </p:txBody>
      </p:sp>
      <p:sp>
        <p:nvSpPr>
          <p:cNvPr id="1048917" name="Text Placeholder 2"/>
          <p:cNvSpPr>
            <a:spLocks noGrp="1"/>
          </p:cNvSpPr>
          <p:nvPr>
            <p:ph type="body" idx="1"/>
          </p:nvPr>
        </p:nvSpPr>
        <p:spPr>
          <a:xfrm>
            <a:off x="699248" y="3767316"/>
            <a:ext cx="7734747" cy="1500187"/>
          </a:xfrm>
        </p:spPr>
        <p:txBody>
          <a:bodyPr anchor="t"/>
          <a:lstStyle>
            <a:lvl1pPr algn="ctr" indent="0" marL="0">
              <a:buNone/>
              <a:defRPr sz="2000">
                <a:solidFill>
                  <a:schemeClr val="tx2"/>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918" name="Date Placeholder 3"/>
          <p:cNvSpPr>
            <a:spLocks noGrp="1"/>
          </p:cNvSpPr>
          <p:nvPr>
            <p:ph type="dt" sz="half" idx="10"/>
          </p:nvPr>
        </p:nvSpPr>
        <p:spPr/>
        <p:txBody>
          <a:bodyPr/>
          <a:p>
            <a:fld id="{C6552F1E-D1FA-4600-BB22-7420179B2E41}" type="datetimeFigureOut">
              <a:rPr lang="en-US" smtClean="0"/>
              <a:t>7/14/2022</a:t>
            </a:fld>
            <a:endParaRPr lang="en-US"/>
          </a:p>
        </p:txBody>
      </p:sp>
      <p:sp>
        <p:nvSpPr>
          <p:cNvPr id="1048919" name="Footer Placeholder 4"/>
          <p:cNvSpPr>
            <a:spLocks noGrp="1"/>
          </p:cNvSpPr>
          <p:nvPr>
            <p:ph type="ftr" sz="quarter" idx="11"/>
          </p:nvPr>
        </p:nvSpPr>
        <p:spPr/>
        <p:txBody>
          <a:bodyPr/>
          <a:p>
            <a:endParaRPr lang="en-US"/>
          </a:p>
        </p:txBody>
      </p:sp>
      <p:sp>
        <p:nvSpPr>
          <p:cNvPr id="1048920" name="Slide Number Placeholder 5"/>
          <p:cNvSpPr>
            <a:spLocks noGrp="1"/>
          </p:cNvSpPr>
          <p:nvPr>
            <p:ph type="sldNum" sz="quarter" idx="12"/>
          </p:nvPr>
        </p:nvSpPr>
        <p:spPr/>
        <p:txBody>
          <a:bodyPr/>
          <a:p>
            <a:fld id="{C27BB351-21C9-4D82-B849-A3E093BE32EA}" type="slidenum">
              <a:rPr lang="en-US" smtClean="0"/>
              <a:t>‹#›</a:t>
            </a:fld>
            <a:endParaRPr lang="en-US"/>
          </a:p>
        </p:txBody>
      </p:sp>
    </p:spTree>
  </p:cSld>
  <p:clrMapOvr>
    <a:overrideClrMapping accent1="accent1" accent2="accent2" accent3="accent3" accent4="accent4" accent5="accent5" accent6="accent6" bg1="lt1" bg2="lt2" tx1="dk1" tx2="dk2" hlink="hlink" folHlink="folHlink"/>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397" name=""/>
        <p:cNvGrpSpPr/>
        <p:nvPr/>
      </p:nvGrpSpPr>
      <p:grpSpPr>
        <a:xfrm>
          <a:off x="0" y="0"/>
          <a:ext cx="0" cy="0"/>
          <a:chOff x="0" y="0"/>
          <a:chExt cx="0" cy="0"/>
        </a:xfrm>
      </p:grpSpPr>
      <p:sp>
        <p:nvSpPr>
          <p:cNvPr id="1048921" name="Date Placeholder 4"/>
          <p:cNvSpPr>
            <a:spLocks noGrp="1"/>
          </p:cNvSpPr>
          <p:nvPr>
            <p:ph type="dt" sz="half" idx="10"/>
          </p:nvPr>
        </p:nvSpPr>
        <p:spPr/>
        <p:txBody>
          <a:bodyPr/>
          <a:p>
            <a:fld id="{C6552F1E-D1FA-4600-BB22-7420179B2E41}" type="datetimeFigureOut">
              <a:rPr lang="en-US" smtClean="0"/>
              <a:t>7/14/2022</a:t>
            </a:fld>
            <a:endParaRPr lang="en-US"/>
          </a:p>
        </p:txBody>
      </p:sp>
      <p:sp>
        <p:nvSpPr>
          <p:cNvPr id="1048922" name="Footer Placeholder 5"/>
          <p:cNvSpPr>
            <a:spLocks noGrp="1"/>
          </p:cNvSpPr>
          <p:nvPr>
            <p:ph type="ftr" sz="quarter" idx="11"/>
          </p:nvPr>
        </p:nvSpPr>
        <p:spPr/>
        <p:txBody>
          <a:bodyPr/>
          <a:p>
            <a:endParaRPr lang="en-US"/>
          </a:p>
        </p:txBody>
      </p:sp>
      <p:sp>
        <p:nvSpPr>
          <p:cNvPr id="1048923" name="Slide Number Placeholder 6"/>
          <p:cNvSpPr>
            <a:spLocks noGrp="1"/>
          </p:cNvSpPr>
          <p:nvPr>
            <p:ph type="sldNum" sz="quarter" idx="12"/>
          </p:nvPr>
        </p:nvSpPr>
        <p:spPr/>
        <p:txBody>
          <a:bodyPr/>
          <a:p>
            <a:fld id="{C27BB351-21C9-4D82-B849-A3E093BE32EA}" type="slidenum">
              <a:rPr lang="en-US" smtClean="0"/>
              <a:t>‹#›</a:t>
            </a:fld>
            <a:endParaRPr lang="en-US"/>
          </a:p>
        </p:txBody>
      </p:sp>
      <p:sp>
        <p:nvSpPr>
          <p:cNvPr id="1048924"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dirty="0" lang="en-US"/>
          </a:p>
        </p:txBody>
      </p:sp>
      <p:grpSp>
        <p:nvGrpSpPr>
          <p:cNvPr id="398" name="Group 12"/>
          <p:cNvGrpSpPr/>
          <p:nvPr/>
        </p:nvGrpSpPr>
        <p:grpSpPr>
          <a:xfrm>
            <a:off x="1172584" y="1392217"/>
            <a:ext cx="6779110" cy="923330"/>
            <a:chOff x="1172584" y="1381459"/>
            <a:chExt cx="6779110" cy="923330"/>
          </a:xfrm>
        </p:grpSpPr>
        <p:sp>
          <p:nvSpPr>
            <p:cNvPr id="1048925" name="TextBox 13"/>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08" name="Straight Connector 14"/>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09" name="Straight Connector 15"/>
            <p:cNvCxnSpPr>
              <a:cxnSpLocks/>
            </p:cNvCxnSpPr>
            <p:nvPr/>
          </p:nvCxnSpPr>
          <p:spPr>
            <a:xfrm rot="10800000">
              <a:off x="4831976" y="192265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1048926" name="Content Placeholder 7"/>
          <p:cNvSpPr>
            <a:spLocks noGrp="1"/>
          </p:cNvSpPr>
          <p:nvPr>
            <p:ph sz="quarter" idx="13"/>
          </p:nvPr>
        </p:nvSpPr>
        <p:spPr>
          <a:xfrm>
            <a:off x="685800" y="2240280"/>
            <a:ext cx="3803904" cy="3877056"/>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27" name="Content Placeholder 9"/>
          <p:cNvSpPr>
            <a:spLocks noGrp="1"/>
          </p:cNvSpPr>
          <p:nvPr>
            <p:ph sz="quarter" idx="14"/>
          </p:nvPr>
        </p:nvSpPr>
        <p:spPr>
          <a:xfrm>
            <a:off x="4645151" y="2240280"/>
            <a:ext cx="3803904" cy="3877056"/>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399" name=""/>
        <p:cNvGrpSpPr/>
        <p:nvPr/>
      </p:nvGrpSpPr>
      <p:grpSpPr>
        <a:xfrm>
          <a:off x="0" y="0"/>
          <a:ext cx="0" cy="0"/>
          <a:chOff x="0" y="0"/>
          <a:chExt cx="0" cy="0"/>
        </a:xfrm>
      </p:grpSpPr>
      <p:sp>
        <p:nvSpPr>
          <p:cNvPr id="1048928" name="Title 1"/>
          <p:cNvSpPr>
            <a:spLocks noGrp="1"/>
          </p:cNvSpPr>
          <p:nvPr>
            <p:ph type="title"/>
          </p:nvPr>
        </p:nvSpPr>
        <p:spPr/>
        <p:txBody>
          <a:bodyPr/>
          <a:p>
            <a:r>
              <a:rPr lang="en-US" smtClean="0"/>
              <a:t>Click to edit Master title style</a:t>
            </a:r>
            <a:endParaRPr lang="en-US"/>
          </a:p>
        </p:txBody>
      </p:sp>
      <p:sp>
        <p:nvSpPr>
          <p:cNvPr id="1048929" name="Text Placeholder 2"/>
          <p:cNvSpPr>
            <a:spLocks noGrp="1"/>
          </p:cNvSpPr>
          <p:nvPr>
            <p:ph type="body" idx="1"/>
          </p:nvPr>
        </p:nvSpPr>
        <p:spPr>
          <a:xfrm>
            <a:off x="1051560" y="2240280"/>
            <a:ext cx="3442446" cy="658368"/>
          </a:xfrm>
        </p:spPr>
        <p:txBody>
          <a:bodyPr anchor="b"/>
          <a:lstStyle>
            <a:lvl1pPr algn="ctr" indent="0" marL="0">
              <a:buNone/>
              <a:defRPr b="0" sz="2400">
                <a:solidFill>
                  <a:schemeClr val="tx2"/>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930"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931" name="Text Placeholder 4"/>
          <p:cNvSpPr>
            <a:spLocks noGrp="1"/>
          </p:cNvSpPr>
          <p:nvPr>
            <p:ph type="body" sz="quarter" idx="3"/>
          </p:nvPr>
        </p:nvSpPr>
        <p:spPr>
          <a:xfrm>
            <a:off x="5002306" y="2240280"/>
            <a:ext cx="3447288" cy="658368"/>
          </a:xfrm>
        </p:spPr>
        <p:txBody>
          <a:bodyPr anchor="b"/>
          <a:lstStyle>
            <a:lvl1pPr algn="ctr" indent="0" marL="0">
              <a:buNone/>
              <a:defRPr b="0" sz="2400">
                <a:solidFill>
                  <a:schemeClr val="tx2"/>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932"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933" name="Date Placeholder 6"/>
          <p:cNvSpPr>
            <a:spLocks noGrp="1"/>
          </p:cNvSpPr>
          <p:nvPr>
            <p:ph type="dt" sz="half" idx="10"/>
          </p:nvPr>
        </p:nvSpPr>
        <p:spPr/>
        <p:txBody>
          <a:bodyPr/>
          <a:p>
            <a:fld id="{C6552F1E-D1FA-4600-BB22-7420179B2E41}" type="datetimeFigureOut">
              <a:rPr lang="en-US" smtClean="0"/>
              <a:t>7/14/2022</a:t>
            </a:fld>
            <a:endParaRPr lang="en-US"/>
          </a:p>
        </p:txBody>
      </p:sp>
      <p:sp>
        <p:nvSpPr>
          <p:cNvPr id="1048934" name="Footer Placeholder 7"/>
          <p:cNvSpPr>
            <a:spLocks noGrp="1"/>
          </p:cNvSpPr>
          <p:nvPr>
            <p:ph type="ftr" sz="quarter" idx="11"/>
          </p:nvPr>
        </p:nvSpPr>
        <p:spPr/>
        <p:txBody>
          <a:bodyPr/>
          <a:p>
            <a:endParaRPr lang="en-US"/>
          </a:p>
        </p:txBody>
      </p:sp>
      <p:sp>
        <p:nvSpPr>
          <p:cNvPr id="1048935" name="Slide Number Placeholder 8"/>
          <p:cNvSpPr>
            <a:spLocks noGrp="1"/>
          </p:cNvSpPr>
          <p:nvPr>
            <p:ph type="sldNum" sz="quarter" idx="12"/>
          </p:nvPr>
        </p:nvSpPr>
        <p:spPr/>
        <p:txBody>
          <a:bodyPr/>
          <a:p>
            <a:fld id="{C27BB351-21C9-4D82-B849-A3E093BE32EA}" type="slidenum">
              <a:rPr lang="en-US" smtClean="0"/>
              <a:t>‹#›</a:t>
            </a:fld>
            <a:endParaRPr lang="en-US"/>
          </a:p>
        </p:txBody>
      </p:sp>
      <p:grpSp>
        <p:nvGrpSpPr>
          <p:cNvPr id="400" name="Group 13"/>
          <p:cNvGrpSpPr/>
          <p:nvPr/>
        </p:nvGrpSpPr>
        <p:grpSpPr>
          <a:xfrm>
            <a:off x="1172584" y="1392217"/>
            <a:ext cx="6779110" cy="923330"/>
            <a:chOff x="1172584" y="1381459"/>
            <a:chExt cx="6779110" cy="923330"/>
          </a:xfrm>
        </p:grpSpPr>
        <p:sp>
          <p:nvSpPr>
            <p:cNvPr id="1048936" name="TextBox 15"/>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10" name="Straight Connector 16"/>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11" name="Straight Connector 17"/>
            <p:cNvCxnSpPr>
              <a:cxnSpLocks/>
            </p:cNvCxnSpPr>
            <p:nvPr/>
          </p:nvCxnSpPr>
          <p:spPr>
            <a:xfrm rot="10800000">
              <a:off x="4831976" y="192265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388" name=""/>
        <p:cNvGrpSpPr/>
        <p:nvPr/>
      </p:nvGrpSpPr>
      <p:grpSpPr>
        <a:xfrm>
          <a:off x="0" y="0"/>
          <a:ext cx="0" cy="0"/>
          <a:chOff x="0" y="0"/>
          <a:chExt cx="0" cy="0"/>
        </a:xfrm>
      </p:grpSpPr>
      <p:sp>
        <p:nvSpPr>
          <p:cNvPr id="1048892" name="Title 1"/>
          <p:cNvSpPr>
            <a:spLocks noGrp="1"/>
          </p:cNvSpPr>
          <p:nvPr>
            <p:ph type="title"/>
          </p:nvPr>
        </p:nvSpPr>
        <p:spPr/>
        <p:txBody>
          <a:bodyPr/>
          <a:p>
            <a:r>
              <a:rPr lang="en-US" smtClean="0"/>
              <a:t>Click to edit Master title style</a:t>
            </a:r>
            <a:endParaRPr dirty="0" lang="en-US"/>
          </a:p>
        </p:txBody>
      </p:sp>
      <p:sp>
        <p:nvSpPr>
          <p:cNvPr id="1048893" name="Date Placeholder 2"/>
          <p:cNvSpPr>
            <a:spLocks noGrp="1"/>
          </p:cNvSpPr>
          <p:nvPr>
            <p:ph type="dt" sz="half" idx="10"/>
          </p:nvPr>
        </p:nvSpPr>
        <p:spPr/>
        <p:txBody>
          <a:bodyPr/>
          <a:p>
            <a:fld id="{C6552F1E-D1FA-4600-BB22-7420179B2E41}" type="datetimeFigureOut">
              <a:rPr lang="en-US" smtClean="0"/>
              <a:t>7/14/2022</a:t>
            </a:fld>
            <a:endParaRPr lang="en-US"/>
          </a:p>
        </p:txBody>
      </p:sp>
      <p:sp>
        <p:nvSpPr>
          <p:cNvPr id="1048894" name="Footer Placeholder 3"/>
          <p:cNvSpPr>
            <a:spLocks noGrp="1"/>
          </p:cNvSpPr>
          <p:nvPr>
            <p:ph type="ftr" sz="quarter" idx="11"/>
          </p:nvPr>
        </p:nvSpPr>
        <p:spPr/>
        <p:txBody>
          <a:bodyPr/>
          <a:p>
            <a:endParaRPr lang="en-US"/>
          </a:p>
        </p:txBody>
      </p:sp>
      <p:sp>
        <p:nvSpPr>
          <p:cNvPr id="1048895" name="Slide Number Placeholder 4"/>
          <p:cNvSpPr>
            <a:spLocks noGrp="1"/>
          </p:cNvSpPr>
          <p:nvPr>
            <p:ph type="sldNum" sz="quarter" idx="12"/>
          </p:nvPr>
        </p:nvSpPr>
        <p:spPr/>
        <p:txBody>
          <a:bodyPr/>
          <a:p>
            <a:fld id="{C27BB351-21C9-4D82-B849-A3E093BE32EA}" type="slidenum">
              <a:rPr lang="en-US" smtClean="0"/>
              <a:t>‹#›</a:t>
            </a:fld>
            <a:endParaRPr lang="en-US"/>
          </a:p>
        </p:txBody>
      </p:sp>
      <p:grpSp>
        <p:nvGrpSpPr>
          <p:cNvPr id="389" name="Group 9"/>
          <p:cNvGrpSpPr/>
          <p:nvPr/>
        </p:nvGrpSpPr>
        <p:grpSpPr>
          <a:xfrm>
            <a:off x="1172584" y="1392217"/>
            <a:ext cx="6779110" cy="923330"/>
            <a:chOff x="1172584" y="1381459"/>
            <a:chExt cx="6779110" cy="923330"/>
          </a:xfrm>
        </p:grpSpPr>
        <p:sp>
          <p:nvSpPr>
            <p:cNvPr id="1048896" name="TextBox 13"/>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00" name="Straight Connector 14"/>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01" name="Straight Connector 15"/>
            <p:cNvCxnSpPr>
              <a:cxnSpLocks/>
            </p:cNvCxnSpPr>
            <p:nvPr/>
          </p:nvCxnSpPr>
          <p:spPr>
            <a:xfrm rot="10800000">
              <a:off x="4831976" y="192265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292" name=""/>
        <p:cNvGrpSpPr/>
        <p:nvPr/>
      </p:nvGrpSpPr>
      <p:grpSpPr>
        <a:xfrm>
          <a:off x="0" y="0"/>
          <a:ext cx="0" cy="0"/>
          <a:chOff x="0" y="0"/>
          <a:chExt cx="0" cy="0"/>
        </a:xfrm>
      </p:grpSpPr>
      <p:sp>
        <p:nvSpPr>
          <p:cNvPr id="1048748" name="Date Placeholder 1"/>
          <p:cNvSpPr>
            <a:spLocks noGrp="1"/>
          </p:cNvSpPr>
          <p:nvPr>
            <p:ph type="dt" sz="half" idx="10"/>
          </p:nvPr>
        </p:nvSpPr>
        <p:spPr/>
        <p:txBody>
          <a:bodyPr/>
          <a:p>
            <a:fld id="{C6552F1E-D1FA-4600-BB22-7420179B2E41}" type="datetimeFigureOut">
              <a:rPr lang="en-US" smtClean="0"/>
              <a:t>7/14/2022</a:t>
            </a:fld>
            <a:endParaRPr lang="en-US"/>
          </a:p>
        </p:txBody>
      </p:sp>
      <p:sp>
        <p:nvSpPr>
          <p:cNvPr id="1048749" name="Footer Placeholder 2"/>
          <p:cNvSpPr>
            <a:spLocks noGrp="1"/>
          </p:cNvSpPr>
          <p:nvPr>
            <p:ph type="ftr" sz="quarter" idx="11"/>
          </p:nvPr>
        </p:nvSpPr>
        <p:spPr/>
        <p:txBody>
          <a:bodyPr/>
          <a:p>
            <a:endParaRPr lang="en-US"/>
          </a:p>
        </p:txBody>
      </p:sp>
      <p:sp>
        <p:nvSpPr>
          <p:cNvPr id="1048750" name="Slide Number Placeholder 3"/>
          <p:cNvSpPr>
            <a:spLocks noGrp="1"/>
          </p:cNvSpPr>
          <p:nvPr>
            <p:ph type="sldNum" sz="quarter" idx="12"/>
          </p:nvPr>
        </p:nvSpPr>
        <p:spPr/>
        <p:txBody>
          <a:bodyPr/>
          <a:p>
            <a:fld id="{C27BB351-21C9-4D82-B849-A3E093BE32EA}" type="slidenum">
              <a:rPr lang="en-US" smtClean="0"/>
              <a:t>‹#›</a:t>
            </a:fld>
            <a:endParaRPr lang="en-US"/>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401" name=""/>
        <p:cNvGrpSpPr/>
        <p:nvPr/>
      </p:nvGrpSpPr>
      <p:grpSpPr>
        <a:xfrm>
          <a:off x="0" y="0"/>
          <a:ext cx="0" cy="0"/>
          <a:chOff x="0" y="0"/>
          <a:chExt cx="0" cy="0"/>
        </a:xfrm>
      </p:grpSpPr>
      <p:sp>
        <p:nvSpPr>
          <p:cNvPr id="1048937" name="Title 1"/>
          <p:cNvSpPr>
            <a:spLocks noGrp="1"/>
          </p:cNvSpPr>
          <p:nvPr>
            <p:ph type="title"/>
          </p:nvPr>
        </p:nvSpPr>
        <p:spPr>
          <a:xfrm>
            <a:off x="5034579" y="1678195"/>
            <a:ext cx="3422483" cy="1886921"/>
          </a:xfrm>
        </p:spPr>
        <p:txBody>
          <a:bodyPr anchor="b"/>
          <a:lstStyle>
            <a:lvl1pPr algn="l">
              <a:defRPr b="0" sz="2800"/>
            </a:lvl1pPr>
          </a:lstStyle>
          <a:p>
            <a:r>
              <a:rPr lang="en-US" smtClean="0"/>
              <a:t>Click to edit Master title style</a:t>
            </a:r>
            <a:endParaRPr lang="en-US"/>
          </a:p>
        </p:txBody>
      </p:sp>
      <p:sp>
        <p:nvSpPr>
          <p:cNvPr id="1048938"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939" name="Text Placeholder 3"/>
          <p:cNvSpPr>
            <a:spLocks noGrp="1"/>
          </p:cNvSpPr>
          <p:nvPr>
            <p:ph type="body" sz="half" idx="2"/>
          </p:nvPr>
        </p:nvSpPr>
        <p:spPr>
          <a:xfrm>
            <a:off x="5034579" y="3603812"/>
            <a:ext cx="3411725" cy="2517289"/>
          </a:xfrm>
        </p:spPr>
        <p:txBody>
          <a:bodyPr>
            <a:normAutofit/>
          </a:bodyPr>
          <a:lstStyle>
            <a:lvl1pPr indent="0" marL="0">
              <a:buNone/>
              <a:defRPr sz="16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940" name="Date Placeholder 4"/>
          <p:cNvSpPr>
            <a:spLocks noGrp="1"/>
          </p:cNvSpPr>
          <p:nvPr>
            <p:ph type="dt" sz="half" idx="10"/>
          </p:nvPr>
        </p:nvSpPr>
        <p:spPr/>
        <p:txBody>
          <a:bodyPr/>
          <a:p>
            <a:fld id="{C6552F1E-D1FA-4600-BB22-7420179B2E41}" type="datetimeFigureOut">
              <a:rPr lang="en-US" smtClean="0"/>
              <a:t>7/14/2022</a:t>
            </a:fld>
            <a:endParaRPr lang="en-US"/>
          </a:p>
        </p:txBody>
      </p:sp>
      <p:sp>
        <p:nvSpPr>
          <p:cNvPr id="1048941" name="Footer Placeholder 5"/>
          <p:cNvSpPr>
            <a:spLocks noGrp="1"/>
          </p:cNvSpPr>
          <p:nvPr>
            <p:ph type="ftr" sz="quarter" idx="11"/>
          </p:nvPr>
        </p:nvSpPr>
        <p:spPr/>
        <p:txBody>
          <a:bodyPr/>
          <a:p>
            <a:endParaRPr lang="en-US"/>
          </a:p>
        </p:txBody>
      </p:sp>
      <p:sp>
        <p:nvSpPr>
          <p:cNvPr id="1048942" name="Slide Number Placeholder 6"/>
          <p:cNvSpPr>
            <a:spLocks noGrp="1"/>
          </p:cNvSpPr>
          <p:nvPr>
            <p:ph type="sldNum" sz="quarter" idx="12"/>
          </p:nvPr>
        </p:nvSpPr>
        <p:spPr/>
        <p:txBody>
          <a:bodyPr/>
          <a:p>
            <a:fld id="{C27BB351-21C9-4D82-B849-A3E093BE32EA}" type="slidenum">
              <a:rPr lang="en-US" smtClean="0"/>
              <a:t>‹#›</a:t>
            </a:fld>
            <a:endParaRPr lang="en-US"/>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392" name=""/>
        <p:cNvGrpSpPr/>
        <p:nvPr/>
      </p:nvGrpSpPr>
      <p:grpSpPr>
        <a:xfrm>
          <a:off x="0" y="0"/>
          <a:ext cx="0" cy="0"/>
          <a:chOff x="0" y="0"/>
          <a:chExt cx="0" cy="0"/>
        </a:xfrm>
      </p:grpSpPr>
      <p:sp>
        <p:nvSpPr>
          <p:cNvPr id="1048903" name="Title 1"/>
          <p:cNvSpPr>
            <a:spLocks noGrp="1"/>
          </p:cNvSpPr>
          <p:nvPr>
            <p:ph type="title"/>
          </p:nvPr>
        </p:nvSpPr>
        <p:spPr>
          <a:xfrm>
            <a:off x="677731" y="4668818"/>
            <a:ext cx="7767021" cy="644729"/>
          </a:xfrm>
        </p:spPr>
        <p:txBody>
          <a:bodyPr anchor="b"/>
          <a:lstStyle>
            <a:lvl1pPr algn="ctr">
              <a:defRPr b="0" sz="2800"/>
            </a:lvl1pPr>
          </a:lstStyle>
          <a:p>
            <a:r>
              <a:rPr lang="en-US" smtClean="0"/>
              <a:t>Click to edit Master title style</a:t>
            </a:r>
            <a:endParaRPr lang="en-US"/>
          </a:p>
        </p:txBody>
      </p:sp>
      <p:sp>
        <p:nvSpPr>
          <p:cNvPr id="1048904"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algn="tl" blurRad="65000" dir="12900000" dist="50800" kx="195000" ky="145000" rotWithShape="0">
              <a:srgbClr val="000000">
                <a:alpha val="24000"/>
              </a:srgbClr>
            </a:outerShdw>
          </a:effectLst>
          <a:scene3d>
            <a:camera prst="orthographicFront">
              <a:rot lat="0" lon="0" rev="360000"/>
            </a:camera>
            <a:lightRig dir="t" rig="twoPt">
              <a:rot lat="0" lon="0" rev="7200000"/>
            </a:lightRig>
          </a:scene3d>
          <a:sp3d contourW="12700">
            <a:bevelT w="25400" h="19050"/>
            <a:contourClr>
              <a:srgbClr val="969696"/>
            </a:contourClr>
          </a:sp3d>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lang="en-US" smtClean="0"/>
              <a:t>Click icon to add picture</a:t>
            </a:r>
            <a:endParaRPr dirty="0" lang="en-US"/>
          </a:p>
        </p:txBody>
      </p:sp>
      <p:sp>
        <p:nvSpPr>
          <p:cNvPr id="1048905" name="Text Placeholder 3"/>
          <p:cNvSpPr>
            <a:spLocks noGrp="1"/>
          </p:cNvSpPr>
          <p:nvPr>
            <p:ph type="body" sz="half" idx="2"/>
          </p:nvPr>
        </p:nvSpPr>
        <p:spPr>
          <a:xfrm>
            <a:off x="688489" y="5324306"/>
            <a:ext cx="7756264" cy="804862"/>
          </a:xfrm>
        </p:spPr>
        <p:txBody>
          <a:bodyPr>
            <a:normAutofit/>
          </a:bodyPr>
          <a:lstStyle>
            <a:lvl1pPr algn="ctr" indent="0" marL="0">
              <a:buNone/>
              <a:defRPr sz="16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906" name="Date Placeholder 4"/>
          <p:cNvSpPr>
            <a:spLocks noGrp="1"/>
          </p:cNvSpPr>
          <p:nvPr>
            <p:ph type="dt" sz="half" idx="10"/>
          </p:nvPr>
        </p:nvSpPr>
        <p:spPr/>
        <p:txBody>
          <a:bodyPr/>
          <a:p>
            <a:fld id="{C6552F1E-D1FA-4600-BB22-7420179B2E41}" type="datetimeFigureOut">
              <a:rPr lang="en-US" smtClean="0"/>
              <a:t>7/14/2022</a:t>
            </a:fld>
            <a:endParaRPr lang="en-US"/>
          </a:p>
        </p:txBody>
      </p:sp>
      <p:sp>
        <p:nvSpPr>
          <p:cNvPr id="1048907" name="Footer Placeholder 5"/>
          <p:cNvSpPr>
            <a:spLocks noGrp="1"/>
          </p:cNvSpPr>
          <p:nvPr>
            <p:ph type="ftr" sz="quarter" idx="11"/>
          </p:nvPr>
        </p:nvSpPr>
        <p:spPr/>
        <p:txBody>
          <a:bodyPr/>
          <a:p>
            <a:endParaRPr lang="en-US"/>
          </a:p>
        </p:txBody>
      </p:sp>
      <p:sp>
        <p:nvSpPr>
          <p:cNvPr id="1048908" name="Slide Number Placeholder 6"/>
          <p:cNvSpPr>
            <a:spLocks noGrp="1"/>
          </p:cNvSpPr>
          <p:nvPr>
            <p:ph type="sldNum" sz="quarter" idx="12"/>
          </p:nvPr>
        </p:nvSpPr>
        <p:spPr/>
        <p:txBody>
          <a:bodyPr/>
          <a:p>
            <a:fld id="{C27BB351-21C9-4D82-B849-A3E093BE32EA}" type="slidenum">
              <a:rPr lang="en-US" smtClean="0"/>
              <a:t>‹#›</a:t>
            </a:fld>
            <a:endParaRPr lang="en-US"/>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393" name=""/>
        <p:cNvGrpSpPr/>
        <p:nvPr/>
      </p:nvGrpSpPr>
      <p:grpSpPr>
        <a:xfrm>
          <a:off x="0" y="0"/>
          <a:ext cx="0" cy="0"/>
          <a:chOff x="0" y="0"/>
          <a:chExt cx="0" cy="0"/>
        </a:xfrm>
      </p:grpSpPr>
      <p:sp>
        <p:nvSpPr>
          <p:cNvPr id="1048909" name="Title 1"/>
          <p:cNvSpPr>
            <a:spLocks noGrp="1"/>
          </p:cNvSpPr>
          <p:nvPr>
            <p:ph type="title"/>
          </p:nvPr>
        </p:nvSpPr>
        <p:spPr/>
        <p:txBody>
          <a:bodyPr/>
          <a:p>
            <a:r>
              <a:rPr lang="en-US" smtClean="0"/>
              <a:t>Click to edit Master title style</a:t>
            </a:r>
            <a:endParaRPr lang="en-US"/>
          </a:p>
        </p:txBody>
      </p:sp>
      <p:sp>
        <p:nvSpPr>
          <p:cNvPr id="1048910" name="Vertical Text Placeholder 2"/>
          <p:cNvSpPr>
            <a:spLocks noGrp="1"/>
          </p:cNvSpPr>
          <p:nvPr>
            <p:ph type="body" orient="vert" idx="1"/>
          </p:nvPr>
        </p:nvSpPr>
        <p:spPr/>
        <p:txBody>
          <a:bodyPr anchor="ct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11" name="Date Placeholder 3"/>
          <p:cNvSpPr>
            <a:spLocks noGrp="1"/>
          </p:cNvSpPr>
          <p:nvPr>
            <p:ph type="dt" sz="half" idx="10"/>
          </p:nvPr>
        </p:nvSpPr>
        <p:spPr/>
        <p:txBody>
          <a:bodyPr/>
          <a:p>
            <a:fld id="{C6552F1E-D1FA-4600-BB22-7420179B2E41}" type="datetimeFigureOut">
              <a:rPr lang="en-US" smtClean="0"/>
              <a:t>7/14/2022</a:t>
            </a:fld>
            <a:endParaRPr lang="en-US"/>
          </a:p>
        </p:txBody>
      </p:sp>
      <p:sp>
        <p:nvSpPr>
          <p:cNvPr id="1048912" name="Footer Placeholder 4"/>
          <p:cNvSpPr>
            <a:spLocks noGrp="1"/>
          </p:cNvSpPr>
          <p:nvPr>
            <p:ph type="ftr" sz="quarter" idx="11"/>
          </p:nvPr>
        </p:nvSpPr>
        <p:spPr/>
        <p:txBody>
          <a:bodyPr/>
          <a:p>
            <a:endParaRPr lang="en-US"/>
          </a:p>
        </p:txBody>
      </p:sp>
      <p:sp>
        <p:nvSpPr>
          <p:cNvPr id="1048913" name="Slide Number Placeholder 5"/>
          <p:cNvSpPr>
            <a:spLocks noGrp="1"/>
          </p:cNvSpPr>
          <p:nvPr>
            <p:ph type="sldNum" sz="quarter" idx="12"/>
          </p:nvPr>
        </p:nvSpPr>
        <p:spPr/>
        <p:txBody>
          <a:bodyPr/>
          <a:p>
            <a:fld id="{C27BB351-21C9-4D82-B849-A3E093BE32EA}" type="slidenum">
              <a:rPr lang="en-US" smtClean="0"/>
              <a:t>‹#›</a:t>
            </a:fld>
            <a:endParaRPr lang="en-US"/>
          </a:p>
        </p:txBody>
      </p:sp>
      <p:grpSp>
        <p:nvGrpSpPr>
          <p:cNvPr id="394" name="Group 10"/>
          <p:cNvGrpSpPr/>
          <p:nvPr/>
        </p:nvGrpSpPr>
        <p:grpSpPr>
          <a:xfrm>
            <a:off x="1172584" y="1392217"/>
            <a:ext cx="6779110" cy="923330"/>
            <a:chOff x="1172584" y="1381459"/>
            <a:chExt cx="6779110" cy="923330"/>
          </a:xfrm>
        </p:grpSpPr>
        <p:sp>
          <p:nvSpPr>
            <p:cNvPr id="1048914" name="TextBox 14"/>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04" name="Straight Connector 15"/>
            <p:cNvCxnSpPr>
              <a:cxnSpLocks/>
            </p:cNvCxnSpPr>
            <p:nvPr/>
          </p:nvCxnSpPr>
          <p:spPr>
            <a:xfrm rot="10800000">
              <a:off x="1172584" y="192562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05" name="Straight Connector 16"/>
            <p:cNvCxnSpPr>
              <a:cxnSpLocks/>
            </p:cNvCxnSpPr>
            <p:nvPr/>
          </p:nvCxnSpPr>
          <p:spPr>
            <a:xfrm rot="10800000">
              <a:off x="4831976" y="1922650"/>
              <a:ext cx="3119718"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390" name=""/>
        <p:cNvGrpSpPr/>
        <p:nvPr/>
      </p:nvGrpSpPr>
      <p:grpSpPr>
        <a:xfrm>
          <a:off x="0" y="0"/>
          <a:ext cx="0" cy="0"/>
          <a:chOff x="0" y="0"/>
          <a:chExt cx="0" cy="0"/>
        </a:xfrm>
      </p:grpSpPr>
      <p:sp>
        <p:nvSpPr>
          <p:cNvPr id="1048897" name="Vertical Title 1"/>
          <p:cNvSpPr>
            <a:spLocks noGrp="1"/>
          </p:cNvSpPr>
          <p:nvPr>
            <p:ph type="title" orient="vert"/>
          </p:nvPr>
        </p:nvSpPr>
        <p:spPr>
          <a:xfrm>
            <a:off x="6766560" y="559398"/>
            <a:ext cx="1678193" cy="5566765"/>
          </a:xfrm>
        </p:spPr>
        <p:txBody>
          <a:bodyPr vert="eaVert"/>
          <a:p>
            <a:r>
              <a:rPr lang="en-US" smtClean="0"/>
              <a:t>Click to edit Master title style</a:t>
            </a:r>
            <a:endParaRPr dirty="0" lang="en-US"/>
          </a:p>
        </p:txBody>
      </p:sp>
      <p:sp>
        <p:nvSpPr>
          <p:cNvPr id="1048898" name="Vertical Text Placeholder 2"/>
          <p:cNvSpPr>
            <a:spLocks noGrp="1"/>
          </p:cNvSpPr>
          <p:nvPr>
            <p:ph type="body" orient="vert" idx="1"/>
          </p:nvPr>
        </p:nvSpPr>
        <p:spPr>
          <a:xfrm>
            <a:off x="688488" y="849854"/>
            <a:ext cx="5507917" cy="5023821"/>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899" name="Date Placeholder 3"/>
          <p:cNvSpPr>
            <a:spLocks noGrp="1"/>
          </p:cNvSpPr>
          <p:nvPr>
            <p:ph type="dt" sz="half" idx="10"/>
          </p:nvPr>
        </p:nvSpPr>
        <p:spPr/>
        <p:txBody>
          <a:bodyPr/>
          <a:p>
            <a:fld id="{C6552F1E-D1FA-4600-BB22-7420179B2E41}" type="datetimeFigureOut">
              <a:rPr lang="en-US" smtClean="0"/>
              <a:t>7/14/2022</a:t>
            </a:fld>
            <a:endParaRPr lang="en-US"/>
          </a:p>
        </p:txBody>
      </p:sp>
      <p:sp>
        <p:nvSpPr>
          <p:cNvPr id="1048900" name="Footer Placeholder 4"/>
          <p:cNvSpPr>
            <a:spLocks noGrp="1"/>
          </p:cNvSpPr>
          <p:nvPr>
            <p:ph type="ftr" sz="quarter" idx="11"/>
          </p:nvPr>
        </p:nvSpPr>
        <p:spPr/>
        <p:txBody>
          <a:bodyPr/>
          <a:p>
            <a:endParaRPr lang="en-US"/>
          </a:p>
        </p:txBody>
      </p:sp>
      <p:sp>
        <p:nvSpPr>
          <p:cNvPr id="1048901" name="Slide Number Placeholder 5"/>
          <p:cNvSpPr>
            <a:spLocks noGrp="1"/>
          </p:cNvSpPr>
          <p:nvPr>
            <p:ph type="sldNum" sz="quarter" idx="12"/>
          </p:nvPr>
        </p:nvSpPr>
        <p:spPr/>
        <p:txBody>
          <a:bodyPr/>
          <a:p>
            <a:fld id="{C27BB351-21C9-4D82-B849-A3E093BE32EA}" type="slidenum">
              <a:rPr lang="en-US" smtClean="0"/>
              <a:t>‹#›</a:t>
            </a:fld>
            <a:endParaRPr lang="en-US"/>
          </a:p>
        </p:txBody>
      </p:sp>
      <p:grpSp>
        <p:nvGrpSpPr>
          <p:cNvPr id="391" name="Group 10"/>
          <p:cNvGrpSpPr/>
          <p:nvPr/>
        </p:nvGrpSpPr>
        <p:grpSpPr>
          <a:xfrm rot="5400000">
            <a:off x="3909050" y="2880823"/>
            <a:ext cx="5480154" cy="923330"/>
            <a:chOff x="1815339" y="1381459"/>
            <a:chExt cx="5480154" cy="923330"/>
          </a:xfrm>
        </p:grpSpPr>
        <p:sp>
          <p:nvSpPr>
            <p:cNvPr id="1048902" name="TextBox 11"/>
            <p:cNvSpPr txBox="1"/>
            <p:nvPr/>
          </p:nvSpPr>
          <p:spPr>
            <a:xfrm>
              <a:off x="4147073" y="1381459"/>
              <a:ext cx="877163" cy="923330"/>
            </a:xfrm>
            <a:prstGeom prst="rect"/>
            <a:noFill/>
          </p:spPr>
          <p:txBody>
            <a:bodyPr rtlCol="0" wrap="none">
              <a:spAutoFit/>
            </a:bodyPr>
            <a:p>
              <a:r>
                <a:rPr dirty="0" sz="5400" lang="en-US" smtClean="0">
                  <a:solidFill>
                    <a:schemeClr val="tx2">
                      <a:lumMod val="60000"/>
                      <a:lumOff val="40000"/>
                    </a:schemeClr>
                  </a:solidFill>
                  <a:latin typeface="Wingdings" pitchFamily="2" charset="2"/>
                </a:rPr>
                <a:t></a:t>
              </a:r>
              <a:endParaRPr dirty="0" sz="5400" lang="en-US">
                <a:solidFill>
                  <a:schemeClr val="tx2">
                    <a:lumMod val="60000"/>
                    <a:lumOff val="40000"/>
                  </a:schemeClr>
                </a:solidFill>
                <a:latin typeface="Wingdings" pitchFamily="2" charset="2"/>
              </a:endParaRPr>
            </a:p>
          </p:txBody>
        </p:sp>
        <p:cxnSp>
          <p:nvCxnSpPr>
            <p:cNvPr id="3145802" name="Straight Connector 12"/>
            <p:cNvCxnSpPr>
              <a:cxnSpLocks/>
            </p:cNvCxnSpPr>
            <p:nvPr/>
          </p:nvCxnSpPr>
          <p:spPr>
            <a:xfrm flipH="1" flipV="1">
              <a:off x="1815339" y="1924709"/>
              <a:ext cx="2468880" cy="2505"/>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3145803" name="Straight Connector 13"/>
            <p:cNvCxnSpPr>
              <a:cxnSpLocks/>
            </p:cNvCxnSpPr>
            <p:nvPr/>
          </p:nvCxnSpPr>
          <p:spPr>
            <a:xfrm rot="10800000">
              <a:off x="4826613" y="1927417"/>
              <a:ext cx="2468880" cy="1588"/>
            </a:xfrm>
            <a:prstGeom prst="line"/>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image" Target="../media/image2.jpeg"/><Relationship Id="rId1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2"/>
          <a:srcRect/>
          <a:tile algn="tl" flip="none" sx="100000" sy="100000" tx="0" ty="0"/>
        </a:blipFill>
        <a:effectLst/>
      </p:bgPr>
    </p:bg>
    <p:spTree>
      <p:nvGrpSpPr>
        <p:cNvPr id="13" name=""/>
        <p:cNvGrpSpPr/>
        <p:nvPr/>
      </p:nvGrpSpPr>
      <p:grpSpPr>
        <a:xfrm>
          <a:off x="0" y="0"/>
          <a:ext cx="0" cy="0"/>
          <a:chOff x="0" y="0"/>
          <a:chExt cx="0" cy="0"/>
        </a:xfrm>
      </p:grpSpPr>
      <p:sp>
        <p:nvSpPr>
          <p:cNvPr id="1048576" name="Rectangle 6"/>
          <p:cNvSpPr/>
          <p:nvPr/>
        </p:nvSpPr>
        <p:spPr>
          <a:xfrm>
            <a:off x="0" y="0"/>
            <a:ext cx="9144000" cy="6858000"/>
          </a:xfrm>
          <a:prstGeom prst="rect"/>
          <a:gradFill flip="none" rotWithShape="1">
            <a:gsLst>
              <a:gs pos="83000">
                <a:schemeClr val="bg1">
                  <a:alpha val="11000"/>
                </a:schemeClr>
              </a:gs>
              <a:gs pos="100000">
                <a:schemeClr val="bg2">
                  <a:lumMod val="75000"/>
                  <a:alpha val="23000"/>
                </a:scheme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577" name="Title Placeholder 1"/>
          <p:cNvSpPr>
            <a:spLocks noGrp="1"/>
          </p:cNvSpPr>
          <p:nvPr>
            <p:ph type="title"/>
          </p:nvPr>
        </p:nvSpPr>
        <p:spPr>
          <a:xfrm>
            <a:off x="688490" y="570156"/>
            <a:ext cx="7756263" cy="1054250"/>
          </a:xfrm>
          <a:prstGeom prst="rect"/>
        </p:spPr>
        <p:txBody>
          <a:bodyPr anchor="ctr" bIns="45720" lIns="91440" rIns="91440" rtlCol="0" tIns="45720" vert="horz">
            <a:noAutofit/>
          </a:bodyPr>
          <a:p>
            <a:r>
              <a:rPr lang="en-US" smtClean="0"/>
              <a:t>Click to edit Master title style</a:t>
            </a:r>
            <a:endParaRPr dirty="0" lang="en-US"/>
          </a:p>
        </p:txBody>
      </p:sp>
      <p:sp>
        <p:nvSpPr>
          <p:cNvPr id="1048578" name="Text Placeholder 2"/>
          <p:cNvSpPr>
            <a:spLocks noGrp="1"/>
          </p:cNvSpPr>
          <p:nvPr>
            <p:ph type="body" idx="1"/>
          </p:nvPr>
        </p:nvSpPr>
        <p:spPr>
          <a:xfrm>
            <a:off x="699247" y="2248347"/>
            <a:ext cx="7745505" cy="3877815"/>
          </a:xfrm>
          <a:prstGeom prst="rect"/>
        </p:spPr>
        <p:txBody>
          <a:bodyPr bIns="45720" lIns="91440" rIns="91440" rtlCol="0" tIns="45720" vert="horz">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579" name="Date Placeholder 3"/>
          <p:cNvSpPr>
            <a:spLocks noGrp="1"/>
          </p:cNvSpPr>
          <p:nvPr>
            <p:ph type="dt" sz="half" idx="2"/>
          </p:nvPr>
        </p:nvSpPr>
        <p:spPr>
          <a:xfrm>
            <a:off x="360378" y="6161442"/>
            <a:ext cx="2133600" cy="365125"/>
          </a:xfrm>
          <a:prstGeom prst="rect"/>
        </p:spPr>
        <p:txBody>
          <a:bodyPr anchor="ctr" bIns="45720" lIns="91440" rIns="91440" rtlCol="0" tIns="45720" vert="horz"/>
          <a:lstStyle>
            <a:lvl1pPr algn="l">
              <a:defRPr sz="1200">
                <a:solidFill>
                  <a:schemeClr val="tx2"/>
                </a:solidFill>
              </a:defRPr>
            </a:lvl1pPr>
          </a:lstStyle>
          <a:p>
            <a:fld id="{C6552F1E-D1FA-4600-BB22-7420179B2E41}" type="datetimeFigureOut">
              <a:rPr lang="en-US" smtClean="0"/>
              <a:t>7/14/2022</a:t>
            </a:fld>
            <a:endParaRPr lang="en-US"/>
          </a:p>
        </p:txBody>
      </p:sp>
      <p:sp>
        <p:nvSpPr>
          <p:cNvPr id="1048580" name="Footer Placeholder 4"/>
          <p:cNvSpPr>
            <a:spLocks noGrp="1"/>
          </p:cNvSpPr>
          <p:nvPr>
            <p:ph type="ftr" sz="quarter" idx="3"/>
          </p:nvPr>
        </p:nvSpPr>
        <p:spPr>
          <a:xfrm>
            <a:off x="3124200" y="6161442"/>
            <a:ext cx="2895600" cy="365125"/>
          </a:xfrm>
          <a:prstGeom prst="rect"/>
        </p:spPr>
        <p:txBody>
          <a:bodyPr anchor="ctr" bIns="45720" lIns="91440" rIns="91440" rtlCol="0" tIns="45720" vert="horz"/>
          <a:lstStyle>
            <a:lvl1pPr algn="ctr">
              <a:defRPr sz="1200">
                <a:solidFill>
                  <a:schemeClr val="tx2"/>
                </a:solidFill>
              </a:defRPr>
            </a:lvl1pPr>
          </a:lstStyle>
          <a:p>
            <a:endParaRPr lang="en-US"/>
          </a:p>
        </p:txBody>
      </p:sp>
      <p:sp>
        <p:nvSpPr>
          <p:cNvPr id="1048581" name="Slide Number Placeholder 5"/>
          <p:cNvSpPr>
            <a:spLocks noGrp="1"/>
          </p:cNvSpPr>
          <p:nvPr>
            <p:ph type="sldNum" sz="quarter" idx="4"/>
          </p:nvPr>
        </p:nvSpPr>
        <p:spPr>
          <a:xfrm>
            <a:off x="6639264" y="6161442"/>
            <a:ext cx="2133600" cy="365125"/>
          </a:xfrm>
          <a:prstGeom prst="rect"/>
        </p:spPr>
        <p:txBody>
          <a:bodyPr anchor="ctr" bIns="45720" lIns="91440" rIns="91440" rtlCol="0" tIns="45720" vert="horz"/>
          <a:lstStyle>
            <a:lvl1pPr algn="r">
              <a:defRPr sz="1200">
                <a:solidFill>
                  <a:schemeClr val="tx2"/>
                </a:solidFill>
              </a:defRPr>
            </a:lvl1pPr>
          </a:lstStyle>
          <a:p>
            <a:fld id="{C27BB351-21C9-4D82-B849-A3E093BE32EA}"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transition spd="slow">
    <p:newsflash/>
  </p:transition>
  <p:txStyles>
    <p:titleStyle>
      <a:lvl1pPr algn="ctr" defTabSz="914400" eaLnBrk="1" hangingPunct="1" latinLnBrk="0" rtl="0">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algn="l" defTabSz="914400" eaLnBrk="1" hangingPunct="1" indent="-365760" latinLnBrk="0" marL="365760" rtl="0">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algn="l" defTabSz="914400" eaLnBrk="1" hangingPunct="1" indent="-365760" latinLnBrk="0" marL="777240" rtl="0">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algn="l" defTabSz="914400" eaLnBrk="1" hangingPunct="1" indent="-365760" latinLnBrk="0" marL="1143000" rtl="0">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algn="l" defTabSz="914400" eaLnBrk="1" hangingPunct="1" indent="-320040" latinLnBrk="0" marL="1508760" rtl="0">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algn="l" defTabSz="914400" eaLnBrk="1" hangingPunct="1" indent="-320040" latinLnBrk="0" marL="1828800" rtl="0">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algn="l" defTabSz="914400" eaLnBrk="1" hangingPunct="1" indent="-274320" latinLnBrk="0" marL="2148840" rtl="0">
        <a:spcBef>
          <a:spcPts val="400"/>
        </a:spcBef>
        <a:buClr>
          <a:schemeClr val="accent1"/>
        </a:buClr>
        <a:buFont typeface="Wingdings" pitchFamily="2" charset="2"/>
        <a:buChar char=""/>
        <a:defRPr sz="1400" kern="1200">
          <a:solidFill>
            <a:schemeClr val="tx1"/>
          </a:solidFill>
          <a:latin typeface="+mn-lt"/>
          <a:ea typeface="+mn-ea"/>
          <a:cs typeface="+mn-cs"/>
        </a:defRPr>
      </a:lvl6pPr>
      <a:lvl7pPr algn="l" defTabSz="914400" eaLnBrk="1" hangingPunct="1" indent="-274320" latinLnBrk="0" marL="2468880" rtl="0">
        <a:spcBef>
          <a:spcPts val="400"/>
        </a:spcBef>
        <a:buClr>
          <a:schemeClr val="accent1"/>
        </a:buClr>
        <a:buFont typeface="Wingdings" pitchFamily="2" charset="2"/>
        <a:buChar char=""/>
        <a:defRPr sz="1400" kern="1200">
          <a:solidFill>
            <a:schemeClr val="tx1"/>
          </a:solidFill>
          <a:latin typeface="+mn-lt"/>
          <a:ea typeface="+mn-ea"/>
          <a:cs typeface="+mn-cs"/>
        </a:defRPr>
      </a:lvl7pPr>
      <a:lvl8pPr algn="l" defTabSz="914400" eaLnBrk="1" hangingPunct="1" indent="-274320" latinLnBrk="0" marL="2788920" rtl="0">
        <a:spcBef>
          <a:spcPts val="400"/>
        </a:spcBef>
        <a:buClr>
          <a:schemeClr val="accent1"/>
        </a:buClr>
        <a:buFont typeface="Wingdings" pitchFamily="2" charset="2"/>
        <a:buChar char=""/>
        <a:defRPr sz="1400" kern="1200">
          <a:solidFill>
            <a:schemeClr val="tx1"/>
          </a:solidFill>
          <a:latin typeface="+mn-lt"/>
          <a:ea typeface="+mn-ea"/>
          <a:cs typeface="+mn-cs"/>
        </a:defRPr>
      </a:lvl8pPr>
      <a:lvl9pPr algn="l" defTabSz="914400" eaLnBrk="1" hangingPunct="1" indent="-274320" latinLnBrk="0" marL="3108960" rtl="0">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image" Target="../media/image9.gif"/><Relationship Id="rId3"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image" Target="../media/image12.jpeg"/><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image" Target="../media/image13.jpeg"/><Relationship Id="rId2"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image" Target="../media/image14.jpeg"/><Relationship Id="rId2" Type="http://schemas.openxmlformats.org/officeDocument/2006/relationships/image" Target="../media/image15.jpeg"/><Relationship Id="rId3"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image" Target="../media/image16.jpeg"/><Relationship Id="rId2" Type="http://schemas.openxmlformats.org/officeDocument/2006/relationships/image" Target="../media/image17.jpeg"/><Relationship Id="rId3"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image" Target="../media/image18.jpeg"/><Relationship Id="rId2" Type="http://schemas.openxmlformats.org/officeDocument/2006/relationships/image" Target="../media/image19.jpeg"/><Relationship Id="rId3"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21.jpeg"/><Relationship Id="rId3"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image" Target="../media/image22.jpeg"/><Relationship Id="rId2"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image" Target="../media/image25.png"/><Relationship Id="rId2" Type="http://schemas.openxmlformats.org/officeDocument/2006/relationships/image" Target="../media/image26.png"/><Relationship Id="rId3" Type="http://schemas.openxmlformats.org/officeDocument/2006/relationships/image" Target="../media/image27.png"/><Relationship Id="rId4" Type="http://schemas.openxmlformats.org/officeDocument/2006/relationships/image" Target="../media/image28.png"/><Relationship Id="rId5"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image" Target="../media/image29.png"/><Relationship Id="rId2"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image" Target="../media/image30.png"/><Relationship Id="rId2"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image" Target="../media/image33.png"/><Relationship Id="rId2" Type="http://schemas.openxmlformats.org/officeDocument/2006/relationships/image" Target="../media/image34.png"/><Relationship Id="rId3"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image" Target="../media/image36.jpeg"/><Relationship Id="rId2"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image" Target="../media/image37.png"/><Relationship Id="rId3" Type="http://schemas.openxmlformats.org/officeDocument/2006/relationships/image" Target="../media/image38.png"/><Relationship Id="rId4"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image" Target="../media/image39.png"/><Relationship Id="rId2" Type="http://schemas.openxmlformats.org/officeDocument/2006/relationships/image" Target="../media/image40.png"/><Relationship Id="rId3" Type="http://schemas.openxmlformats.org/officeDocument/2006/relationships/image" Target="../media/image41.png"/><Relationship Id="rId4"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image" Target="../media/image22.jpeg"/><Relationship Id="rId2"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image" Target="../media/image42.png"/><Relationship Id="rId2" Type="http://schemas.openxmlformats.org/officeDocument/2006/relationships/image" Target="../media/image43.png"/><Relationship Id="rId3"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image" Target="../media/image44.png"/><Relationship Id="rId2"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image" Target="../media/image45.png"/><Relationship Id="rId2"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image" Target="../media/image46.png"/><Relationship Id="rId2"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image" Target="../media/image47.png"/><Relationship Id="rId3" Type="http://schemas.openxmlformats.org/officeDocument/2006/relationships/image" Target="../media/image48.png"/><Relationship Id="rId4"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image" Target="../media/image49.png"/><Relationship Id="rId3"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image" Target="../media/image35.jpeg"/><Relationship Id="rId2" Type="http://schemas.openxmlformats.org/officeDocument/2006/relationships/image" Target="../media/image50.png"/><Relationship Id="rId3"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image" Target="../media/image51.png"/><Relationship Id="rId3" Type="http://schemas.openxmlformats.org/officeDocument/2006/relationships/image" Target="../media/image52.png"/><Relationship Id="rId4"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image" Target="../media/image53.jpeg"/><Relationship Id="rId2" Type="http://schemas.openxmlformats.org/officeDocument/2006/relationships/image" Target="../media/image54.png"/><Relationship Id="rId3" Type="http://schemas.openxmlformats.org/officeDocument/2006/relationships/slideLayout" Target="../slideLayouts/slideLayout2.xml"/><Relationship Id="rId4" Type="http://schemas.openxmlformats.org/officeDocument/2006/relationships/notesSlide" Target="../notesSlides/notesSlide2.xml"/></Relationships>
</file>

<file path=ppt/slides/_rels/slide154.xml.rels><?xml version="1.0" encoding="UTF-8" standalone="yes"?>
<Relationships xmlns="http://schemas.openxmlformats.org/package/2006/relationships"><Relationship Id="rId1" Type="http://schemas.openxmlformats.org/officeDocument/2006/relationships/image" Target="../media/image36.jpeg"/><Relationship Id="rId2" Type="http://schemas.openxmlformats.org/officeDocument/2006/relationships/image" Target="../media/image55.png"/><Relationship Id="rId3"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image" Target="../media/image53.jpeg"/><Relationship Id="rId2" Type="http://schemas.openxmlformats.org/officeDocument/2006/relationships/image" Target="../media/image56.png"/><Relationship Id="rId3"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image" Target="../media/image53.jpeg"/><Relationship Id="rId2"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image" Target="../media/image57.png"/><Relationship Id="rId3"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image" Target="../media/image58.png"/><Relationship Id="rId2"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image" Target="../media/image59.jpeg"/><Relationship Id="rId2" Type="http://schemas.openxmlformats.org/officeDocument/2006/relationships/image" Target="../media/image60.png"/><Relationship Id="rId3" Type="http://schemas.openxmlformats.org/officeDocument/2006/relationships/image" Target="../media/image61.png"/><Relationship Id="rId4" Type="http://schemas.openxmlformats.org/officeDocument/2006/relationships/image" Target="../media/image62.png"/><Relationship Id="rId5"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image" Target="../media/image63.jpeg"/><Relationship Id="rId2" Type="http://schemas.openxmlformats.org/officeDocument/2006/relationships/image" Target="../media/image64.png"/><Relationship Id="rId3" Type="http://schemas.openxmlformats.org/officeDocument/2006/relationships/image" Target="../media/image65.png"/><Relationship Id="rId4" Type="http://schemas.openxmlformats.org/officeDocument/2006/relationships/image" Target="../media/image66.png"/><Relationship Id="rId5" Type="http://schemas.openxmlformats.org/officeDocument/2006/relationships/image" Target="../media/image67.png"/><Relationship Id="rId6" Type="http://schemas.openxmlformats.org/officeDocument/2006/relationships/image" Target="../media/image68.png"/><Relationship Id="rId7" Type="http://schemas.openxmlformats.org/officeDocument/2006/relationships/image" Target="../media/image69.png"/><Relationship Id="rId8"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image" Target="../media/image70.png"/><Relationship Id="rId3" Type="http://schemas.openxmlformats.org/officeDocument/2006/relationships/image" Target="../media/image71.png"/><Relationship Id="rId4" Type="http://schemas.openxmlformats.org/officeDocument/2006/relationships/image" Target="../media/image72.png"/><Relationship Id="rId5" Type="http://schemas.openxmlformats.org/officeDocument/2006/relationships/image" Target="../media/image73.png"/><Relationship Id="rId6" Type="http://schemas.openxmlformats.org/officeDocument/2006/relationships/image" Target="../media/image74.png"/><Relationship Id="rId7"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image" Target="../media/image75.jpeg"/><Relationship Id="rId2" Type="http://schemas.openxmlformats.org/officeDocument/2006/relationships/image" Target="../media/image76.png"/><Relationship Id="rId3" Type="http://schemas.openxmlformats.org/officeDocument/2006/relationships/image" Target="../media/image77.png"/><Relationship Id="rId4" Type="http://schemas.openxmlformats.org/officeDocument/2006/relationships/image" Target="../media/image78.png"/><Relationship Id="rId5" Type="http://schemas.openxmlformats.org/officeDocument/2006/relationships/image" Target="../media/image79.png"/><Relationship Id="rId6"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image" Target="../media/image80.png"/><Relationship Id="rId2"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image" Target="../media/image53.jpeg"/><Relationship Id="rId2"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7" name=""/>
        <p:cNvGrpSpPr/>
        <p:nvPr/>
      </p:nvGrpSpPr>
      <p:grpSpPr>
        <a:xfrm>
          <a:off x="0" y="0"/>
          <a:ext cx="0" cy="0"/>
          <a:chOff x="0" y="0"/>
          <a:chExt cx="0" cy="0"/>
        </a:xfrm>
      </p:grpSpPr>
      <p:sp>
        <p:nvSpPr>
          <p:cNvPr id="1048588" name="Title 1"/>
          <p:cNvSpPr>
            <a:spLocks noGrp="1"/>
          </p:cNvSpPr>
          <p:nvPr>
            <p:ph type="ctrTitle"/>
          </p:nvPr>
        </p:nvSpPr>
        <p:spPr>
          <a:xfrm>
            <a:off x="609600" y="381000"/>
            <a:ext cx="7620000" cy="5181600"/>
          </a:xfrm>
          <a:solidFill>
            <a:schemeClr val="tx1"/>
          </a:solidFill>
        </p:spPr>
        <p:txBody>
          <a:bodyPr/>
          <a:p>
            <a:r>
              <a:rPr b="1" dirty="0" sz="6000" lang="en-US" smtClean="0">
                <a:solidFill>
                  <a:srgbClr val="AE1FB1"/>
                </a:solidFill>
              </a:rPr>
              <a:t>COMPUTER STUDIES</a:t>
            </a:r>
            <a:br>
              <a:rPr b="1" dirty="0" sz="6000" lang="en-US" smtClean="0">
                <a:solidFill>
                  <a:srgbClr val="AE1FB1"/>
                </a:solidFill>
              </a:rPr>
            </a:br>
            <a:r>
              <a:rPr b="1" dirty="0" sz="6000" lang="en-US" smtClean="0">
                <a:solidFill>
                  <a:srgbClr val="AE1FB1"/>
                </a:solidFill>
              </a:rPr>
              <a:t>FORM 1 </a:t>
            </a:r>
            <a:br>
              <a:rPr b="1" dirty="0" sz="6000" lang="en-US" smtClean="0">
                <a:solidFill>
                  <a:srgbClr val="AE1FB1"/>
                </a:solidFill>
              </a:rPr>
            </a:br>
            <a:r>
              <a:rPr b="1" dirty="0" sz="6000" lang="en-US" smtClean="0">
                <a:solidFill>
                  <a:srgbClr val="AE1FB1"/>
                </a:solidFill>
              </a:rPr>
              <a:t>COURSE WORK</a:t>
            </a:r>
            <a:r>
              <a:rPr b="1" sz="6000" lang="en-US" smtClean="0">
                <a:solidFill>
                  <a:srgbClr val="AE1FB1"/>
                </a:solidFill>
              </a:rPr>
              <a:t/>
            </a:r>
            <a:br>
              <a:rPr b="1" sz="6000" lang="en-US" smtClean="0">
                <a:solidFill>
                  <a:srgbClr val="AE1FB1"/>
                </a:solidFill>
              </a:rPr>
            </a:br>
            <a:endParaRPr b="1" dirty="0" sz="6000" lang="en-US">
              <a:solidFill>
                <a:srgbClr val="AE1FB1"/>
              </a:solidFill>
            </a:endParaRPr>
          </a:p>
        </p:txBody>
      </p:sp>
      <p:sp>
        <p:nvSpPr>
          <p:cNvPr id="1048589" name="TextBox 2"/>
          <p:cNvSpPr txBox="1"/>
          <p:nvPr/>
        </p:nvSpPr>
        <p:spPr>
          <a:xfrm>
            <a:off x="457200" y="5715000"/>
            <a:ext cx="8001000" cy="646331"/>
          </a:xfrm>
          <a:prstGeom prst="rect"/>
          <a:solidFill>
            <a:srgbClr val="00B0F0"/>
          </a:solidFill>
          <a:ln w="127000">
            <a:solidFill>
              <a:schemeClr val="tx2"/>
            </a:solidFill>
          </a:ln>
          <a:scene3d>
            <a:camera prst="orthographicFront"/>
            <a:lightRig dir="t" rig="threePt"/>
          </a:scene3d>
          <a:sp3d>
            <a:bevelT prst="convex"/>
          </a:sp3d>
        </p:spPr>
        <p:txBody>
          <a:bodyPr>
            <a:spAutoFit/>
          </a:bodyPr>
          <a:p>
            <a:pPr algn="ctr"/>
            <a:r>
              <a:rPr dirty="0" lang="en-US">
                <a:solidFill>
                  <a:srgbClr val="AE1FB1"/>
                </a:solidFill>
                <a:latin typeface="Arial Black" pitchFamily="34" charset="0"/>
              </a:rPr>
              <a:t>Ref: Longhorn </a:t>
            </a:r>
            <a:r>
              <a:rPr dirty="0" lang="en-US" err="1">
                <a:solidFill>
                  <a:srgbClr val="AE1FB1"/>
                </a:solidFill>
                <a:latin typeface="Arial Black" pitchFamily="34" charset="0"/>
              </a:rPr>
              <a:t>Bk</a:t>
            </a:r>
            <a:r>
              <a:rPr dirty="0" lang="en-US">
                <a:solidFill>
                  <a:srgbClr val="AE1FB1"/>
                </a:solidFill>
                <a:latin typeface="Arial Black" pitchFamily="34" charset="0"/>
              </a:rPr>
              <a:t> </a:t>
            </a:r>
            <a:r>
              <a:rPr dirty="0" lang="en-US" smtClean="0">
                <a:solidFill>
                  <a:srgbClr val="AE1FB1"/>
                </a:solidFill>
                <a:latin typeface="Arial Black" pitchFamily="34" charset="0"/>
              </a:rPr>
              <a:t>1,Onunga </a:t>
            </a:r>
            <a:r>
              <a:rPr dirty="0" lang="en-US" err="1">
                <a:solidFill>
                  <a:srgbClr val="AE1FB1"/>
                </a:solidFill>
                <a:latin typeface="Arial Black" pitchFamily="34" charset="0"/>
              </a:rPr>
              <a:t>Bk</a:t>
            </a:r>
            <a:r>
              <a:rPr dirty="0" lang="en-US">
                <a:solidFill>
                  <a:srgbClr val="AE1FB1"/>
                </a:solidFill>
                <a:latin typeface="Arial Black" pitchFamily="34" charset="0"/>
              </a:rPr>
              <a:t> </a:t>
            </a:r>
            <a:r>
              <a:rPr dirty="0" lang="en-US" smtClean="0">
                <a:solidFill>
                  <a:srgbClr val="AE1FB1"/>
                </a:solidFill>
                <a:latin typeface="Arial Black" pitchFamily="34" charset="0"/>
              </a:rPr>
              <a:t>1, </a:t>
            </a:r>
            <a:r>
              <a:rPr dirty="0" lang="en-US">
                <a:solidFill>
                  <a:srgbClr val="AE1FB1"/>
                </a:solidFill>
                <a:latin typeface="Arial Black" pitchFamily="34" charset="0"/>
              </a:rPr>
              <a:t>Log on to IT for CSEC, Internet and Other Handouts</a:t>
            </a:r>
          </a:p>
        </p:txBody>
      </p:sp>
    </p:spTree>
  </p:cSld>
  <p:clrMapOvr>
    <a:masterClrMapping/>
  </p:clrMapOvr>
  <p:transition spd="slow">
    <p:newsflash/>
  </p:transition>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588"/>
                                        </p:tgtEl>
                                        <p:attrNameLst>
                                          <p:attrName>style.visibility</p:attrName>
                                        </p:attrNameLst>
                                      </p:cBhvr>
                                      <p:to>
                                        <p:strVal val="visible"/>
                                      </p:to>
                                    </p:set>
                                    <p:anim calcmode="lin" valueType="num">
                                      <p:cBhvr additive="base">
                                        <p:cTn dur="3000" fill="hold" id="7"/>
                                        <p:tgtEl>
                                          <p:spTgt spid="1048588"/>
                                        </p:tgtEl>
                                        <p:attrNameLst>
                                          <p:attrName>ppt_x</p:attrName>
                                        </p:attrNameLst>
                                      </p:cBhvr>
                                      <p:tavLst>
                                        <p:tav tm="0">
                                          <p:val>
                                            <p:strVal val="#ppt_x"/>
                                          </p:val>
                                        </p:tav>
                                        <p:tav tm="100000">
                                          <p:val>
                                            <p:strVal val="#ppt_x"/>
                                          </p:val>
                                        </p:tav>
                                      </p:tavLst>
                                    </p:anim>
                                    <p:anim calcmode="lin" valueType="num">
                                      <p:cBhvr additive="base">
                                        <p:cTn dur="3000" fill="hold" id="8"/>
                                        <p:tgtEl>
                                          <p:spTgt spid="10485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99" name=""/>
        <p:cNvGrpSpPr/>
        <p:nvPr/>
      </p:nvGrpSpPr>
      <p:grpSpPr>
        <a:xfrm>
          <a:off x="0" y="0"/>
          <a:ext cx="0" cy="0"/>
          <a:chOff x="0" y="0"/>
          <a:chExt cx="0" cy="0"/>
        </a:xfrm>
      </p:grpSpPr>
      <p:sp>
        <p:nvSpPr>
          <p:cNvPr id="1048596" name="Content Placeholder 1"/>
          <p:cNvSpPr>
            <a:spLocks noGrp="1"/>
          </p:cNvSpPr>
          <p:nvPr>
            <p:ph idx="1"/>
          </p:nvPr>
        </p:nvSpPr>
        <p:spPr>
          <a:xfrm>
            <a:off x="1828800" y="1066800"/>
            <a:ext cx="5562599" cy="5638800"/>
          </a:xfrm>
          <a:solidFill>
            <a:srgbClr val="FFFF00"/>
          </a:solidFill>
        </p:spPr>
        <p:txBody>
          <a:bodyPr>
            <a:normAutofit lnSpcReduction="10000"/>
          </a:bodyPr>
          <a:p>
            <a:pPr>
              <a:buFont typeface="Courier New" pitchFamily="49" charset="0"/>
              <a:buChar char="o"/>
            </a:pPr>
            <a:r>
              <a:rPr b="1" dirty="0" lang="en-US" smtClean="0">
                <a:solidFill>
                  <a:srgbClr val="3014DA"/>
                </a:solidFill>
                <a:latin typeface="Arial Black" pitchFamily="34" charset="0"/>
              </a:rPr>
              <a:t>Introduction to computers</a:t>
            </a:r>
          </a:p>
          <a:p>
            <a:pPr>
              <a:buFont typeface="Courier New" pitchFamily="49" charset="0"/>
              <a:buChar char="o"/>
            </a:pPr>
            <a:r>
              <a:rPr b="1" dirty="0" lang="en-US" smtClean="0">
                <a:solidFill>
                  <a:srgbClr val="3014DA"/>
                </a:solidFill>
                <a:latin typeface="Arial Black" pitchFamily="34" charset="0"/>
              </a:rPr>
              <a:t>Computer systems</a:t>
            </a:r>
          </a:p>
          <a:p>
            <a:pPr>
              <a:buNone/>
            </a:pPr>
            <a:r>
              <a:rPr b="1" dirty="0" lang="en-US" smtClean="0">
                <a:solidFill>
                  <a:srgbClr val="3014DA"/>
                </a:solidFill>
                <a:latin typeface="Arial Black" pitchFamily="34" charset="0"/>
              </a:rPr>
              <a:t>-Elements of a computer system</a:t>
            </a:r>
          </a:p>
          <a:p>
            <a:pPr>
              <a:buNone/>
            </a:pPr>
            <a:r>
              <a:rPr b="1" dirty="0" lang="en-US" smtClean="0">
                <a:solidFill>
                  <a:srgbClr val="3014DA"/>
                </a:solidFill>
                <a:latin typeface="Arial Black" pitchFamily="34" charset="0"/>
              </a:rPr>
              <a:t>-Computer hardware</a:t>
            </a:r>
          </a:p>
          <a:p>
            <a:pPr>
              <a:buFont typeface="Arial" pitchFamily="34" charset="0"/>
              <a:buChar char="•"/>
            </a:pPr>
            <a:r>
              <a:rPr b="1" dirty="0" lang="en-US" smtClean="0">
                <a:solidFill>
                  <a:srgbClr val="FF0000"/>
                </a:solidFill>
                <a:latin typeface="Arial Black" pitchFamily="34" charset="0"/>
              </a:rPr>
              <a:t>=Input devices</a:t>
            </a:r>
          </a:p>
          <a:p>
            <a:pPr>
              <a:buFont typeface="Arial" pitchFamily="34" charset="0"/>
              <a:buChar char="•"/>
            </a:pPr>
            <a:r>
              <a:rPr b="1" dirty="0" lang="en-US" smtClean="0">
                <a:solidFill>
                  <a:srgbClr val="FF0000"/>
                </a:solidFill>
                <a:latin typeface="Arial Black" pitchFamily="34" charset="0"/>
              </a:rPr>
              <a:t>=Central processing unit</a:t>
            </a:r>
          </a:p>
          <a:p>
            <a:pPr>
              <a:buFont typeface="Arial" pitchFamily="34" charset="0"/>
              <a:buChar char="•"/>
            </a:pPr>
            <a:r>
              <a:rPr b="1" dirty="0" lang="en-US" smtClean="0">
                <a:solidFill>
                  <a:srgbClr val="FF0000"/>
                </a:solidFill>
                <a:latin typeface="Arial Black" pitchFamily="34" charset="0"/>
              </a:rPr>
              <a:t>=Output devices</a:t>
            </a:r>
          </a:p>
          <a:p>
            <a:pPr>
              <a:buFont typeface="Arial" pitchFamily="34" charset="0"/>
              <a:buChar char="•"/>
            </a:pPr>
            <a:r>
              <a:rPr b="1" dirty="0" lang="en-US" smtClean="0">
                <a:solidFill>
                  <a:srgbClr val="FF0000"/>
                </a:solidFill>
                <a:latin typeface="Arial Black" pitchFamily="34" charset="0"/>
              </a:rPr>
              <a:t>=Secondary storage</a:t>
            </a:r>
          </a:p>
          <a:p>
            <a:pPr>
              <a:buFont typeface="Arial" pitchFamily="34" charset="0"/>
              <a:buChar char="•"/>
            </a:pPr>
            <a:r>
              <a:rPr b="1" dirty="0" lang="en-US" smtClean="0">
                <a:solidFill>
                  <a:srgbClr val="FF0000"/>
                </a:solidFill>
                <a:latin typeface="Arial Black" pitchFamily="34" charset="0"/>
              </a:rPr>
              <a:t>=Computer ports</a:t>
            </a:r>
          </a:p>
          <a:p>
            <a:pPr>
              <a:buFont typeface="Arial" pitchFamily="34" charset="0"/>
              <a:buChar char="•"/>
            </a:pPr>
            <a:r>
              <a:rPr b="1" dirty="0" lang="en-US" smtClean="0">
                <a:solidFill>
                  <a:srgbClr val="FF0000"/>
                </a:solidFill>
                <a:latin typeface="Arial Black" pitchFamily="34" charset="0"/>
              </a:rPr>
              <a:t>=Basic setup and cabling</a:t>
            </a:r>
          </a:p>
          <a:p>
            <a:pPr>
              <a:buNone/>
            </a:pPr>
            <a:r>
              <a:rPr b="1" dirty="0" lang="en-US" smtClean="0">
                <a:solidFill>
                  <a:srgbClr val="3014DA"/>
                </a:solidFill>
                <a:latin typeface="Arial Black" pitchFamily="34" charset="0"/>
              </a:rPr>
              <a:t>-Computer software</a:t>
            </a:r>
          </a:p>
          <a:p>
            <a:pPr>
              <a:buFont typeface="Courier New" pitchFamily="49" charset="0"/>
              <a:buChar char="o"/>
            </a:pPr>
            <a:r>
              <a:rPr b="1" dirty="0" lang="en-US" smtClean="0">
                <a:solidFill>
                  <a:srgbClr val="3014DA"/>
                </a:solidFill>
                <a:latin typeface="Arial Black" pitchFamily="34" charset="0"/>
              </a:rPr>
              <a:t>Operating systems (OS)</a:t>
            </a:r>
            <a:endParaRPr b="1" dirty="0" lang="en-US">
              <a:solidFill>
                <a:srgbClr val="3014DA"/>
              </a:solidFill>
              <a:latin typeface="Arial Black" pitchFamily="34" charset="0"/>
            </a:endParaRPr>
          </a:p>
        </p:txBody>
      </p:sp>
      <p:sp>
        <p:nvSpPr>
          <p:cNvPr id="1048597" name="Title 2"/>
          <p:cNvSpPr>
            <a:spLocks noGrp="1"/>
          </p:cNvSpPr>
          <p:nvPr>
            <p:ph type="title"/>
          </p:nvPr>
        </p:nvSpPr>
        <p:spPr>
          <a:xfrm>
            <a:off x="152400" y="152400"/>
            <a:ext cx="8763000" cy="838200"/>
          </a:xfrm>
          <a:solidFill>
            <a:srgbClr val="00B0F0"/>
          </a:solidFill>
        </p:spPr>
        <p:txBody>
          <a:bodyPr/>
          <a:p>
            <a:r>
              <a:rPr b="1" dirty="0" lang="en-US" smtClean="0">
                <a:solidFill>
                  <a:srgbClr val="FF0000"/>
                </a:solidFill>
                <a:effectLst>
                  <a:outerShdw algn="tl" blurRad="38100" dir="2700000" dist="38100">
                    <a:srgbClr val="000000">
                      <a:alpha val="43137"/>
                    </a:srgbClr>
                  </a:outerShdw>
                </a:effectLst>
              </a:rPr>
              <a:t>COURSE OUTLINE</a:t>
            </a:r>
            <a:endParaRPr b="1" dirty="0" lang="en-US">
              <a:solidFill>
                <a:srgbClr val="FF0000"/>
              </a:solidFill>
              <a:effectLst>
                <a:outerShdw algn="tl" blurRad="38100" dir="2700000" dist="38100">
                  <a:srgbClr val="000000">
                    <a:alpha val="43137"/>
                  </a:srgbClr>
                </a:outerShdw>
              </a:effectLst>
            </a:endParaRPr>
          </a:p>
        </p:txBody>
      </p:sp>
    </p:spTree>
  </p:cSld>
  <p:clrMapOvr>
    <a:masterClrMapping/>
  </p:clrMapOvr>
  <p:transition spd="slow">
    <p:newsflash/>
  </p:transition>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597"/>
                                        </p:tgtEl>
                                        <p:attrNameLst>
                                          <p:attrName>style.visibility</p:attrName>
                                        </p:attrNameLst>
                                      </p:cBhvr>
                                      <p:to>
                                        <p:strVal val="visible"/>
                                      </p:to>
                                    </p:set>
                                    <p:anim calcmode="lin" valueType="num">
                                      <p:cBhvr>
                                        <p:cTn dur="1000" fill="hold" id="7"/>
                                        <p:tgtEl>
                                          <p:spTgt spid="1048597"/>
                                        </p:tgtEl>
                                        <p:attrNameLst>
                                          <p:attrName>ppt_w</p:attrName>
                                        </p:attrNameLst>
                                      </p:cBhvr>
                                      <p:tavLst>
                                        <p:tav tm="0">
                                          <p:val>
                                            <p:strVal val="#ppt_w*0.70"/>
                                          </p:val>
                                        </p:tav>
                                        <p:tav tm="100000">
                                          <p:val>
                                            <p:strVal val="#ppt_w"/>
                                          </p:val>
                                        </p:tav>
                                      </p:tavLst>
                                    </p:anim>
                                    <p:anim calcmode="lin" valueType="num">
                                      <p:cBhvr>
                                        <p:cTn dur="1000" fill="hold" id="8"/>
                                        <p:tgtEl>
                                          <p:spTgt spid="1048597"/>
                                        </p:tgtEl>
                                        <p:attrNameLst>
                                          <p:attrName>ppt_h</p:attrName>
                                        </p:attrNameLst>
                                      </p:cBhvr>
                                      <p:tavLst>
                                        <p:tav tm="0">
                                          <p:val>
                                            <p:strVal val="#ppt_h"/>
                                          </p:val>
                                        </p:tav>
                                        <p:tav tm="100000">
                                          <p:val>
                                            <p:strVal val="#ppt_h"/>
                                          </p:val>
                                        </p:tav>
                                      </p:tavLst>
                                    </p:anim>
                                    <p:animEffect transition="in" filter="fade">
                                      <p:cBhvr>
                                        <p:cTn dur="1000" id="9"/>
                                        <p:tgtEl>
                                          <p:spTgt spid="1048597"/>
                                        </p:tgtEl>
                                      </p:cBhvr>
                                    </p:animEffect>
                                  </p:childTnLst>
                                </p:cTn>
                              </p:par>
                              <p:par>
                                <p:cTn fill="hold" grpId="0" id="10" nodeType="withEffect" presetClass="entr" presetID="55" presetSubtype="0">
                                  <p:stCondLst>
                                    <p:cond delay="0"/>
                                  </p:stCondLst>
                                  <p:childTnLst>
                                    <p:set>
                                      <p:cBhvr>
                                        <p:cTn dur="1" fill="hold" id="11">
                                          <p:stCondLst>
                                            <p:cond delay="0"/>
                                          </p:stCondLst>
                                        </p:cTn>
                                        <p:tgtEl>
                                          <p:spTgt spid="1048596">
                                            <p:bg/>
                                          </p:spTgt>
                                        </p:tgtEl>
                                        <p:attrNameLst>
                                          <p:attrName>style.visibility</p:attrName>
                                        </p:attrNameLst>
                                      </p:cBhvr>
                                      <p:to>
                                        <p:strVal val="visible"/>
                                      </p:to>
                                    </p:set>
                                    <p:anim calcmode="lin" valueType="num">
                                      <p:cBhvr>
                                        <p:cTn dur="1000" fill="hold" id="12"/>
                                        <p:tgtEl>
                                          <p:spTgt spid="1048596">
                                            <p:bg/>
                                          </p:spTgt>
                                        </p:tgtEl>
                                        <p:attrNameLst>
                                          <p:attrName>ppt_w</p:attrName>
                                        </p:attrNameLst>
                                      </p:cBhvr>
                                      <p:tavLst>
                                        <p:tav tm="0">
                                          <p:val>
                                            <p:strVal val="#ppt_w*0.70"/>
                                          </p:val>
                                        </p:tav>
                                        <p:tav tm="100000">
                                          <p:val>
                                            <p:strVal val="#ppt_w"/>
                                          </p:val>
                                        </p:tav>
                                      </p:tavLst>
                                    </p:anim>
                                    <p:anim calcmode="lin" valueType="num">
                                      <p:cBhvr>
                                        <p:cTn dur="1000" fill="hold" id="13"/>
                                        <p:tgtEl>
                                          <p:spTgt spid="1048596">
                                            <p:bg/>
                                          </p:spTgt>
                                        </p:tgtEl>
                                        <p:attrNameLst>
                                          <p:attrName>ppt_h</p:attrName>
                                        </p:attrNameLst>
                                      </p:cBhvr>
                                      <p:tavLst>
                                        <p:tav tm="0">
                                          <p:val>
                                            <p:strVal val="#ppt_h"/>
                                          </p:val>
                                        </p:tav>
                                        <p:tav tm="100000">
                                          <p:val>
                                            <p:strVal val="#ppt_h"/>
                                          </p:val>
                                        </p:tav>
                                      </p:tavLst>
                                    </p:anim>
                                    <p:animEffect transition="in" filter="fade">
                                      <p:cBhvr>
                                        <p:cTn dur="1000" id="14"/>
                                        <p:tgtEl>
                                          <p:spTgt spid="1048596">
                                            <p:bg/>
                                          </p:spTgt>
                                        </p:tgtEl>
                                      </p:cBhvr>
                                    </p:animEffect>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55" presetSubtype="0">
                                  <p:stCondLst>
                                    <p:cond delay="0"/>
                                  </p:stCondLst>
                                  <p:childTnLst>
                                    <p:set>
                                      <p:cBhvr>
                                        <p:cTn dur="1" fill="hold" id="18">
                                          <p:stCondLst>
                                            <p:cond delay="0"/>
                                          </p:stCondLst>
                                        </p:cTn>
                                        <p:tgtEl>
                                          <p:spTgt spid="1048596">
                                            <p:txEl>
                                              <p:pRg st="0" end="0"/>
                                            </p:txEl>
                                          </p:spTgt>
                                        </p:tgtEl>
                                        <p:attrNameLst>
                                          <p:attrName>style.visibility</p:attrName>
                                        </p:attrNameLst>
                                      </p:cBhvr>
                                      <p:to>
                                        <p:strVal val="visible"/>
                                      </p:to>
                                    </p:set>
                                    <p:anim calcmode="lin" valueType="num">
                                      <p:cBhvr>
                                        <p:cTn dur="1000" fill="hold" id="19"/>
                                        <p:tgtEl>
                                          <p:spTgt spid="1048596">
                                            <p:txEl>
                                              <p:pRg st="0" end="0"/>
                                            </p:txEl>
                                          </p:spTgt>
                                        </p:tgtEl>
                                        <p:attrNameLst>
                                          <p:attrName>ppt_w</p:attrName>
                                        </p:attrNameLst>
                                      </p:cBhvr>
                                      <p:tavLst>
                                        <p:tav tm="0">
                                          <p:val>
                                            <p:strVal val="#ppt_w*0.70"/>
                                          </p:val>
                                        </p:tav>
                                        <p:tav tm="100000">
                                          <p:val>
                                            <p:strVal val="#ppt_w"/>
                                          </p:val>
                                        </p:tav>
                                      </p:tavLst>
                                    </p:anim>
                                    <p:anim calcmode="lin" valueType="num">
                                      <p:cBhvr>
                                        <p:cTn dur="1000" fill="hold" id="20"/>
                                        <p:tgtEl>
                                          <p:spTgt spid="1048596">
                                            <p:txEl>
                                              <p:pRg st="0" end="0"/>
                                            </p:txEl>
                                          </p:spTgt>
                                        </p:tgtEl>
                                        <p:attrNameLst>
                                          <p:attrName>ppt_h</p:attrName>
                                        </p:attrNameLst>
                                      </p:cBhvr>
                                      <p:tavLst>
                                        <p:tav tm="0">
                                          <p:val>
                                            <p:strVal val="#ppt_h"/>
                                          </p:val>
                                        </p:tav>
                                        <p:tav tm="100000">
                                          <p:val>
                                            <p:strVal val="#ppt_h"/>
                                          </p:val>
                                        </p:tav>
                                      </p:tavLst>
                                    </p:anim>
                                    <p:animEffect transition="in" filter="fade">
                                      <p:cBhvr>
                                        <p:cTn dur="1000" id="21"/>
                                        <p:tgtEl>
                                          <p:spTgt spid="1048596">
                                            <p:txEl>
                                              <p:pRg st="0" end="0"/>
                                            </p:txEl>
                                          </p:spTgt>
                                        </p:tgtEl>
                                      </p:cBhvr>
                                    </p:animEffect>
                                  </p:childTnLst>
                                </p:cTn>
                              </p:par>
                            </p:childTnLst>
                          </p:cTn>
                        </p:par>
                      </p:childTnLst>
                    </p:cTn>
                  </p:par>
                  <p:par>
                    <p:cTn fill="hold" id="22">
                      <p:stCondLst>
                        <p:cond delay="indefinite"/>
                      </p:stCondLst>
                      <p:childTnLst>
                        <p:par>
                          <p:cTn fill="hold" id="23">
                            <p:stCondLst>
                              <p:cond delay="0"/>
                            </p:stCondLst>
                            <p:childTnLst>
                              <p:par>
                                <p:cTn fill="hold" grpId="0" id="24" nodeType="clickEffect" presetClass="entr" presetID="55" presetSubtype="0">
                                  <p:stCondLst>
                                    <p:cond delay="0"/>
                                  </p:stCondLst>
                                  <p:childTnLst>
                                    <p:set>
                                      <p:cBhvr>
                                        <p:cTn dur="1" fill="hold" id="25">
                                          <p:stCondLst>
                                            <p:cond delay="0"/>
                                          </p:stCondLst>
                                        </p:cTn>
                                        <p:tgtEl>
                                          <p:spTgt spid="1048596">
                                            <p:txEl>
                                              <p:pRg st="1" end="1"/>
                                            </p:txEl>
                                          </p:spTgt>
                                        </p:tgtEl>
                                        <p:attrNameLst>
                                          <p:attrName>style.visibility</p:attrName>
                                        </p:attrNameLst>
                                      </p:cBhvr>
                                      <p:to>
                                        <p:strVal val="visible"/>
                                      </p:to>
                                    </p:set>
                                    <p:anim calcmode="lin" valueType="num">
                                      <p:cBhvr>
                                        <p:cTn dur="1000" fill="hold" id="26"/>
                                        <p:tgtEl>
                                          <p:spTgt spid="1048596">
                                            <p:txEl>
                                              <p:pRg st="1" end="1"/>
                                            </p:txEl>
                                          </p:spTgt>
                                        </p:tgtEl>
                                        <p:attrNameLst>
                                          <p:attrName>ppt_w</p:attrName>
                                        </p:attrNameLst>
                                      </p:cBhvr>
                                      <p:tavLst>
                                        <p:tav tm="0">
                                          <p:val>
                                            <p:strVal val="#ppt_w*0.70"/>
                                          </p:val>
                                        </p:tav>
                                        <p:tav tm="100000">
                                          <p:val>
                                            <p:strVal val="#ppt_w"/>
                                          </p:val>
                                        </p:tav>
                                      </p:tavLst>
                                    </p:anim>
                                    <p:anim calcmode="lin" valueType="num">
                                      <p:cBhvr>
                                        <p:cTn dur="1000" fill="hold" id="27"/>
                                        <p:tgtEl>
                                          <p:spTgt spid="1048596">
                                            <p:txEl>
                                              <p:pRg st="1" end="1"/>
                                            </p:txEl>
                                          </p:spTgt>
                                        </p:tgtEl>
                                        <p:attrNameLst>
                                          <p:attrName>ppt_h</p:attrName>
                                        </p:attrNameLst>
                                      </p:cBhvr>
                                      <p:tavLst>
                                        <p:tav tm="0">
                                          <p:val>
                                            <p:strVal val="#ppt_h"/>
                                          </p:val>
                                        </p:tav>
                                        <p:tav tm="100000">
                                          <p:val>
                                            <p:strVal val="#ppt_h"/>
                                          </p:val>
                                        </p:tav>
                                      </p:tavLst>
                                    </p:anim>
                                    <p:animEffect transition="in" filter="fade">
                                      <p:cBhvr>
                                        <p:cTn dur="1000" id="28"/>
                                        <p:tgtEl>
                                          <p:spTgt spid="1048596">
                                            <p:txEl>
                                              <p:pRg st="1" end="1"/>
                                            </p:txEl>
                                          </p:spTgt>
                                        </p:tgtEl>
                                      </p:cBhvr>
                                    </p:animEffect>
                                  </p:childTnLst>
                                </p:cTn>
                              </p:par>
                            </p:childTnLst>
                          </p:cTn>
                        </p:par>
                      </p:childTnLst>
                    </p:cTn>
                  </p:par>
                  <p:par>
                    <p:cTn fill="hold" id="29">
                      <p:stCondLst>
                        <p:cond delay="indefinite"/>
                      </p:stCondLst>
                      <p:childTnLst>
                        <p:par>
                          <p:cTn fill="hold" id="30">
                            <p:stCondLst>
                              <p:cond delay="0"/>
                            </p:stCondLst>
                            <p:childTnLst>
                              <p:par>
                                <p:cTn fill="hold" grpId="0" id="31" nodeType="clickEffect" presetClass="entr" presetID="55" presetSubtype="0">
                                  <p:stCondLst>
                                    <p:cond delay="0"/>
                                  </p:stCondLst>
                                  <p:childTnLst>
                                    <p:set>
                                      <p:cBhvr>
                                        <p:cTn dur="1" fill="hold" id="32">
                                          <p:stCondLst>
                                            <p:cond delay="0"/>
                                          </p:stCondLst>
                                        </p:cTn>
                                        <p:tgtEl>
                                          <p:spTgt spid="1048596">
                                            <p:txEl>
                                              <p:pRg st="2" end="2"/>
                                            </p:txEl>
                                          </p:spTgt>
                                        </p:tgtEl>
                                        <p:attrNameLst>
                                          <p:attrName>style.visibility</p:attrName>
                                        </p:attrNameLst>
                                      </p:cBhvr>
                                      <p:to>
                                        <p:strVal val="visible"/>
                                      </p:to>
                                    </p:set>
                                    <p:anim calcmode="lin" valueType="num">
                                      <p:cBhvr>
                                        <p:cTn dur="1000" fill="hold" id="33"/>
                                        <p:tgtEl>
                                          <p:spTgt spid="1048596">
                                            <p:txEl>
                                              <p:pRg st="2" end="2"/>
                                            </p:txEl>
                                          </p:spTgt>
                                        </p:tgtEl>
                                        <p:attrNameLst>
                                          <p:attrName>ppt_w</p:attrName>
                                        </p:attrNameLst>
                                      </p:cBhvr>
                                      <p:tavLst>
                                        <p:tav tm="0">
                                          <p:val>
                                            <p:strVal val="#ppt_w*0.70"/>
                                          </p:val>
                                        </p:tav>
                                        <p:tav tm="100000">
                                          <p:val>
                                            <p:strVal val="#ppt_w"/>
                                          </p:val>
                                        </p:tav>
                                      </p:tavLst>
                                    </p:anim>
                                    <p:anim calcmode="lin" valueType="num">
                                      <p:cBhvr>
                                        <p:cTn dur="1000" fill="hold" id="34"/>
                                        <p:tgtEl>
                                          <p:spTgt spid="1048596">
                                            <p:txEl>
                                              <p:pRg st="2" end="2"/>
                                            </p:txEl>
                                          </p:spTgt>
                                        </p:tgtEl>
                                        <p:attrNameLst>
                                          <p:attrName>ppt_h</p:attrName>
                                        </p:attrNameLst>
                                      </p:cBhvr>
                                      <p:tavLst>
                                        <p:tav tm="0">
                                          <p:val>
                                            <p:strVal val="#ppt_h"/>
                                          </p:val>
                                        </p:tav>
                                        <p:tav tm="100000">
                                          <p:val>
                                            <p:strVal val="#ppt_h"/>
                                          </p:val>
                                        </p:tav>
                                      </p:tavLst>
                                    </p:anim>
                                    <p:animEffect transition="in" filter="fade">
                                      <p:cBhvr>
                                        <p:cTn dur="1000" id="35"/>
                                        <p:tgtEl>
                                          <p:spTgt spid="1048596">
                                            <p:txEl>
                                              <p:pRg st="2" end="2"/>
                                            </p:txEl>
                                          </p:spTgt>
                                        </p:tgtEl>
                                      </p:cBhvr>
                                    </p:animEffect>
                                  </p:childTnLst>
                                </p:cTn>
                              </p:par>
                            </p:childTnLst>
                          </p:cTn>
                        </p:par>
                      </p:childTnLst>
                    </p:cTn>
                  </p:par>
                  <p:par>
                    <p:cTn fill="hold" id="36">
                      <p:stCondLst>
                        <p:cond delay="indefinite"/>
                      </p:stCondLst>
                      <p:childTnLst>
                        <p:par>
                          <p:cTn fill="hold" id="37">
                            <p:stCondLst>
                              <p:cond delay="0"/>
                            </p:stCondLst>
                            <p:childTnLst>
                              <p:par>
                                <p:cTn fill="hold" grpId="0" id="38" nodeType="clickEffect" presetClass="entr" presetID="55" presetSubtype="0">
                                  <p:stCondLst>
                                    <p:cond delay="0"/>
                                  </p:stCondLst>
                                  <p:childTnLst>
                                    <p:set>
                                      <p:cBhvr>
                                        <p:cTn dur="1" fill="hold" id="39">
                                          <p:stCondLst>
                                            <p:cond delay="0"/>
                                          </p:stCondLst>
                                        </p:cTn>
                                        <p:tgtEl>
                                          <p:spTgt spid="1048596">
                                            <p:txEl>
                                              <p:pRg st="3" end="3"/>
                                            </p:txEl>
                                          </p:spTgt>
                                        </p:tgtEl>
                                        <p:attrNameLst>
                                          <p:attrName>style.visibility</p:attrName>
                                        </p:attrNameLst>
                                      </p:cBhvr>
                                      <p:to>
                                        <p:strVal val="visible"/>
                                      </p:to>
                                    </p:set>
                                    <p:anim calcmode="lin" valueType="num">
                                      <p:cBhvr>
                                        <p:cTn dur="1000" fill="hold" id="40"/>
                                        <p:tgtEl>
                                          <p:spTgt spid="1048596">
                                            <p:txEl>
                                              <p:pRg st="3" end="3"/>
                                            </p:txEl>
                                          </p:spTgt>
                                        </p:tgtEl>
                                        <p:attrNameLst>
                                          <p:attrName>ppt_w</p:attrName>
                                        </p:attrNameLst>
                                      </p:cBhvr>
                                      <p:tavLst>
                                        <p:tav tm="0">
                                          <p:val>
                                            <p:strVal val="#ppt_w*0.70"/>
                                          </p:val>
                                        </p:tav>
                                        <p:tav tm="100000">
                                          <p:val>
                                            <p:strVal val="#ppt_w"/>
                                          </p:val>
                                        </p:tav>
                                      </p:tavLst>
                                    </p:anim>
                                    <p:anim calcmode="lin" valueType="num">
                                      <p:cBhvr>
                                        <p:cTn dur="1000" fill="hold" id="41"/>
                                        <p:tgtEl>
                                          <p:spTgt spid="1048596">
                                            <p:txEl>
                                              <p:pRg st="3" end="3"/>
                                            </p:txEl>
                                          </p:spTgt>
                                        </p:tgtEl>
                                        <p:attrNameLst>
                                          <p:attrName>ppt_h</p:attrName>
                                        </p:attrNameLst>
                                      </p:cBhvr>
                                      <p:tavLst>
                                        <p:tav tm="0">
                                          <p:val>
                                            <p:strVal val="#ppt_h"/>
                                          </p:val>
                                        </p:tav>
                                        <p:tav tm="100000">
                                          <p:val>
                                            <p:strVal val="#ppt_h"/>
                                          </p:val>
                                        </p:tav>
                                      </p:tavLst>
                                    </p:anim>
                                    <p:animEffect transition="in" filter="fade">
                                      <p:cBhvr>
                                        <p:cTn dur="1000" id="42"/>
                                        <p:tgtEl>
                                          <p:spTgt spid="1048596">
                                            <p:txEl>
                                              <p:pRg st="3" end="3"/>
                                            </p:txEl>
                                          </p:spTgt>
                                        </p:tgtEl>
                                      </p:cBhvr>
                                    </p:animEffect>
                                  </p:childTnLst>
                                </p:cTn>
                              </p:par>
                            </p:childTnLst>
                          </p:cTn>
                        </p:par>
                      </p:childTnLst>
                    </p:cTn>
                  </p:par>
                  <p:par>
                    <p:cTn fill="hold" id="43">
                      <p:stCondLst>
                        <p:cond delay="indefinite"/>
                      </p:stCondLst>
                      <p:childTnLst>
                        <p:par>
                          <p:cTn fill="hold" id="44">
                            <p:stCondLst>
                              <p:cond delay="0"/>
                            </p:stCondLst>
                            <p:childTnLst>
                              <p:par>
                                <p:cTn fill="hold" grpId="0" id="45" nodeType="clickEffect" presetClass="entr" presetID="55" presetSubtype="0">
                                  <p:stCondLst>
                                    <p:cond delay="0"/>
                                  </p:stCondLst>
                                  <p:childTnLst>
                                    <p:set>
                                      <p:cBhvr>
                                        <p:cTn dur="1" fill="hold" id="46">
                                          <p:stCondLst>
                                            <p:cond delay="0"/>
                                          </p:stCondLst>
                                        </p:cTn>
                                        <p:tgtEl>
                                          <p:spTgt spid="1048596">
                                            <p:txEl>
                                              <p:pRg st="4" end="4"/>
                                            </p:txEl>
                                          </p:spTgt>
                                        </p:tgtEl>
                                        <p:attrNameLst>
                                          <p:attrName>style.visibility</p:attrName>
                                        </p:attrNameLst>
                                      </p:cBhvr>
                                      <p:to>
                                        <p:strVal val="visible"/>
                                      </p:to>
                                    </p:set>
                                    <p:anim calcmode="lin" valueType="num">
                                      <p:cBhvr>
                                        <p:cTn dur="1000" fill="hold" id="47"/>
                                        <p:tgtEl>
                                          <p:spTgt spid="1048596">
                                            <p:txEl>
                                              <p:pRg st="4" end="4"/>
                                            </p:txEl>
                                          </p:spTgt>
                                        </p:tgtEl>
                                        <p:attrNameLst>
                                          <p:attrName>ppt_w</p:attrName>
                                        </p:attrNameLst>
                                      </p:cBhvr>
                                      <p:tavLst>
                                        <p:tav tm="0">
                                          <p:val>
                                            <p:strVal val="#ppt_w*0.70"/>
                                          </p:val>
                                        </p:tav>
                                        <p:tav tm="100000">
                                          <p:val>
                                            <p:strVal val="#ppt_w"/>
                                          </p:val>
                                        </p:tav>
                                      </p:tavLst>
                                    </p:anim>
                                    <p:anim calcmode="lin" valueType="num">
                                      <p:cBhvr>
                                        <p:cTn dur="1000" fill="hold" id="48"/>
                                        <p:tgtEl>
                                          <p:spTgt spid="1048596">
                                            <p:txEl>
                                              <p:pRg st="4" end="4"/>
                                            </p:txEl>
                                          </p:spTgt>
                                        </p:tgtEl>
                                        <p:attrNameLst>
                                          <p:attrName>ppt_h</p:attrName>
                                        </p:attrNameLst>
                                      </p:cBhvr>
                                      <p:tavLst>
                                        <p:tav tm="0">
                                          <p:val>
                                            <p:strVal val="#ppt_h"/>
                                          </p:val>
                                        </p:tav>
                                        <p:tav tm="100000">
                                          <p:val>
                                            <p:strVal val="#ppt_h"/>
                                          </p:val>
                                        </p:tav>
                                      </p:tavLst>
                                    </p:anim>
                                    <p:animEffect transition="in" filter="fade">
                                      <p:cBhvr>
                                        <p:cTn dur="1000" id="49"/>
                                        <p:tgtEl>
                                          <p:spTgt spid="1048596">
                                            <p:txEl>
                                              <p:pRg st="4" end="4"/>
                                            </p:txEl>
                                          </p:spTgt>
                                        </p:tgtEl>
                                      </p:cBhvr>
                                    </p:animEffect>
                                  </p:childTnLst>
                                </p:cTn>
                              </p:par>
                            </p:childTnLst>
                          </p:cTn>
                        </p:par>
                      </p:childTnLst>
                    </p:cTn>
                  </p:par>
                  <p:par>
                    <p:cTn fill="hold" id="50">
                      <p:stCondLst>
                        <p:cond delay="indefinite"/>
                      </p:stCondLst>
                      <p:childTnLst>
                        <p:par>
                          <p:cTn fill="hold" id="51">
                            <p:stCondLst>
                              <p:cond delay="0"/>
                            </p:stCondLst>
                            <p:childTnLst>
                              <p:par>
                                <p:cTn fill="hold" grpId="0" id="52" nodeType="clickEffect" presetClass="entr" presetID="55" presetSubtype="0">
                                  <p:stCondLst>
                                    <p:cond delay="0"/>
                                  </p:stCondLst>
                                  <p:childTnLst>
                                    <p:set>
                                      <p:cBhvr>
                                        <p:cTn dur="1" fill="hold" id="53">
                                          <p:stCondLst>
                                            <p:cond delay="0"/>
                                          </p:stCondLst>
                                        </p:cTn>
                                        <p:tgtEl>
                                          <p:spTgt spid="1048596">
                                            <p:txEl>
                                              <p:pRg st="5" end="5"/>
                                            </p:txEl>
                                          </p:spTgt>
                                        </p:tgtEl>
                                        <p:attrNameLst>
                                          <p:attrName>style.visibility</p:attrName>
                                        </p:attrNameLst>
                                      </p:cBhvr>
                                      <p:to>
                                        <p:strVal val="visible"/>
                                      </p:to>
                                    </p:set>
                                    <p:anim calcmode="lin" valueType="num">
                                      <p:cBhvr>
                                        <p:cTn dur="1000" fill="hold" id="54"/>
                                        <p:tgtEl>
                                          <p:spTgt spid="1048596">
                                            <p:txEl>
                                              <p:pRg st="5" end="5"/>
                                            </p:txEl>
                                          </p:spTgt>
                                        </p:tgtEl>
                                        <p:attrNameLst>
                                          <p:attrName>ppt_w</p:attrName>
                                        </p:attrNameLst>
                                      </p:cBhvr>
                                      <p:tavLst>
                                        <p:tav tm="0">
                                          <p:val>
                                            <p:strVal val="#ppt_w*0.70"/>
                                          </p:val>
                                        </p:tav>
                                        <p:tav tm="100000">
                                          <p:val>
                                            <p:strVal val="#ppt_w"/>
                                          </p:val>
                                        </p:tav>
                                      </p:tavLst>
                                    </p:anim>
                                    <p:anim calcmode="lin" valueType="num">
                                      <p:cBhvr>
                                        <p:cTn dur="1000" fill="hold" id="55"/>
                                        <p:tgtEl>
                                          <p:spTgt spid="1048596">
                                            <p:txEl>
                                              <p:pRg st="5" end="5"/>
                                            </p:txEl>
                                          </p:spTgt>
                                        </p:tgtEl>
                                        <p:attrNameLst>
                                          <p:attrName>ppt_h</p:attrName>
                                        </p:attrNameLst>
                                      </p:cBhvr>
                                      <p:tavLst>
                                        <p:tav tm="0">
                                          <p:val>
                                            <p:strVal val="#ppt_h"/>
                                          </p:val>
                                        </p:tav>
                                        <p:tav tm="100000">
                                          <p:val>
                                            <p:strVal val="#ppt_h"/>
                                          </p:val>
                                        </p:tav>
                                      </p:tavLst>
                                    </p:anim>
                                    <p:animEffect transition="in" filter="fade">
                                      <p:cBhvr>
                                        <p:cTn dur="1000" id="56"/>
                                        <p:tgtEl>
                                          <p:spTgt spid="1048596">
                                            <p:txEl>
                                              <p:pRg st="5" end="5"/>
                                            </p:txEl>
                                          </p:spTgt>
                                        </p:tgtEl>
                                      </p:cBhvr>
                                    </p:animEffect>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55" presetSubtype="0">
                                  <p:stCondLst>
                                    <p:cond delay="0"/>
                                  </p:stCondLst>
                                  <p:childTnLst>
                                    <p:set>
                                      <p:cBhvr>
                                        <p:cTn dur="1" fill="hold" id="60">
                                          <p:stCondLst>
                                            <p:cond delay="0"/>
                                          </p:stCondLst>
                                        </p:cTn>
                                        <p:tgtEl>
                                          <p:spTgt spid="1048596">
                                            <p:txEl>
                                              <p:pRg st="6" end="6"/>
                                            </p:txEl>
                                          </p:spTgt>
                                        </p:tgtEl>
                                        <p:attrNameLst>
                                          <p:attrName>style.visibility</p:attrName>
                                        </p:attrNameLst>
                                      </p:cBhvr>
                                      <p:to>
                                        <p:strVal val="visible"/>
                                      </p:to>
                                    </p:set>
                                    <p:anim calcmode="lin" valueType="num">
                                      <p:cBhvr>
                                        <p:cTn dur="1000" fill="hold" id="61"/>
                                        <p:tgtEl>
                                          <p:spTgt spid="1048596">
                                            <p:txEl>
                                              <p:pRg st="6" end="6"/>
                                            </p:txEl>
                                          </p:spTgt>
                                        </p:tgtEl>
                                        <p:attrNameLst>
                                          <p:attrName>ppt_w</p:attrName>
                                        </p:attrNameLst>
                                      </p:cBhvr>
                                      <p:tavLst>
                                        <p:tav tm="0">
                                          <p:val>
                                            <p:strVal val="#ppt_w*0.70"/>
                                          </p:val>
                                        </p:tav>
                                        <p:tav tm="100000">
                                          <p:val>
                                            <p:strVal val="#ppt_w"/>
                                          </p:val>
                                        </p:tav>
                                      </p:tavLst>
                                    </p:anim>
                                    <p:anim calcmode="lin" valueType="num">
                                      <p:cBhvr>
                                        <p:cTn dur="1000" fill="hold" id="62"/>
                                        <p:tgtEl>
                                          <p:spTgt spid="1048596">
                                            <p:txEl>
                                              <p:pRg st="6" end="6"/>
                                            </p:txEl>
                                          </p:spTgt>
                                        </p:tgtEl>
                                        <p:attrNameLst>
                                          <p:attrName>ppt_h</p:attrName>
                                        </p:attrNameLst>
                                      </p:cBhvr>
                                      <p:tavLst>
                                        <p:tav tm="0">
                                          <p:val>
                                            <p:strVal val="#ppt_h"/>
                                          </p:val>
                                        </p:tav>
                                        <p:tav tm="100000">
                                          <p:val>
                                            <p:strVal val="#ppt_h"/>
                                          </p:val>
                                        </p:tav>
                                      </p:tavLst>
                                    </p:anim>
                                    <p:animEffect transition="in" filter="fade">
                                      <p:cBhvr>
                                        <p:cTn dur="1000" id="63"/>
                                        <p:tgtEl>
                                          <p:spTgt spid="1048596">
                                            <p:txEl>
                                              <p:pRg st="6" end="6"/>
                                            </p:txEl>
                                          </p:spTgt>
                                        </p:tgtEl>
                                      </p:cBhvr>
                                    </p:animEffect>
                                  </p:childTnLst>
                                </p:cTn>
                              </p:par>
                            </p:childTnLst>
                          </p:cTn>
                        </p:par>
                      </p:childTnLst>
                    </p:cTn>
                  </p:par>
                  <p:par>
                    <p:cTn fill="hold" id="64">
                      <p:stCondLst>
                        <p:cond delay="indefinite"/>
                      </p:stCondLst>
                      <p:childTnLst>
                        <p:par>
                          <p:cTn fill="hold" id="65">
                            <p:stCondLst>
                              <p:cond delay="0"/>
                            </p:stCondLst>
                            <p:childTnLst>
                              <p:par>
                                <p:cTn fill="hold" grpId="0" id="66" nodeType="clickEffect" presetClass="entr" presetID="55" presetSubtype="0">
                                  <p:stCondLst>
                                    <p:cond delay="0"/>
                                  </p:stCondLst>
                                  <p:childTnLst>
                                    <p:set>
                                      <p:cBhvr>
                                        <p:cTn dur="1" fill="hold" id="67">
                                          <p:stCondLst>
                                            <p:cond delay="0"/>
                                          </p:stCondLst>
                                        </p:cTn>
                                        <p:tgtEl>
                                          <p:spTgt spid="1048596">
                                            <p:txEl>
                                              <p:pRg st="7" end="7"/>
                                            </p:txEl>
                                          </p:spTgt>
                                        </p:tgtEl>
                                        <p:attrNameLst>
                                          <p:attrName>style.visibility</p:attrName>
                                        </p:attrNameLst>
                                      </p:cBhvr>
                                      <p:to>
                                        <p:strVal val="visible"/>
                                      </p:to>
                                    </p:set>
                                    <p:anim calcmode="lin" valueType="num">
                                      <p:cBhvr>
                                        <p:cTn dur="1000" fill="hold" id="68"/>
                                        <p:tgtEl>
                                          <p:spTgt spid="1048596">
                                            <p:txEl>
                                              <p:pRg st="7" end="7"/>
                                            </p:txEl>
                                          </p:spTgt>
                                        </p:tgtEl>
                                        <p:attrNameLst>
                                          <p:attrName>ppt_w</p:attrName>
                                        </p:attrNameLst>
                                      </p:cBhvr>
                                      <p:tavLst>
                                        <p:tav tm="0">
                                          <p:val>
                                            <p:strVal val="#ppt_w*0.70"/>
                                          </p:val>
                                        </p:tav>
                                        <p:tav tm="100000">
                                          <p:val>
                                            <p:strVal val="#ppt_w"/>
                                          </p:val>
                                        </p:tav>
                                      </p:tavLst>
                                    </p:anim>
                                    <p:anim calcmode="lin" valueType="num">
                                      <p:cBhvr>
                                        <p:cTn dur="1000" fill="hold" id="69"/>
                                        <p:tgtEl>
                                          <p:spTgt spid="1048596">
                                            <p:txEl>
                                              <p:pRg st="7" end="7"/>
                                            </p:txEl>
                                          </p:spTgt>
                                        </p:tgtEl>
                                        <p:attrNameLst>
                                          <p:attrName>ppt_h</p:attrName>
                                        </p:attrNameLst>
                                      </p:cBhvr>
                                      <p:tavLst>
                                        <p:tav tm="0">
                                          <p:val>
                                            <p:strVal val="#ppt_h"/>
                                          </p:val>
                                        </p:tav>
                                        <p:tav tm="100000">
                                          <p:val>
                                            <p:strVal val="#ppt_h"/>
                                          </p:val>
                                        </p:tav>
                                      </p:tavLst>
                                    </p:anim>
                                    <p:animEffect transition="in" filter="fade">
                                      <p:cBhvr>
                                        <p:cTn dur="1000" id="70"/>
                                        <p:tgtEl>
                                          <p:spTgt spid="1048596">
                                            <p:txEl>
                                              <p:pRg st="7" end="7"/>
                                            </p:txEl>
                                          </p:spTgt>
                                        </p:tgtEl>
                                      </p:cBhvr>
                                    </p:animEffect>
                                  </p:childTnLst>
                                </p:cTn>
                              </p:par>
                            </p:childTnLst>
                          </p:cTn>
                        </p:par>
                      </p:childTnLst>
                    </p:cTn>
                  </p:par>
                  <p:par>
                    <p:cTn fill="hold" id="71">
                      <p:stCondLst>
                        <p:cond delay="indefinite"/>
                      </p:stCondLst>
                      <p:childTnLst>
                        <p:par>
                          <p:cTn fill="hold" id="72">
                            <p:stCondLst>
                              <p:cond delay="0"/>
                            </p:stCondLst>
                            <p:childTnLst>
                              <p:par>
                                <p:cTn fill="hold" grpId="0" id="73" nodeType="clickEffect" presetClass="entr" presetID="55" presetSubtype="0">
                                  <p:stCondLst>
                                    <p:cond delay="0"/>
                                  </p:stCondLst>
                                  <p:childTnLst>
                                    <p:set>
                                      <p:cBhvr>
                                        <p:cTn dur="1" fill="hold" id="74">
                                          <p:stCondLst>
                                            <p:cond delay="0"/>
                                          </p:stCondLst>
                                        </p:cTn>
                                        <p:tgtEl>
                                          <p:spTgt spid="1048596">
                                            <p:txEl>
                                              <p:pRg st="8" end="8"/>
                                            </p:txEl>
                                          </p:spTgt>
                                        </p:tgtEl>
                                        <p:attrNameLst>
                                          <p:attrName>style.visibility</p:attrName>
                                        </p:attrNameLst>
                                      </p:cBhvr>
                                      <p:to>
                                        <p:strVal val="visible"/>
                                      </p:to>
                                    </p:set>
                                    <p:anim calcmode="lin" valueType="num">
                                      <p:cBhvr>
                                        <p:cTn dur="1000" fill="hold" id="75"/>
                                        <p:tgtEl>
                                          <p:spTgt spid="1048596">
                                            <p:txEl>
                                              <p:pRg st="8" end="8"/>
                                            </p:txEl>
                                          </p:spTgt>
                                        </p:tgtEl>
                                        <p:attrNameLst>
                                          <p:attrName>ppt_w</p:attrName>
                                        </p:attrNameLst>
                                      </p:cBhvr>
                                      <p:tavLst>
                                        <p:tav tm="0">
                                          <p:val>
                                            <p:strVal val="#ppt_w*0.70"/>
                                          </p:val>
                                        </p:tav>
                                        <p:tav tm="100000">
                                          <p:val>
                                            <p:strVal val="#ppt_w"/>
                                          </p:val>
                                        </p:tav>
                                      </p:tavLst>
                                    </p:anim>
                                    <p:anim calcmode="lin" valueType="num">
                                      <p:cBhvr>
                                        <p:cTn dur="1000" fill="hold" id="76"/>
                                        <p:tgtEl>
                                          <p:spTgt spid="1048596">
                                            <p:txEl>
                                              <p:pRg st="8" end="8"/>
                                            </p:txEl>
                                          </p:spTgt>
                                        </p:tgtEl>
                                        <p:attrNameLst>
                                          <p:attrName>ppt_h</p:attrName>
                                        </p:attrNameLst>
                                      </p:cBhvr>
                                      <p:tavLst>
                                        <p:tav tm="0">
                                          <p:val>
                                            <p:strVal val="#ppt_h"/>
                                          </p:val>
                                        </p:tav>
                                        <p:tav tm="100000">
                                          <p:val>
                                            <p:strVal val="#ppt_h"/>
                                          </p:val>
                                        </p:tav>
                                      </p:tavLst>
                                    </p:anim>
                                    <p:animEffect transition="in" filter="fade">
                                      <p:cBhvr>
                                        <p:cTn dur="1000" id="77"/>
                                        <p:tgtEl>
                                          <p:spTgt spid="1048596">
                                            <p:txEl>
                                              <p:pRg st="8" end="8"/>
                                            </p:txEl>
                                          </p:spTgt>
                                        </p:tgtEl>
                                      </p:cBhvr>
                                    </p:animEffect>
                                  </p:childTnLst>
                                </p:cTn>
                              </p:par>
                            </p:childTnLst>
                          </p:cTn>
                        </p:par>
                      </p:childTnLst>
                    </p:cTn>
                  </p:par>
                  <p:par>
                    <p:cTn fill="hold" id="78">
                      <p:stCondLst>
                        <p:cond delay="indefinite"/>
                      </p:stCondLst>
                      <p:childTnLst>
                        <p:par>
                          <p:cTn fill="hold" id="79">
                            <p:stCondLst>
                              <p:cond delay="0"/>
                            </p:stCondLst>
                            <p:childTnLst>
                              <p:par>
                                <p:cTn fill="hold" grpId="0" id="80" nodeType="clickEffect" presetClass="entr" presetID="55" presetSubtype="0">
                                  <p:stCondLst>
                                    <p:cond delay="0"/>
                                  </p:stCondLst>
                                  <p:childTnLst>
                                    <p:set>
                                      <p:cBhvr>
                                        <p:cTn dur="1" fill="hold" id="81">
                                          <p:stCondLst>
                                            <p:cond delay="0"/>
                                          </p:stCondLst>
                                        </p:cTn>
                                        <p:tgtEl>
                                          <p:spTgt spid="1048596">
                                            <p:txEl>
                                              <p:pRg st="9" end="9"/>
                                            </p:txEl>
                                          </p:spTgt>
                                        </p:tgtEl>
                                        <p:attrNameLst>
                                          <p:attrName>style.visibility</p:attrName>
                                        </p:attrNameLst>
                                      </p:cBhvr>
                                      <p:to>
                                        <p:strVal val="visible"/>
                                      </p:to>
                                    </p:set>
                                    <p:anim calcmode="lin" valueType="num">
                                      <p:cBhvr>
                                        <p:cTn dur="1000" fill="hold" id="82"/>
                                        <p:tgtEl>
                                          <p:spTgt spid="1048596">
                                            <p:txEl>
                                              <p:pRg st="9" end="9"/>
                                            </p:txEl>
                                          </p:spTgt>
                                        </p:tgtEl>
                                        <p:attrNameLst>
                                          <p:attrName>ppt_w</p:attrName>
                                        </p:attrNameLst>
                                      </p:cBhvr>
                                      <p:tavLst>
                                        <p:tav tm="0">
                                          <p:val>
                                            <p:strVal val="#ppt_w*0.70"/>
                                          </p:val>
                                        </p:tav>
                                        <p:tav tm="100000">
                                          <p:val>
                                            <p:strVal val="#ppt_w"/>
                                          </p:val>
                                        </p:tav>
                                      </p:tavLst>
                                    </p:anim>
                                    <p:anim calcmode="lin" valueType="num">
                                      <p:cBhvr>
                                        <p:cTn dur="1000" fill="hold" id="83"/>
                                        <p:tgtEl>
                                          <p:spTgt spid="1048596">
                                            <p:txEl>
                                              <p:pRg st="9" end="9"/>
                                            </p:txEl>
                                          </p:spTgt>
                                        </p:tgtEl>
                                        <p:attrNameLst>
                                          <p:attrName>ppt_h</p:attrName>
                                        </p:attrNameLst>
                                      </p:cBhvr>
                                      <p:tavLst>
                                        <p:tav tm="0">
                                          <p:val>
                                            <p:strVal val="#ppt_h"/>
                                          </p:val>
                                        </p:tav>
                                        <p:tav tm="100000">
                                          <p:val>
                                            <p:strVal val="#ppt_h"/>
                                          </p:val>
                                        </p:tav>
                                      </p:tavLst>
                                    </p:anim>
                                    <p:animEffect transition="in" filter="fade">
                                      <p:cBhvr>
                                        <p:cTn dur="1000" id="84"/>
                                        <p:tgtEl>
                                          <p:spTgt spid="1048596">
                                            <p:txEl>
                                              <p:pRg st="9" end="9"/>
                                            </p:txEl>
                                          </p:spTgt>
                                        </p:tgtEl>
                                      </p:cBhvr>
                                    </p:animEffect>
                                  </p:childTnLst>
                                </p:cTn>
                              </p:par>
                            </p:childTnLst>
                          </p:cTn>
                        </p:par>
                      </p:childTnLst>
                    </p:cTn>
                  </p:par>
                  <p:par>
                    <p:cTn fill="hold" id="85">
                      <p:stCondLst>
                        <p:cond delay="indefinite"/>
                      </p:stCondLst>
                      <p:childTnLst>
                        <p:par>
                          <p:cTn fill="hold" id="86">
                            <p:stCondLst>
                              <p:cond delay="0"/>
                            </p:stCondLst>
                            <p:childTnLst>
                              <p:par>
                                <p:cTn fill="hold" grpId="0" id="87" nodeType="clickEffect" presetClass="entr" presetID="55" presetSubtype="0">
                                  <p:stCondLst>
                                    <p:cond delay="0"/>
                                  </p:stCondLst>
                                  <p:childTnLst>
                                    <p:set>
                                      <p:cBhvr>
                                        <p:cTn dur="1" fill="hold" id="88">
                                          <p:stCondLst>
                                            <p:cond delay="0"/>
                                          </p:stCondLst>
                                        </p:cTn>
                                        <p:tgtEl>
                                          <p:spTgt spid="1048596">
                                            <p:txEl>
                                              <p:pRg st="10" end="10"/>
                                            </p:txEl>
                                          </p:spTgt>
                                        </p:tgtEl>
                                        <p:attrNameLst>
                                          <p:attrName>style.visibility</p:attrName>
                                        </p:attrNameLst>
                                      </p:cBhvr>
                                      <p:to>
                                        <p:strVal val="visible"/>
                                      </p:to>
                                    </p:set>
                                    <p:anim calcmode="lin" valueType="num">
                                      <p:cBhvr>
                                        <p:cTn dur="1000" fill="hold" id="89"/>
                                        <p:tgtEl>
                                          <p:spTgt spid="1048596">
                                            <p:txEl>
                                              <p:pRg st="10" end="10"/>
                                            </p:txEl>
                                          </p:spTgt>
                                        </p:tgtEl>
                                        <p:attrNameLst>
                                          <p:attrName>ppt_w</p:attrName>
                                        </p:attrNameLst>
                                      </p:cBhvr>
                                      <p:tavLst>
                                        <p:tav tm="0">
                                          <p:val>
                                            <p:strVal val="#ppt_w*0.70"/>
                                          </p:val>
                                        </p:tav>
                                        <p:tav tm="100000">
                                          <p:val>
                                            <p:strVal val="#ppt_w"/>
                                          </p:val>
                                        </p:tav>
                                      </p:tavLst>
                                    </p:anim>
                                    <p:anim calcmode="lin" valueType="num">
                                      <p:cBhvr>
                                        <p:cTn dur="1000" fill="hold" id="90"/>
                                        <p:tgtEl>
                                          <p:spTgt spid="1048596">
                                            <p:txEl>
                                              <p:pRg st="10" end="10"/>
                                            </p:txEl>
                                          </p:spTgt>
                                        </p:tgtEl>
                                        <p:attrNameLst>
                                          <p:attrName>ppt_h</p:attrName>
                                        </p:attrNameLst>
                                      </p:cBhvr>
                                      <p:tavLst>
                                        <p:tav tm="0">
                                          <p:val>
                                            <p:strVal val="#ppt_h"/>
                                          </p:val>
                                        </p:tav>
                                        <p:tav tm="100000">
                                          <p:val>
                                            <p:strVal val="#ppt_h"/>
                                          </p:val>
                                        </p:tav>
                                      </p:tavLst>
                                    </p:anim>
                                    <p:animEffect transition="in" filter="fade">
                                      <p:cBhvr>
                                        <p:cTn dur="1000" id="91"/>
                                        <p:tgtEl>
                                          <p:spTgt spid="1048596">
                                            <p:txEl>
                                              <p:pRg st="10" end="10"/>
                                            </p:txEl>
                                          </p:spTgt>
                                        </p:tgtEl>
                                      </p:cBhvr>
                                    </p:animEffect>
                                  </p:childTnLst>
                                </p:cTn>
                              </p:par>
                            </p:childTnLst>
                          </p:cTn>
                        </p:par>
                      </p:childTnLst>
                    </p:cTn>
                  </p:par>
                  <p:par>
                    <p:cTn fill="hold" id="92">
                      <p:stCondLst>
                        <p:cond delay="indefinite"/>
                      </p:stCondLst>
                      <p:childTnLst>
                        <p:par>
                          <p:cTn fill="hold" id="93">
                            <p:stCondLst>
                              <p:cond delay="0"/>
                            </p:stCondLst>
                            <p:childTnLst>
                              <p:par>
                                <p:cTn fill="hold" grpId="0" id="94" nodeType="clickEffect" presetClass="entr" presetID="55" presetSubtype="0">
                                  <p:stCondLst>
                                    <p:cond delay="0"/>
                                  </p:stCondLst>
                                  <p:childTnLst>
                                    <p:set>
                                      <p:cBhvr>
                                        <p:cTn dur="1" fill="hold" id="95">
                                          <p:stCondLst>
                                            <p:cond delay="0"/>
                                          </p:stCondLst>
                                        </p:cTn>
                                        <p:tgtEl>
                                          <p:spTgt spid="1048596">
                                            <p:txEl>
                                              <p:pRg st="11" end="11"/>
                                            </p:txEl>
                                          </p:spTgt>
                                        </p:tgtEl>
                                        <p:attrNameLst>
                                          <p:attrName>style.visibility</p:attrName>
                                        </p:attrNameLst>
                                      </p:cBhvr>
                                      <p:to>
                                        <p:strVal val="visible"/>
                                      </p:to>
                                    </p:set>
                                    <p:anim calcmode="lin" valueType="num">
                                      <p:cBhvr>
                                        <p:cTn dur="1000" fill="hold" id="96"/>
                                        <p:tgtEl>
                                          <p:spTgt spid="1048596">
                                            <p:txEl>
                                              <p:pRg st="11" end="11"/>
                                            </p:txEl>
                                          </p:spTgt>
                                        </p:tgtEl>
                                        <p:attrNameLst>
                                          <p:attrName>ppt_w</p:attrName>
                                        </p:attrNameLst>
                                      </p:cBhvr>
                                      <p:tavLst>
                                        <p:tav tm="0">
                                          <p:val>
                                            <p:strVal val="#ppt_w*0.70"/>
                                          </p:val>
                                        </p:tav>
                                        <p:tav tm="100000">
                                          <p:val>
                                            <p:strVal val="#ppt_w"/>
                                          </p:val>
                                        </p:tav>
                                      </p:tavLst>
                                    </p:anim>
                                    <p:anim calcmode="lin" valueType="num">
                                      <p:cBhvr>
                                        <p:cTn dur="1000" fill="hold" id="97"/>
                                        <p:tgtEl>
                                          <p:spTgt spid="1048596">
                                            <p:txEl>
                                              <p:pRg st="11" end="11"/>
                                            </p:txEl>
                                          </p:spTgt>
                                        </p:tgtEl>
                                        <p:attrNameLst>
                                          <p:attrName>ppt_h</p:attrName>
                                        </p:attrNameLst>
                                      </p:cBhvr>
                                      <p:tavLst>
                                        <p:tav tm="0">
                                          <p:val>
                                            <p:strVal val="#ppt_h"/>
                                          </p:val>
                                        </p:tav>
                                        <p:tav tm="100000">
                                          <p:val>
                                            <p:strVal val="#ppt_h"/>
                                          </p:val>
                                        </p:tav>
                                      </p:tavLst>
                                    </p:anim>
                                    <p:animEffect transition="in" filter="fade">
                                      <p:cBhvr>
                                        <p:cTn dur="1000" id="98"/>
                                        <p:tgtEl>
                                          <p:spTgt spid="104859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6" grpId="0" build="p" animBg="1"/>
      <p:bldP spid="104859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200" name=""/>
        <p:cNvGrpSpPr/>
        <p:nvPr/>
      </p:nvGrpSpPr>
      <p:grpSpPr>
        <a:xfrm>
          <a:off x="0" y="0"/>
          <a:ext cx="0" cy="0"/>
          <a:chOff x="0" y="0"/>
          <a:chExt cx="0" cy="0"/>
        </a:xfrm>
      </p:grpSpPr>
      <p:sp>
        <p:nvSpPr>
          <p:cNvPr id="1048598" name="Content Placeholder 1"/>
          <p:cNvSpPr>
            <a:spLocks noGrp="1"/>
          </p:cNvSpPr>
          <p:nvPr>
            <p:ph idx="1"/>
          </p:nvPr>
        </p:nvSpPr>
        <p:spPr/>
        <p:txBody>
          <a:bodyPr/>
          <a:p>
            <a:endParaRPr lang="en-US"/>
          </a:p>
        </p:txBody>
      </p:sp>
      <p:sp>
        <p:nvSpPr>
          <p:cNvPr id="1048599" name="Title 2"/>
          <p:cNvSpPr>
            <a:spLocks noGrp="1"/>
          </p:cNvSpPr>
          <p:nvPr>
            <p:ph type="title"/>
          </p:nvPr>
        </p:nvSpPr>
        <p:spPr/>
        <p:txBody>
          <a:bodyPr/>
          <a:p>
            <a:endParaRPr lang="en-US"/>
          </a:p>
        </p:txBody>
      </p:sp>
      <p:pic>
        <p:nvPicPr>
          <p:cNvPr id="2097153" name="Picture 2"/>
          <p:cNvPicPr>
            <a:picLocks noChangeAspect="1" noChangeArrowheads="1"/>
          </p:cNvPicPr>
          <p:nvPr/>
        </p:nvPicPr>
        <p:blipFill>
          <a:blip xmlns:r="http://schemas.openxmlformats.org/officeDocument/2006/relationships" r:embed="rId1"/>
          <a:srcRect/>
          <a:stretch>
            <a:fillRect/>
          </a:stretch>
        </p:blipFill>
        <p:spPr bwMode="auto">
          <a:xfrm>
            <a:off x="76200" y="76200"/>
            <a:ext cx="8915400" cy="6629400"/>
          </a:xfrm>
          <a:prstGeom prst="rect"/>
          <a:noFill/>
          <a:ln w="9525">
            <a:noFill/>
            <a:miter lim="800000"/>
            <a:headEnd/>
            <a:tailEnd/>
          </a:ln>
          <a:effectLst/>
        </p:spPr>
      </p:pic>
    </p:spTree>
  </p:cSld>
  <p:clrMapOvr>
    <a:masterClrMapping/>
  </p:clrMapOvr>
  <p:transition spd="slow">
    <p:newsflash/>
  </p:transition>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id="5" nodeType="clickEffect" presetClass="emph" presetID="8" presetSubtype="0">
                                  <p:stCondLst>
                                    <p:cond delay="0"/>
                                  </p:stCondLst>
                                  <p:childTnLst>
                                    <p:animRot by="21600000">
                                      <p:cBhvr>
                                        <p:cTn dur="2000" fill="hold" id="6"/>
                                        <p:tgtEl>
                                          <p:spTgt spid="209715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201" name=""/>
        <p:cNvGrpSpPr/>
        <p:nvPr/>
      </p:nvGrpSpPr>
      <p:grpSpPr>
        <a:xfrm>
          <a:off x="0" y="0"/>
          <a:ext cx="0" cy="0"/>
          <a:chOff x="0" y="0"/>
          <a:chExt cx="0" cy="0"/>
        </a:xfrm>
      </p:grpSpPr>
      <p:sp>
        <p:nvSpPr>
          <p:cNvPr id="1048600" name="Content Placeholder 1"/>
          <p:cNvSpPr>
            <a:spLocks noGrp="1"/>
          </p:cNvSpPr>
          <p:nvPr>
            <p:ph idx="1"/>
          </p:nvPr>
        </p:nvSpPr>
        <p:spPr>
          <a:xfrm>
            <a:off x="152400" y="838200"/>
            <a:ext cx="8762999" cy="5791199"/>
          </a:xfrm>
          <a:solidFill>
            <a:schemeClr val="bg1"/>
          </a:solidFill>
        </p:spPr>
        <p:txBody>
          <a:bodyPr>
            <a:normAutofit/>
          </a:bodyPr>
          <a:p>
            <a:pPr>
              <a:buNone/>
            </a:pPr>
            <a:r>
              <a:rPr b="1" dirty="0" sz="2800" lang="en-US" smtClean="0">
                <a:solidFill>
                  <a:srgbClr val="FF0000"/>
                </a:solidFill>
              </a:rPr>
              <a:t>Definition of a computer</a:t>
            </a:r>
            <a:r>
              <a:rPr b="1" dirty="0" sz="2800" lang="en-US" smtClean="0">
                <a:solidFill>
                  <a:srgbClr val="3014DA"/>
                </a:solidFill>
              </a:rPr>
              <a:t>:</a:t>
            </a:r>
          </a:p>
          <a:p>
            <a:r>
              <a:rPr b="1" dirty="0" sz="2800" lang="en-US" smtClean="0">
                <a:solidFill>
                  <a:srgbClr val="3014DA"/>
                </a:solidFill>
              </a:rPr>
              <a:t>A computer is an </a:t>
            </a:r>
            <a:r>
              <a:rPr b="1" dirty="0" sz="2800" lang="en-US" u="sng" smtClean="0">
                <a:solidFill>
                  <a:schemeClr val="accent5">
                    <a:lumMod val="75000"/>
                  </a:schemeClr>
                </a:solidFill>
              </a:rPr>
              <a:t>electronic device</a:t>
            </a:r>
            <a:r>
              <a:rPr b="1" dirty="0" sz="2800" lang="en-US" smtClean="0">
                <a:solidFill>
                  <a:srgbClr val="3014DA"/>
                </a:solidFill>
              </a:rPr>
              <a:t>, operating under the control of </a:t>
            </a:r>
            <a:r>
              <a:rPr b="1" dirty="0" sz="2800" lang="en-US" u="sng" smtClean="0">
                <a:solidFill>
                  <a:schemeClr val="accent5">
                    <a:lumMod val="75000"/>
                  </a:schemeClr>
                </a:solidFill>
              </a:rPr>
              <a:t>instructions</a:t>
            </a:r>
            <a:r>
              <a:rPr b="1" dirty="0" sz="2800" lang="en-US" smtClean="0">
                <a:solidFill>
                  <a:srgbClr val="3014DA"/>
                </a:solidFill>
              </a:rPr>
              <a:t> stored in its own memory, that can accept </a:t>
            </a:r>
            <a:r>
              <a:rPr b="1" dirty="0" sz="2800" lang="en-US" u="sng" smtClean="0">
                <a:solidFill>
                  <a:schemeClr val="accent5">
                    <a:lumMod val="75000"/>
                  </a:schemeClr>
                </a:solidFill>
              </a:rPr>
              <a:t>data</a:t>
            </a:r>
            <a:r>
              <a:rPr b="1" dirty="0" sz="2800" lang="en-US" smtClean="0">
                <a:solidFill>
                  <a:srgbClr val="3014DA"/>
                </a:solidFill>
              </a:rPr>
              <a:t>, </a:t>
            </a:r>
            <a:r>
              <a:rPr b="1" dirty="0" sz="2800" lang="en-US" u="sng" smtClean="0">
                <a:solidFill>
                  <a:schemeClr val="accent5">
                    <a:lumMod val="75000"/>
                  </a:schemeClr>
                </a:solidFill>
              </a:rPr>
              <a:t>process</a:t>
            </a:r>
            <a:r>
              <a:rPr b="1" dirty="0" sz="2800" lang="en-US" smtClean="0">
                <a:solidFill>
                  <a:srgbClr val="3014DA"/>
                </a:solidFill>
              </a:rPr>
              <a:t> the data (</a:t>
            </a:r>
            <a:r>
              <a:rPr b="1" dirty="0" sz="2800" i="1" lang="en-US" smtClean="0">
                <a:solidFill>
                  <a:schemeClr val="accent5">
                    <a:lumMod val="75000"/>
                  </a:schemeClr>
                </a:solidFill>
              </a:rPr>
              <a:t>manipulation</a:t>
            </a:r>
            <a:r>
              <a:rPr b="1" dirty="0" sz="2800" lang="en-US" smtClean="0">
                <a:solidFill>
                  <a:srgbClr val="3014DA"/>
                </a:solidFill>
              </a:rPr>
              <a:t>),  and produce </a:t>
            </a:r>
            <a:r>
              <a:rPr b="1" dirty="0" sz="2800" lang="en-US" u="sng" smtClean="0">
                <a:solidFill>
                  <a:schemeClr val="accent5">
                    <a:lumMod val="75000"/>
                  </a:schemeClr>
                </a:solidFill>
              </a:rPr>
              <a:t>information</a:t>
            </a:r>
            <a:r>
              <a:rPr b="1" dirty="0" sz="2800" lang="en-US" smtClean="0">
                <a:solidFill>
                  <a:srgbClr val="3014DA"/>
                </a:solidFill>
              </a:rPr>
              <a:t> useful in </a:t>
            </a:r>
            <a:r>
              <a:rPr b="1" dirty="0" sz="2800" lang="en-US" u="sng" smtClean="0">
                <a:solidFill>
                  <a:schemeClr val="accent5">
                    <a:lumMod val="75000"/>
                  </a:schemeClr>
                </a:solidFill>
              </a:rPr>
              <a:t>decision making</a:t>
            </a:r>
            <a:r>
              <a:rPr b="1" dirty="0" sz="2800" lang="en-US" smtClean="0">
                <a:solidFill>
                  <a:srgbClr val="3014DA"/>
                </a:solidFill>
              </a:rPr>
              <a:t>.</a:t>
            </a:r>
          </a:p>
          <a:p>
            <a:r>
              <a:rPr b="1" dirty="0" sz="2800" lang="en-US" smtClean="0">
                <a:solidFill>
                  <a:srgbClr val="3014DA"/>
                </a:solidFill>
              </a:rPr>
              <a:t>A computer is also an </a:t>
            </a:r>
            <a:r>
              <a:rPr b="1" dirty="0" sz="2800" i="1" lang="en-US" smtClean="0">
                <a:solidFill>
                  <a:schemeClr val="accent5">
                    <a:lumMod val="75000"/>
                  </a:schemeClr>
                </a:solidFill>
              </a:rPr>
              <a:t>electronic device </a:t>
            </a:r>
            <a:r>
              <a:rPr b="1" dirty="0" sz="2800" lang="en-US" smtClean="0">
                <a:solidFill>
                  <a:srgbClr val="3014DA"/>
                </a:solidFill>
              </a:rPr>
              <a:t>that works under the control of stored </a:t>
            </a:r>
            <a:r>
              <a:rPr b="1" dirty="0" sz="2800" i="1" lang="en-US" smtClean="0">
                <a:solidFill>
                  <a:schemeClr val="accent5">
                    <a:lumMod val="75000"/>
                  </a:schemeClr>
                </a:solidFill>
              </a:rPr>
              <a:t>programs/instructions</a:t>
            </a:r>
            <a:r>
              <a:rPr b="1" dirty="0" sz="2800" lang="en-US" smtClean="0">
                <a:solidFill>
                  <a:srgbClr val="3014DA"/>
                </a:solidFill>
              </a:rPr>
              <a:t>.</a:t>
            </a:r>
          </a:p>
          <a:p>
            <a:r>
              <a:rPr b="1" dirty="0" sz="2800" lang="en-US" smtClean="0">
                <a:solidFill>
                  <a:srgbClr val="3014DA"/>
                </a:solidFill>
              </a:rPr>
              <a:t>It is also an electronic device that accepts data as </a:t>
            </a:r>
            <a:r>
              <a:rPr b="1" dirty="0" sz="2800" i="1" lang="en-US" u="sng" smtClean="0">
                <a:solidFill>
                  <a:schemeClr val="accent5">
                    <a:lumMod val="75000"/>
                  </a:schemeClr>
                </a:solidFill>
              </a:rPr>
              <a:t>input</a:t>
            </a:r>
            <a:r>
              <a:rPr b="1" dirty="0" sz="2800" lang="en-US" smtClean="0">
                <a:solidFill>
                  <a:srgbClr val="3014DA"/>
                </a:solidFill>
              </a:rPr>
              <a:t>, </a:t>
            </a:r>
            <a:r>
              <a:rPr b="1" dirty="0" sz="2800" i="1" lang="en-US" u="sng" smtClean="0">
                <a:solidFill>
                  <a:schemeClr val="accent5">
                    <a:lumMod val="75000"/>
                  </a:schemeClr>
                </a:solidFill>
              </a:rPr>
              <a:t>manipulates</a:t>
            </a:r>
            <a:r>
              <a:rPr b="1" dirty="0" sz="2800" lang="en-US" smtClean="0">
                <a:solidFill>
                  <a:srgbClr val="3014DA"/>
                </a:solidFill>
              </a:rPr>
              <a:t> the data (</a:t>
            </a:r>
            <a:r>
              <a:rPr b="1" dirty="0" sz="2800" i="1" lang="en-US" u="sng" smtClean="0">
                <a:solidFill>
                  <a:schemeClr val="accent5">
                    <a:lumMod val="75000"/>
                  </a:schemeClr>
                </a:solidFill>
              </a:rPr>
              <a:t>processing</a:t>
            </a:r>
            <a:r>
              <a:rPr b="1" dirty="0" sz="2800" lang="en-US" smtClean="0">
                <a:solidFill>
                  <a:srgbClr val="3014DA"/>
                </a:solidFill>
              </a:rPr>
              <a:t>) to produce information as </a:t>
            </a:r>
            <a:r>
              <a:rPr b="1" dirty="0" sz="2800" i="1" lang="en-US" u="sng" smtClean="0">
                <a:solidFill>
                  <a:schemeClr val="accent5">
                    <a:lumMod val="75000"/>
                  </a:schemeClr>
                </a:solidFill>
              </a:rPr>
              <a:t>output</a:t>
            </a:r>
            <a:r>
              <a:rPr b="1" dirty="0" sz="2800" lang="en-US" smtClean="0">
                <a:solidFill>
                  <a:srgbClr val="3014DA"/>
                </a:solidFill>
              </a:rPr>
              <a:t> useful in the decision making process.</a:t>
            </a:r>
          </a:p>
          <a:p>
            <a:endParaRPr b="1" dirty="0" sz="2800" lang="en-US" smtClean="0">
              <a:solidFill>
                <a:srgbClr val="3014DA"/>
              </a:solidFill>
            </a:endParaRPr>
          </a:p>
          <a:p>
            <a:endParaRPr b="1" dirty="0" sz="2800" lang="en-US" smtClean="0">
              <a:solidFill>
                <a:srgbClr val="3014DA"/>
              </a:solidFill>
            </a:endParaRPr>
          </a:p>
          <a:p>
            <a:endParaRPr b="1" dirty="0" sz="2800" lang="en-US">
              <a:solidFill>
                <a:srgbClr val="3014DA"/>
              </a:solidFill>
            </a:endParaRPr>
          </a:p>
        </p:txBody>
      </p:sp>
      <p:sp>
        <p:nvSpPr>
          <p:cNvPr id="1048601" name="Title 2"/>
          <p:cNvSpPr>
            <a:spLocks noGrp="1"/>
          </p:cNvSpPr>
          <p:nvPr>
            <p:ph type="title"/>
          </p:nvPr>
        </p:nvSpPr>
        <p:spPr>
          <a:xfrm>
            <a:off x="688490" y="152400"/>
            <a:ext cx="7756263" cy="801444"/>
          </a:xfrm>
        </p:spPr>
        <p:txBody>
          <a:bodyPr/>
          <a:p>
            <a:r>
              <a:rPr b="1" dirty="0" sz="3600" lang="en-US" u="sng" smtClean="0">
                <a:solidFill>
                  <a:schemeClr val="accent1">
                    <a:lumMod val="75000"/>
                  </a:schemeClr>
                </a:solidFill>
                <a:effectLst>
                  <a:outerShdw algn="tl" blurRad="38100" dir="2700000" dist="38100">
                    <a:srgbClr val="000000">
                      <a:alpha val="43137"/>
                    </a:srgbClr>
                  </a:outerShdw>
                </a:effectLst>
                <a:latin typeface="Aharoni" pitchFamily="2" charset="-79"/>
                <a:cs typeface="Aharoni" pitchFamily="2" charset="-79"/>
              </a:rPr>
              <a:t>INTRODUCTION TO COMPUTERS</a:t>
            </a:r>
            <a:endParaRPr b="1" dirty="0" sz="3600" lang="en-US" u="sng">
              <a:solidFill>
                <a:schemeClr val="accent1">
                  <a:lumMod val="75000"/>
                </a:schemeClr>
              </a:solidFill>
              <a:effectLst>
                <a:outerShdw algn="tl" blurRad="38100" dir="2700000" dist="38100">
                  <a:srgbClr val="000000">
                    <a:alpha val="43137"/>
                  </a:srgbClr>
                </a:outerShdw>
              </a:effectLst>
              <a:latin typeface="Aharoni" pitchFamily="2" charset="-79"/>
              <a:cs typeface="Aharoni" pitchFamily="2" charset="-79"/>
            </a:endParaRPr>
          </a:p>
        </p:txBody>
      </p:sp>
    </p:spTree>
  </p:cSld>
  <p:clrMapOvr>
    <a:masterClrMapping/>
  </p:clrMapOvr>
  <p:transition spd="slow">
    <p:newsflash/>
  </p:transition>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202" name=""/>
        <p:cNvGrpSpPr/>
        <p:nvPr/>
      </p:nvGrpSpPr>
      <p:grpSpPr>
        <a:xfrm>
          <a:off x="0" y="0"/>
          <a:ext cx="0" cy="0"/>
          <a:chOff x="0" y="0"/>
          <a:chExt cx="0" cy="0"/>
        </a:xfrm>
      </p:grpSpPr>
      <p:sp>
        <p:nvSpPr>
          <p:cNvPr id="1048602" name="Content Placeholder 1"/>
          <p:cNvSpPr>
            <a:spLocks noGrp="1"/>
          </p:cNvSpPr>
          <p:nvPr>
            <p:ph idx="1"/>
          </p:nvPr>
        </p:nvSpPr>
        <p:spPr>
          <a:xfrm>
            <a:off x="152400" y="228601"/>
            <a:ext cx="8839199" cy="6476999"/>
          </a:xfrm>
          <a:solidFill>
            <a:schemeClr val="bg1"/>
          </a:solidFill>
        </p:spPr>
        <p:txBody>
          <a:bodyPr>
            <a:normAutofit lnSpcReduction="10000"/>
          </a:bodyPr>
          <a:p>
            <a:pPr>
              <a:buNone/>
            </a:pPr>
            <a:r>
              <a:rPr b="1" dirty="0" i="1" lang="en-US" smtClean="0">
                <a:solidFill>
                  <a:srgbClr val="3014DA"/>
                </a:solidFill>
              </a:rPr>
              <a:t>The block diagram below shows the input, process and output functionality.</a:t>
            </a:r>
          </a:p>
          <a:p>
            <a:endParaRPr b="1" dirty="0" lang="en-US" smtClean="0">
              <a:solidFill>
                <a:srgbClr val="3014DA"/>
              </a:solidFill>
            </a:endParaRPr>
          </a:p>
          <a:p>
            <a:endParaRPr b="1" dirty="0" lang="en-US" smtClean="0">
              <a:solidFill>
                <a:srgbClr val="3014DA"/>
              </a:solidFill>
            </a:endParaRPr>
          </a:p>
          <a:p>
            <a:endParaRPr b="1" dirty="0" lang="en-US" smtClean="0">
              <a:solidFill>
                <a:srgbClr val="3014DA"/>
              </a:solidFill>
            </a:endParaRPr>
          </a:p>
          <a:p>
            <a:pPr>
              <a:buNone/>
            </a:pPr>
            <a:r>
              <a:rPr b="1" dirty="0" lang="en-US" u="sng" smtClean="0">
                <a:solidFill>
                  <a:srgbClr val="FF0000"/>
                </a:solidFill>
              </a:rPr>
              <a:t>Definition of terms:</a:t>
            </a:r>
          </a:p>
          <a:p>
            <a:pPr indent="-514350" marL="514350">
              <a:buFont typeface="+mj-lt"/>
              <a:buAutoNum type="arabicParenR"/>
            </a:pPr>
            <a:r>
              <a:rPr b="1" dirty="0" lang="en-US" smtClean="0">
                <a:solidFill>
                  <a:srgbClr val="FF0000"/>
                </a:solidFill>
              </a:rPr>
              <a:t>Data</a:t>
            </a:r>
            <a:r>
              <a:rPr b="1" dirty="0" lang="en-US" smtClean="0">
                <a:solidFill>
                  <a:srgbClr val="3014DA"/>
                </a:solidFill>
              </a:rPr>
              <a:t>: refers to a collection of unprocessed items or raw facts. It can include text, images and audio data.</a:t>
            </a:r>
          </a:p>
          <a:p>
            <a:pPr indent="-514350" marL="514350">
              <a:buFont typeface="+mj-lt"/>
              <a:buAutoNum type="arabicParenR"/>
            </a:pPr>
            <a:r>
              <a:rPr b="1" dirty="0" lang="en-US" smtClean="0">
                <a:solidFill>
                  <a:srgbClr val="FF0000"/>
                </a:solidFill>
              </a:rPr>
              <a:t>Data processing</a:t>
            </a:r>
            <a:r>
              <a:rPr b="1" dirty="0" lang="en-US" smtClean="0">
                <a:solidFill>
                  <a:srgbClr val="3014DA"/>
                </a:solidFill>
              </a:rPr>
              <a:t>: an activity of manipulating the raw facts to generate a set or an assembly of meaningful information.</a:t>
            </a:r>
          </a:p>
          <a:p>
            <a:pPr indent="-514350" marL="514350">
              <a:buFont typeface="+mj-lt"/>
              <a:buAutoNum type="arabicParenR"/>
            </a:pPr>
            <a:r>
              <a:rPr b="1" dirty="0" lang="en-US" smtClean="0">
                <a:solidFill>
                  <a:srgbClr val="FF0000"/>
                </a:solidFill>
              </a:rPr>
              <a:t>Information</a:t>
            </a:r>
            <a:r>
              <a:rPr b="1" dirty="0" lang="en-US" smtClean="0">
                <a:solidFill>
                  <a:srgbClr val="3014DA"/>
                </a:solidFill>
              </a:rPr>
              <a:t>: refers to processed data directly useful in decision making.</a:t>
            </a:r>
          </a:p>
          <a:p>
            <a:pPr indent="-514350" marL="514350">
              <a:buFont typeface="+mj-lt"/>
              <a:buAutoNum type="arabicParenR"/>
            </a:pPr>
            <a:r>
              <a:rPr b="1" dirty="0" lang="en-US" smtClean="0">
                <a:solidFill>
                  <a:srgbClr val="FF0000"/>
                </a:solidFill>
              </a:rPr>
              <a:t>Program</a:t>
            </a:r>
            <a:r>
              <a:rPr b="1" dirty="0" lang="en-US" smtClean="0">
                <a:solidFill>
                  <a:srgbClr val="3014DA"/>
                </a:solidFill>
              </a:rPr>
              <a:t>: a </a:t>
            </a:r>
            <a:r>
              <a:rPr b="1" dirty="0" i="1" lang="en-US" smtClean="0">
                <a:solidFill>
                  <a:schemeClr val="accent1">
                    <a:lumMod val="75000"/>
                  </a:schemeClr>
                </a:solidFill>
              </a:rPr>
              <a:t>set of instructions </a:t>
            </a:r>
            <a:r>
              <a:rPr b="1" dirty="0" lang="en-US" smtClean="0">
                <a:solidFill>
                  <a:srgbClr val="3014DA"/>
                </a:solidFill>
              </a:rPr>
              <a:t>given to the computer to perform various operations on the data supplied to it and has to be planned in an orderly manner.</a:t>
            </a:r>
          </a:p>
          <a:p>
            <a:pPr indent="-514350" marL="514350">
              <a:buFont typeface="+mj-lt"/>
              <a:buAutoNum type="arabicParenR"/>
            </a:pPr>
            <a:endParaRPr b="1" dirty="0" lang="en-US" smtClean="0">
              <a:solidFill>
                <a:srgbClr val="3014DA"/>
              </a:solidFill>
            </a:endParaRPr>
          </a:p>
          <a:p>
            <a:endParaRPr b="1" dirty="0" lang="en-US" smtClean="0">
              <a:solidFill>
                <a:srgbClr val="3014DA"/>
              </a:solidFill>
            </a:endParaRPr>
          </a:p>
          <a:p>
            <a:endParaRPr b="1" dirty="0" lang="en-US">
              <a:solidFill>
                <a:srgbClr val="3014DA"/>
              </a:solidFill>
            </a:endParaRPr>
          </a:p>
        </p:txBody>
      </p:sp>
      <p:grpSp>
        <p:nvGrpSpPr>
          <p:cNvPr id="203" name="Group 15"/>
          <p:cNvGrpSpPr/>
          <p:nvPr/>
        </p:nvGrpSpPr>
        <p:grpSpPr>
          <a:xfrm>
            <a:off x="533400" y="1066800"/>
            <a:ext cx="8153400" cy="990600"/>
            <a:chOff x="533400" y="2438400"/>
            <a:chExt cx="8153400" cy="1143000"/>
          </a:xfrm>
        </p:grpSpPr>
        <p:sp>
          <p:nvSpPr>
            <p:cNvPr id="1048603" name="Rectangle 3"/>
            <p:cNvSpPr/>
            <p:nvPr/>
          </p:nvSpPr>
          <p:spPr>
            <a:xfrm>
              <a:off x="533400" y="2438400"/>
              <a:ext cx="1981200" cy="1143000"/>
            </a:xfrm>
            <a:prstGeom prst="rect"/>
            <a:ln w="76200"/>
          </p:spPr>
          <p:style>
            <a:lnRef idx="3">
              <a:schemeClr val="lt1"/>
            </a:lnRef>
            <a:fillRef idx="1">
              <a:schemeClr val="accent5"/>
            </a:fillRef>
            <a:effectRef idx="1">
              <a:schemeClr val="accent5"/>
            </a:effectRef>
            <a:fontRef idx="minor">
              <a:schemeClr val="lt1"/>
            </a:fontRef>
          </p:style>
          <p:txBody>
            <a:bodyPr anchor="ctr" rtlCol="0"/>
            <a:p>
              <a:pPr algn="ctr"/>
              <a:r>
                <a:rPr b="1" dirty="0" lang="en-US" smtClean="0"/>
                <a:t>Input (data)</a:t>
              </a:r>
              <a:endParaRPr b="1" dirty="0" lang="en-US"/>
            </a:p>
          </p:txBody>
        </p:sp>
        <p:sp>
          <p:nvSpPr>
            <p:cNvPr id="1048604" name="Rectangle 4"/>
            <p:cNvSpPr/>
            <p:nvPr/>
          </p:nvSpPr>
          <p:spPr>
            <a:xfrm>
              <a:off x="3657600" y="2438400"/>
              <a:ext cx="1981200" cy="1143000"/>
            </a:xfrm>
            <a:prstGeom prst="rect"/>
            <a:ln w="76200"/>
          </p:spPr>
          <p:style>
            <a:lnRef idx="3">
              <a:schemeClr val="lt1"/>
            </a:lnRef>
            <a:fillRef idx="1">
              <a:schemeClr val="accent5"/>
            </a:fillRef>
            <a:effectRef idx="1">
              <a:schemeClr val="accent5"/>
            </a:effectRef>
            <a:fontRef idx="minor">
              <a:schemeClr val="lt1"/>
            </a:fontRef>
          </p:style>
          <p:txBody>
            <a:bodyPr anchor="ctr" rtlCol="0"/>
            <a:p>
              <a:pPr algn="ctr"/>
              <a:r>
                <a:rPr b="1" dirty="0" lang="en-US" smtClean="0"/>
                <a:t>Process (manipulation)</a:t>
              </a:r>
              <a:endParaRPr b="1" dirty="0" lang="en-US"/>
            </a:p>
          </p:txBody>
        </p:sp>
        <p:sp>
          <p:nvSpPr>
            <p:cNvPr id="1048605" name="Rectangle 5"/>
            <p:cNvSpPr/>
            <p:nvPr/>
          </p:nvSpPr>
          <p:spPr>
            <a:xfrm>
              <a:off x="6629400" y="2438400"/>
              <a:ext cx="2057400" cy="1143000"/>
            </a:xfrm>
            <a:prstGeom prst="rect"/>
            <a:ln w="76200"/>
          </p:spPr>
          <p:style>
            <a:lnRef idx="3">
              <a:schemeClr val="lt1"/>
            </a:lnRef>
            <a:fillRef idx="1">
              <a:schemeClr val="accent5"/>
            </a:fillRef>
            <a:effectRef idx="1">
              <a:schemeClr val="accent5"/>
            </a:effectRef>
            <a:fontRef idx="minor">
              <a:schemeClr val="lt1"/>
            </a:fontRef>
          </p:style>
          <p:txBody>
            <a:bodyPr anchor="ctr" rtlCol="0"/>
            <a:p>
              <a:pPr algn="ctr"/>
              <a:r>
                <a:rPr b="1" dirty="0" lang="en-US" smtClean="0"/>
                <a:t>Output (information)</a:t>
              </a:r>
              <a:endParaRPr b="1" dirty="0" lang="en-US"/>
            </a:p>
          </p:txBody>
        </p:sp>
        <p:cxnSp>
          <p:nvCxnSpPr>
            <p:cNvPr id="3145732" name="Straight Arrow Connector 7"/>
            <p:cNvCxnSpPr>
              <a:cxnSpLocks/>
              <a:stCxn id="1048603" idx="3"/>
              <a:endCxn id="1048604" idx="1"/>
            </p:cNvCxnSpPr>
            <p:nvPr/>
          </p:nvCxnSpPr>
          <p:spPr>
            <a:xfrm>
              <a:off x="2514600" y="3009900"/>
              <a:ext cx="11430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33" name="Straight Arrow Connector 9"/>
            <p:cNvCxnSpPr>
              <a:cxnSpLocks/>
              <a:stCxn id="1048604" idx="3"/>
              <a:endCxn id="1048605" idx="1"/>
            </p:cNvCxnSpPr>
            <p:nvPr/>
          </p:nvCxnSpPr>
          <p:spPr>
            <a:xfrm>
              <a:off x="5638800" y="3009900"/>
              <a:ext cx="990600" cy="1588"/>
            </a:xfrm>
            <a:prstGeom prst="straightConnector1"/>
            <a:ln>
              <a:tailEnd type="arrow"/>
            </a:ln>
          </p:spPr>
          <p:style>
            <a:lnRef idx="3">
              <a:schemeClr val="dk1"/>
            </a:lnRef>
            <a:fillRef idx="0">
              <a:schemeClr val="dk1"/>
            </a:fillRef>
            <a:effectRef idx="2">
              <a:schemeClr val="dk1"/>
            </a:effectRef>
            <a:fontRef idx="minor">
              <a:schemeClr val="tx1"/>
            </a:fontRef>
          </p:style>
        </p:cxnSp>
      </p:grpSp>
    </p:spTree>
  </p:cSld>
  <p:clrMapOvr>
    <a:masterClrMapping/>
  </p:clrMapOvr>
  <p:transition spd="slow">
    <p:newsflash/>
  </p:transition>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204" name=""/>
        <p:cNvGrpSpPr/>
        <p:nvPr/>
      </p:nvGrpSpPr>
      <p:grpSpPr>
        <a:xfrm>
          <a:off x="0" y="0"/>
          <a:ext cx="0" cy="0"/>
          <a:chOff x="0" y="0"/>
          <a:chExt cx="0" cy="0"/>
        </a:xfrm>
      </p:grpSpPr>
      <p:sp>
        <p:nvSpPr>
          <p:cNvPr id="1048606" name="Content Placeholder 1"/>
          <p:cNvSpPr>
            <a:spLocks noGrp="1"/>
          </p:cNvSpPr>
          <p:nvPr>
            <p:ph idx="1"/>
          </p:nvPr>
        </p:nvSpPr>
        <p:spPr>
          <a:xfrm>
            <a:off x="152401" y="152400"/>
            <a:ext cx="8686800" cy="5791200"/>
          </a:xfrm>
          <a:solidFill>
            <a:schemeClr val="bg1"/>
          </a:solidFill>
        </p:spPr>
        <p:style>
          <a:lnRef idx="1">
            <a:schemeClr val="accent3"/>
          </a:lnRef>
          <a:fillRef idx="2">
            <a:schemeClr val="accent3"/>
          </a:fillRef>
          <a:effectRef idx="1">
            <a:schemeClr val="accent3"/>
          </a:effectRef>
          <a:fontRef idx="minor">
            <a:schemeClr val="dk1"/>
          </a:fontRef>
        </p:style>
        <p:txBody>
          <a:bodyPr>
            <a:noAutofit/>
          </a:bodyPr>
          <a:p>
            <a:pPr>
              <a:buNone/>
            </a:pPr>
            <a:r>
              <a:rPr b="1" dirty="0" sz="2800" lang="en-US" u="sng" smtClean="0">
                <a:solidFill>
                  <a:srgbClr val="FF0000"/>
                </a:solidFill>
                <a:latin typeface="Cambria" pitchFamily="18" charset="0"/>
                <a:cs typeface="Aharoni" pitchFamily="2" charset="-79"/>
              </a:rPr>
              <a:t>Advantages of computers</a:t>
            </a:r>
          </a:p>
          <a:p>
            <a:pPr indent="-457200" marL="457200">
              <a:buFont typeface="+mj-lt"/>
              <a:buAutoNum type="arabicParenR"/>
            </a:pPr>
            <a:r>
              <a:rPr b="1" dirty="0" sz="2800" lang="en-US" smtClean="0">
                <a:solidFill>
                  <a:srgbClr val="FF0000"/>
                </a:solidFill>
                <a:latin typeface="Cambria" pitchFamily="18" charset="0"/>
                <a:cs typeface="Aharoni" pitchFamily="2" charset="-79"/>
              </a:rPr>
              <a:t>Speed</a:t>
            </a:r>
            <a:r>
              <a:rPr b="1" dirty="0" sz="2800" lang="en-US" smtClean="0">
                <a:solidFill>
                  <a:schemeClr val="tx1"/>
                </a:solidFill>
                <a:latin typeface="Cambria" pitchFamily="18" charset="0"/>
                <a:cs typeface="Aharoni" pitchFamily="2" charset="-79"/>
              </a:rPr>
              <a:t>: computers operate at high speed hence saves on costs.</a:t>
            </a:r>
          </a:p>
          <a:p>
            <a:pPr indent="-457200" marL="457200">
              <a:buFont typeface="+mj-lt"/>
              <a:buAutoNum type="arabicParenR"/>
            </a:pPr>
            <a:r>
              <a:rPr b="1" dirty="0" sz="2800" lang="en-US" smtClean="0">
                <a:solidFill>
                  <a:schemeClr val="tx1"/>
                </a:solidFill>
                <a:latin typeface="Cambria" pitchFamily="18" charset="0"/>
                <a:cs typeface="Aharoni" pitchFamily="2" charset="-79"/>
              </a:rPr>
              <a:t>Computer results (information) are accurate and reliable.</a:t>
            </a:r>
          </a:p>
          <a:p>
            <a:pPr indent="-457200" marL="457200">
              <a:buFont typeface="+mj-lt"/>
              <a:buAutoNum type="arabicParenR"/>
            </a:pPr>
            <a:r>
              <a:rPr b="1" dirty="0" sz="2800" lang="en-US" smtClean="0">
                <a:solidFill>
                  <a:srgbClr val="FF0000"/>
                </a:solidFill>
                <a:latin typeface="Cambria" pitchFamily="18" charset="0"/>
                <a:cs typeface="Aharoni" pitchFamily="2" charset="-79"/>
              </a:rPr>
              <a:t>Storage</a:t>
            </a:r>
            <a:r>
              <a:rPr b="1" dirty="0" sz="2800" lang="en-US" smtClean="0">
                <a:solidFill>
                  <a:schemeClr val="tx1"/>
                </a:solidFill>
                <a:latin typeface="Cambria" pitchFamily="18" charset="0"/>
                <a:cs typeface="Aharoni" pitchFamily="2" charset="-79"/>
              </a:rPr>
              <a:t>: computers can store large amounts of data and information.</a:t>
            </a:r>
          </a:p>
          <a:p>
            <a:pPr indent="-457200" marL="457200">
              <a:buFont typeface="+mj-lt"/>
              <a:buAutoNum type="arabicParenR"/>
            </a:pPr>
            <a:r>
              <a:rPr b="1" dirty="0" sz="2800" lang="en-US" smtClean="0">
                <a:solidFill>
                  <a:schemeClr val="tx1"/>
                </a:solidFill>
                <a:latin typeface="Cambria" pitchFamily="18" charset="0"/>
                <a:cs typeface="Aharoni" pitchFamily="2" charset="-79"/>
              </a:rPr>
              <a:t>They are consistent and can work continuously without getting tired.</a:t>
            </a:r>
          </a:p>
          <a:p>
            <a:pPr indent="-457200" marL="457200">
              <a:buFont typeface="+mj-lt"/>
              <a:buAutoNum type="arabicParenR"/>
            </a:pPr>
            <a:r>
              <a:rPr b="1" dirty="0" sz="2800" lang="en-US" smtClean="0">
                <a:solidFill>
                  <a:srgbClr val="FF0000"/>
                </a:solidFill>
                <a:latin typeface="Cambria" pitchFamily="18" charset="0"/>
                <a:cs typeface="Aharoni" pitchFamily="2" charset="-79"/>
              </a:rPr>
              <a:t>Versatile</a:t>
            </a:r>
            <a:r>
              <a:rPr b="1" dirty="0" sz="2800" lang="en-US" smtClean="0">
                <a:solidFill>
                  <a:schemeClr val="tx1"/>
                </a:solidFill>
                <a:latin typeface="Cambria" pitchFamily="18" charset="0"/>
                <a:cs typeface="Aharoni" pitchFamily="2" charset="-79"/>
              </a:rPr>
              <a:t>: they can work on voluminous data items.</a:t>
            </a:r>
          </a:p>
          <a:p>
            <a:pPr indent="-457200" marL="457200">
              <a:buNone/>
            </a:pPr>
            <a:endParaRPr b="1" dirty="0" sz="2800" lang="en-US" smtClean="0">
              <a:solidFill>
                <a:srgbClr val="7030A0"/>
              </a:solidFill>
              <a:latin typeface="Cambria" pitchFamily="18" charset="0"/>
              <a:cs typeface="Aharoni" pitchFamily="2" charset="-79"/>
            </a:endParaRPr>
          </a:p>
          <a:p>
            <a:pPr indent="-457200" marL="457200">
              <a:buFont typeface="+mj-lt"/>
              <a:buAutoNum type="arabicParenR"/>
            </a:pPr>
            <a:endParaRPr b="1" dirty="0" sz="2800" lang="en-US">
              <a:solidFill>
                <a:srgbClr val="7030A0"/>
              </a:solidFill>
              <a:latin typeface="Cambria" pitchFamily="18" charset="0"/>
              <a:cs typeface="Aharoni" pitchFamily="2" charset="-79"/>
            </a:endParaRPr>
          </a:p>
        </p:txBody>
      </p:sp>
    </p:spTree>
  </p:cSld>
  <p:clrMapOvr>
    <a:masterClrMapping/>
  </p:clrMapOvr>
  <p:transition spd="slow">
    <p:newsflash/>
  </p:transition>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205" name=""/>
        <p:cNvGrpSpPr/>
        <p:nvPr/>
      </p:nvGrpSpPr>
      <p:grpSpPr>
        <a:xfrm>
          <a:off x="0" y="0"/>
          <a:ext cx="0" cy="0"/>
          <a:chOff x="0" y="0"/>
          <a:chExt cx="0" cy="0"/>
        </a:xfrm>
      </p:grpSpPr>
      <p:sp>
        <p:nvSpPr>
          <p:cNvPr id="1048607" name="Content Placeholder 1"/>
          <p:cNvSpPr>
            <a:spLocks noGrp="1"/>
          </p:cNvSpPr>
          <p:nvPr>
            <p:ph idx="1"/>
          </p:nvPr>
        </p:nvSpPr>
        <p:spPr>
          <a:xfrm>
            <a:off x="381001" y="533401"/>
            <a:ext cx="8063752" cy="5592762"/>
          </a:xfrm>
          <a:solidFill>
            <a:schemeClr val="bg1"/>
          </a:solidFill>
        </p:spPr>
        <p:txBody>
          <a:bodyPr>
            <a:normAutofit/>
          </a:bodyPr>
          <a:p>
            <a:pPr indent="-457200" marL="457200">
              <a:buNone/>
            </a:pPr>
            <a:r>
              <a:rPr b="1" dirty="0" sz="2800" lang="en-US" smtClean="0">
                <a:solidFill>
                  <a:srgbClr val="FF0000"/>
                </a:solidFill>
                <a:latin typeface="Cambria" pitchFamily="18" charset="0"/>
                <a:cs typeface="Aharoni" pitchFamily="2" charset="-79"/>
              </a:rPr>
              <a:t>6) Simulation</a:t>
            </a:r>
            <a:r>
              <a:rPr b="1" dirty="0" sz="2800" lang="en-US" smtClean="0">
                <a:solidFill>
                  <a:schemeClr val="tx1"/>
                </a:solidFill>
                <a:latin typeface="Cambria" pitchFamily="18" charset="0"/>
                <a:cs typeface="Aharoni" pitchFamily="2" charset="-79"/>
              </a:rPr>
              <a:t>: they can operate on risky environment e.g. volcanic sites, lethal chemical plants etc. which are hazardous to human life.</a:t>
            </a:r>
          </a:p>
          <a:p>
            <a:pPr indent="-457200" marL="457200">
              <a:buNone/>
            </a:pPr>
            <a:r>
              <a:rPr b="1" dirty="0" sz="2800" lang="en-US" smtClean="0">
                <a:solidFill>
                  <a:schemeClr val="tx1"/>
                </a:solidFill>
                <a:latin typeface="Cambria" pitchFamily="18" charset="0"/>
                <a:cs typeface="Aharoni" pitchFamily="2" charset="-79"/>
              </a:rPr>
              <a:t>7) Computers help to reduce paper work significantly.</a:t>
            </a:r>
          </a:p>
          <a:p>
            <a:pPr indent="-457200" marL="457200">
              <a:buNone/>
            </a:pPr>
            <a:r>
              <a:rPr b="1" dirty="0" sz="2800" lang="en-US" smtClean="0">
                <a:solidFill>
                  <a:schemeClr val="tx1"/>
                </a:solidFill>
                <a:latin typeface="Cambria" pitchFamily="18" charset="0"/>
                <a:cs typeface="Aharoni" pitchFamily="2" charset="-79"/>
              </a:rPr>
              <a:t>8) They reduce the number of workers required to perform various organisation activities hence saves costs in terms of salaries to the organisation.</a:t>
            </a:r>
          </a:p>
          <a:p>
            <a:pPr indent="-457200" marL="457200">
              <a:buNone/>
            </a:pPr>
            <a:r>
              <a:rPr b="1" dirty="0" sz="2800" lang="en-US" smtClean="0">
                <a:solidFill>
                  <a:schemeClr val="tx1"/>
                </a:solidFill>
                <a:latin typeface="Cambria" pitchFamily="18" charset="0"/>
                <a:cs typeface="Aharoni" pitchFamily="2" charset="-79"/>
              </a:rPr>
              <a:t>9) The use of computers for office activities reduces the requirements of office space.</a:t>
            </a:r>
          </a:p>
          <a:p>
            <a:pPr>
              <a:buNone/>
            </a:pPr>
            <a:endParaRPr dirty="0" sz="2800" lang="en-US"/>
          </a:p>
        </p:txBody>
      </p:sp>
    </p:spTree>
  </p:cSld>
  <p:clrMapOvr>
    <a:masterClrMapping/>
  </p:clrMapOvr>
  <p:transition spd="slow">
    <p:newsflash/>
  </p:transition>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206" name=""/>
        <p:cNvGrpSpPr/>
        <p:nvPr/>
      </p:nvGrpSpPr>
      <p:grpSpPr>
        <a:xfrm>
          <a:off x="0" y="0"/>
          <a:ext cx="0" cy="0"/>
          <a:chOff x="0" y="0"/>
          <a:chExt cx="0" cy="0"/>
        </a:xfrm>
      </p:grpSpPr>
      <p:sp>
        <p:nvSpPr>
          <p:cNvPr id="1048608" name="Content Placeholder 1"/>
          <p:cNvSpPr>
            <a:spLocks noGrp="1"/>
          </p:cNvSpPr>
          <p:nvPr>
            <p:ph idx="1"/>
          </p:nvPr>
        </p:nvSpPr>
        <p:spPr>
          <a:xfrm>
            <a:off x="152400" y="228600"/>
            <a:ext cx="8686799" cy="6324600"/>
          </a:xfrm>
          <a:solidFill>
            <a:schemeClr val="bg1"/>
          </a:solidFill>
        </p:spPr>
        <p:txBody>
          <a:bodyPr>
            <a:normAutofit/>
          </a:bodyPr>
          <a:p>
            <a:pPr>
              <a:buNone/>
            </a:pPr>
            <a:r>
              <a:rPr b="1" dirty="0" lang="en-US" u="sng" smtClean="0">
                <a:solidFill>
                  <a:schemeClr val="accent5">
                    <a:lumMod val="75000"/>
                  </a:schemeClr>
                </a:solidFill>
                <a:latin typeface="Cambria" pitchFamily="18" charset="0"/>
                <a:cs typeface="Aharoni" pitchFamily="2" charset="-79"/>
              </a:rPr>
              <a:t>Disadvantages of computers</a:t>
            </a:r>
          </a:p>
          <a:p>
            <a:pPr indent="-457200" marL="457200">
              <a:buFont typeface="+mj-lt"/>
              <a:buAutoNum type="arabicPeriod"/>
            </a:pPr>
            <a:r>
              <a:rPr b="1" dirty="0" lang="en-US" smtClean="0">
                <a:solidFill>
                  <a:srgbClr val="3014DA"/>
                </a:solidFill>
                <a:latin typeface="Cambria" pitchFamily="18" charset="0"/>
                <a:cs typeface="Aharoni" pitchFamily="2" charset="-79"/>
              </a:rPr>
              <a:t>Computers are costly to purchase, install and maintain.</a:t>
            </a:r>
          </a:p>
          <a:p>
            <a:pPr indent="-457200" marL="457200">
              <a:buFont typeface="+mj-lt"/>
              <a:buAutoNum type="arabicPeriod"/>
            </a:pPr>
            <a:r>
              <a:rPr b="1" dirty="0" lang="en-US" smtClean="0">
                <a:solidFill>
                  <a:srgbClr val="3014DA"/>
                </a:solidFill>
                <a:latin typeface="Cambria" pitchFamily="18" charset="0"/>
                <a:cs typeface="Aharoni" pitchFamily="2" charset="-79"/>
              </a:rPr>
              <a:t>Due to rapid changes in technology, they become outdated so fast hence posing a risk to capital loss.</a:t>
            </a:r>
          </a:p>
          <a:p>
            <a:pPr indent="-457200" marL="457200">
              <a:buFont typeface="+mj-lt"/>
              <a:buAutoNum type="arabicPeriod"/>
            </a:pPr>
            <a:r>
              <a:rPr b="1" dirty="0" lang="en-US" smtClean="0">
                <a:solidFill>
                  <a:srgbClr val="3014DA"/>
                </a:solidFill>
                <a:latin typeface="Cambria" pitchFamily="18" charset="0"/>
                <a:cs typeface="Aharoni" pitchFamily="2" charset="-79"/>
              </a:rPr>
              <a:t>Computers lead to loss of jobs or change in job status for the unskilled employees i.e. job replacement and job displacement.</a:t>
            </a:r>
          </a:p>
          <a:p>
            <a:pPr indent="-457200" marL="457200">
              <a:buFont typeface="+mj-lt"/>
              <a:buAutoNum type="arabicPeriod"/>
            </a:pPr>
            <a:r>
              <a:rPr b="1" dirty="0" lang="en-US" smtClean="0">
                <a:solidFill>
                  <a:srgbClr val="3014DA"/>
                </a:solidFill>
                <a:latin typeface="Cambria" pitchFamily="18" charset="0"/>
                <a:cs typeface="Aharoni" pitchFamily="2" charset="-79"/>
              </a:rPr>
              <a:t>Garbage in garbage out (GIGO)-given the wrong instructions, the computer gives wrong output.</a:t>
            </a:r>
          </a:p>
          <a:p>
            <a:pPr indent="-457200" marL="457200">
              <a:buFont typeface="+mj-lt"/>
              <a:buAutoNum type="arabicPeriod"/>
            </a:pPr>
            <a:r>
              <a:rPr b="1" dirty="0" lang="en-US" smtClean="0">
                <a:solidFill>
                  <a:srgbClr val="3014DA"/>
                </a:solidFill>
                <a:latin typeface="Cambria" pitchFamily="18" charset="0"/>
                <a:cs typeface="Aharoni" pitchFamily="2" charset="-79"/>
              </a:rPr>
              <a:t>If the computer system crashes, it may lead to data and information loss hence backup procedures must </a:t>
            </a:r>
            <a:r>
              <a:rPr b="1" lang="en-US" smtClean="0">
                <a:solidFill>
                  <a:srgbClr val="3014DA"/>
                </a:solidFill>
                <a:latin typeface="Cambria" pitchFamily="18" charset="0"/>
                <a:cs typeface="Aharoni" pitchFamily="2" charset="-79"/>
              </a:rPr>
              <a:t>be enhanced </a:t>
            </a:r>
            <a:r>
              <a:rPr b="1" dirty="0" lang="en-US" smtClean="0">
                <a:solidFill>
                  <a:srgbClr val="3014DA"/>
                </a:solidFill>
                <a:latin typeface="Cambria" pitchFamily="18" charset="0"/>
                <a:cs typeface="Aharoni" pitchFamily="2" charset="-79"/>
              </a:rPr>
              <a:t>though expensive.</a:t>
            </a:r>
          </a:p>
          <a:p>
            <a:pPr indent="-457200" marL="457200">
              <a:buFont typeface="+mj-lt"/>
              <a:buAutoNum type="arabicPeriod"/>
            </a:pPr>
            <a:r>
              <a:rPr b="1" dirty="0" lang="en-US" smtClean="0">
                <a:solidFill>
                  <a:srgbClr val="3014DA"/>
                </a:solidFill>
                <a:latin typeface="Cambria" pitchFamily="18" charset="0"/>
                <a:cs typeface="Aharoni" pitchFamily="2" charset="-79"/>
              </a:rPr>
              <a:t>Access to computers through the internet has led to moral and cultural decay to some members of the society.</a:t>
            </a:r>
            <a:endParaRPr b="1" dirty="0" lang="en-US">
              <a:solidFill>
                <a:srgbClr val="3014DA"/>
              </a:solidFill>
              <a:latin typeface="Cambria" pitchFamily="18" charset="0"/>
              <a:cs typeface="Aharoni" pitchFamily="2" charset="-79"/>
            </a:endParaRPr>
          </a:p>
        </p:txBody>
      </p:sp>
    </p:spTree>
  </p:cSld>
  <p:clrMapOvr>
    <a:masterClrMapping/>
  </p:clrMapOvr>
  <p:transition spd="slow">
    <p:newsflash/>
  </p:transition>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207" name=""/>
        <p:cNvGrpSpPr/>
        <p:nvPr/>
      </p:nvGrpSpPr>
      <p:grpSpPr>
        <a:xfrm>
          <a:off x="0" y="0"/>
          <a:ext cx="0" cy="0"/>
          <a:chOff x="0" y="0"/>
          <a:chExt cx="0" cy="0"/>
        </a:xfrm>
      </p:grpSpPr>
      <p:sp>
        <p:nvSpPr>
          <p:cNvPr id="1048609" name="Title 2"/>
          <p:cNvSpPr>
            <a:spLocks noGrp="1"/>
          </p:cNvSpPr>
          <p:nvPr>
            <p:ph type="title"/>
          </p:nvPr>
        </p:nvSpPr>
        <p:spPr>
          <a:xfrm>
            <a:off x="228600" y="152400"/>
            <a:ext cx="8610600" cy="801444"/>
          </a:xfrm>
        </p:spPr>
        <p:txBody>
          <a:bodyPr/>
          <a:p>
            <a:r>
              <a:rPr b="1" dirty="0" sz="3600" lang="en-US" u="sng" smtClean="0">
                <a:solidFill>
                  <a:srgbClr val="7030A0"/>
                </a:solidFill>
              </a:rPr>
              <a:t>Physical parts of a computer</a:t>
            </a:r>
            <a:endParaRPr b="1" dirty="0" sz="3600" lang="en-US" u="sng">
              <a:solidFill>
                <a:srgbClr val="7030A0"/>
              </a:solidFill>
            </a:endParaRPr>
          </a:p>
        </p:txBody>
      </p:sp>
      <p:pic>
        <p:nvPicPr>
          <p:cNvPr id="2097154" name="Picture 2"/>
          <p:cNvPicPr>
            <a:picLocks noChangeAspect="1" noChangeArrowheads="1"/>
          </p:cNvPicPr>
          <p:nvPr/>
        </p:nvPicPr>
        <p:blipFill>
          <a:blip xmlns:r="http://schemas.openxmlformats.org/officeDocument/2006/relationships" r:embed="rId1"/>
          <a:srcRect l="46975" t="7455" b="54340"/>
          <a:stretch>
            <a:fillRect/>
          </a:stretch>
        </p:blipFill>
        <p:spPr bwMode="auto">
          <a:xfrm>
            <a:off x="1600200" y="1676400"/>
            <a:ext cx="6172200" cy="3886200"/>
          </a:xfrm>
          <a:prstGeom prst="rect"/>
          <a:noFill/>
          <a:ln w="9525">
            <a:noFill/>
            <a:miter lim="800000"/>
            <a:headEnd/>
            <a:tailEnd/>
          </a:ln>
          <a:effectLst/>
        </p:spPr>
      </p:pic>
      <p:cxnSp>
        <p:nvCxnSpPr>
          <p:cNvPr id="3145734" name="Straight Arrow Connector 5"/>
          <p:cNvCxnSpPr>
            <a:cxnSpLocks/>
          </p:cNvCxnSpPr>
          <p:nvPr/>
        </p:nvCxnSpPr>
        <p:spPr>
          <a:xfrm rot="10800000" flipV="1">
            <a:off x="6553200" y="1219201"/>
            <a:ext cx="685800" cy="533400"/>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35" name="Straight Arrow Connector 9"/>
          <p:cNvCxnSpPr>
            <a:cxnSpLocks/>
          </p:cNvCxnSpPr>
          <p:nvPr/>
        </p:nvCxnSpPr>
        <p:spPr>
          <a:xfrm rot="5400000">
            <a:off x="4191000" y="1904206"/>
            <a:ext cx="1219200" cy="1588"/>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36" name="Straight Arrow Connector 11"/>
          <p:cNvCxnSpPr>
            <a:cxnSpLocks/>
          </p:cNvCxnSpPr>
          <p:nvPr/>
        </p:nvCxnSpPr>
        <p:spPr>
          <a:xfrm>
            <a:off x="1143794" y="1751806"/>
            <a:ext cx="608806" cy="534194"/>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37" name="Straight Arrow Connector 14"/>
          <p:cNvCxnSpPr>
            <a:cxnSpLocks/>
          </p:cNvCxnSpPr>
          <p:nvPr/>
        </p:nvCxnSpPr>
        <p:spPr>
          <a:xfrm rot="10800000" flipV="1">
            <a:off x="7162800" y="3429000"/>
            <a:ext cx="838200" cy="381000"/>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38" name="Straight Arrow Connector 16"/>
          <p:cNvCxnSpPr>
            <a:cxnSpLocks/>
          </p:cNvCxnSpPr>
          <p:nvPr/>
        </p:nvCxnSpPr>
        <p:spPr>
          <a:xfrm rot="5400000" flipH="1" flipV="1">
            <a:off x="4991100" y="5753100"/>
            <a:ext cx="533400" cy="1588"/>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39" name="Straight Arrow Connector 18"/>
          <p:cNvCxnSpPr>
            <a:cxnSpLocks/>
          </p:cNvCxnSpPr>
          <p:nvPr/>
        </p:nvCxnSpPr>
        <p:spPr>
          <a:xfrm rot="5400000" flipH="1" flipV="1">
            <a:off x="7277894" y="5753100"/>
            <a:ext cx="532606" cy="794"/>
          </a:xfrm>
          <a:prstGeom prst="straightConnector1"/>
          <a:ln>
            <a:tailEnd type="arrow"/>
          </a:ln>
        </p:spPr>
        <p:style>
          <a:lnRef idx="3">
            <a:schemeClr val="accent1"/>
          </a:lnRef>
          <a:fillRef idx="0">
            <a:schemeClr val="accent1"/>
          </a:fillRef>
          <a:effectRef idx="2">
            <a:schemeClr val="accent1"/>
          </a:effectRef>
          <a:fontRef idx="minor">
            <a:schemeClr val="tx1"/>
          </a:fontRef>
        </p:style>
      </p:cxnSp>
      <p:sp>
        <p:nvSpPr>
          <p:cNvPr id="1048610" name="TextBox 22"/>
          <p:cNvSpPr txBox="1"/>
          <p:nvPr/>
        </p:nvSpPr>
        <p:spPr>
          <a:xfrm>
            <a:off x="304800" y="1383268"/>
            <a:ext cx="1676400" cy="369332"/>
          </a:xfrm>
          <a:prstGeom prst="rect"/>
          <a:noFill/>
        </p:spPr>
        <p:txBody>
          <a:bodyPr rtlCol="0" wrap="square">
            <a:spAutoFit/>
          </a:bodyPr>
          <a:p>
            <a:r>
              <a:rPr b="1" dirty="0" lang="en-US" smtClean="0"/>
              <a:t>System unit</a:t>
            </a:r>
            <a:endParaRPr b="1" dirty="0" lang="en-US"/>
          </a:p>
        </p:txBody>
      </p:sp>
      <p:sp>
        <p:nvSpPr>
          <p:cNvPr id="1048611" name="TextBox 23"/>
          <p:cNvSpPr txBox="1"/>
          <p:nvPr/>
        </p:nvSpPr>
        <p:spPr>
          <a:xfrm>
            <a:off x="3657600" y="914400"/>
            <a:ext cx="2209800" cy="369332"/>
          </a:xfrm>
          <a:prstGeom prst="rect"/>
          <a:noFill/>
        </p:spPr>
        <p:txBody>
          <a:bodyPr rtlCol="0" wrap="square">
            <a:spAutoFit/>
          </a:bodyPr>
          <a:p>
            <a:r>
              <a:rPr b="1" dirty="0" lang="en-US" smtClean="0"/>
              <a:t>Monitor/screen</a:t>
            </a:r>
            <a:endParaRPr b="1" dirty="0" lang="en-US"/>
          </a:p>
        </p:txBody>
      </p:sp>
      <p:sp>
        <p:nvSpPr>
          <p:cNvPr id="1048612" name="TextBox 24"/>
          <p:cNvSpPr txBox="1"/>
          <p:nvPr/>
        </p:nvSpPr>
        <p:spPr>
          <a:xfrm>
            <a:off x="7086600" y="914400"/>
            <a:ext cx="1447800" cy="369332"/>
          </a:xfrm>
          <a:prstGeom prst="rect"/>
          <a:noFill/>
        </p:spPr>
        <p:txBody>
          <a:bodyPr rtlCol="0" wrap="square">
            <a:spAutoFit/>
          </a:bodyPr>
          <a:p>
            <a:r>
              <a:rPr b="1" dirty="0" lang="en-US" smtClean="0"/>
              <a:t>Web cam</a:t>
            </a:r>
            <a:endParaRPr b="1" dirty="0" lang="en-US"/>
          </a:p>
        </p:txBody>
      </p:sp>
      <p:sp>
        <p:nvSpPr>
          <p:cNvPr id="1048613" name="TextBox 25"/>
          <p:cNvSpPr txBox="1"/>
          <p:nvPr/>
        </p:nvSpPr>
        <p:spPr>
          <a:xfrm>
            <a:off x="7620000" y="3048000"/>
            <a:ext cx="1295400" cy="369332"/>
          </a:xfrm>
          <a:prstGeom prst="rect"/>
          <a:noFill/>
        </p:spPr>
        <p:txBody>
          <a:bodyPr rtlCol="0" wrap="square">
            <a:spAutoFit/>
          </a:bodyPr>
          <a:p>
            <a:r>
              <a:rPr b="1" dirty="0" lang="en-US" smtClean="0"/>
              <a:t>speaker</a:t>
            </a:r>
            <a:endParaRPr b="1" dirty="0" lang="en-US"/>
          </a:p>
        </p:txBody>
      </p:sp>
      <p:sp>
        <p:nvSpPr>
          <p:cNvPr id="1048614" name="TextBox 27"/>
          <p:cNvSpPr txBox="1"/>
          <p:nvPr/>
        </p:nvSpPr>
        <p:spPr>
          <a:xfrm>
            <a:off x="4648200" y="5943600"/>
            <a:ext cx="1600200" cy="369332"/>
          </a:xfrm>
          <a:prstGeom prst="rect"/>
          <a:noFill/>
        </p:spPr>
        <p:txBody>
          <a:bodyPr rtlCol="0" wrap="square">
            <a:spAutoFit/>
          </a:bodyPr>
          <a:p>
            <a:r>
              <a:rPr b="1" dirty="0" lang="en-US" smtClean="0"/>
              <a:t>keyboard</a:t>
            </a:r>
            <a:endParaRPr b="1" dirty="0" lang="en-US"/>
          </a:p>
        </p:txBody>
      </p:sp>
      <p:sp>
        <p:nvSpPr>
          <p:cNvPr id="1048615" name="TextBox 28"/>
          <p:cNvSpPr txBox="1"/>
          <p:nvPr/>
        </p:nvSpPr>
        <p:spPr>
          <a:xfrm>
            <a:off x="7010400" y="5943600"/>
            <a:ext cx="990600" cy="369332"/>
          </a:xfrm>
          <a:prstGeom prst="rect"/>
          <a:noFill/>
        </p:spPr>
        <p:txBody>
          <a:bodyPr rtlCol="0" wrap="square">
            <a:spAutoFit/>
          </a:bodyPr>
          <a:p>
            <a:r>
              <a:rPr b="1" dirty="0" lang="en-US" smtClean="0"/>
              <a:t>mouse</a:t>
            </a:r>
            <a:endParaRPr b="1" dirty="0" lang="en-US"/>
          </a:p>
        </p:txBody>
      </p:sp>
      <p:sp>
        <p:nvSpPr>
          <p:cNvPr id="1048616" name="TextBox 29"/>
          <p:cNvSpPr txBox="1"/>
          <p:nvPr/>
        </p:nvSpPr>
        <p:spPr>
          <a:xfrm>
            <a:off x="228600" y="6248400"/>
            <a:ext cx="5410200" cy="369332"/>
          </a:xfrm>
          <a:prstGeom prst="rect"/>
          <a:noFill/>
        </p:spPr>
        <p:txBody>
          <a:bodyPr rtlCol="0" wrap="square">
            <a:spAutoFit/>
          </a:bodyPr>
          <a:p>
            <a:r>
              <a:rPr b="1" dirty="0" i="1" lang="en-US" u="sng" smtClean="0">
                <a:solidFill>
                  <a:srgbClr val="FF0000"/>
                </a:solidFill>
              </a:rPr>
              <a:t>NOTE: this area will be covered later in the topic</a:t>
            </a:r>
            <a:endParaRPr b="1" dirty="0" i="1" lang="en-US" u="sng">
              <a:solidFill>
                <a:srgbClr val="FF0000"/>
              </a:solidFill>
            </a:endParaRPr>
          </a:p>
        </p:txBody>
      </p:sp>
    </p:spTree>
  </p:cSld>
  <p:clrMapOvr>
    <a:masterClrMapping/>
  </p:clrMapOvr>
  <p:transition spd="slow">
    <p:newsflash/>
  </p:transition>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208" name=""/>
        <p:cNvGrpSpPr/>
        <p:nvPr/>
      </p:nvGrpSpPr>
      <p:grpSpPr>
        <a:xfrm>
          <a:off x="0" y="0"/>
          <a:ext cx="0" cy="0"/>
          <a:chOff x="0" y="0"/>
          <a:chExt cx="0" cy="0"/>
        </a:xfrm>
      </p:grpSpPr>
      <p:sp>
        <p:nvSpPr>
          <p:cNvPr id="1048617" name="Content Placeholder 1"/>
          <p:cNvSpPr>
            <a:spLocks noGrp="1"/>
          </p:cNvSpPr>
          <p:nvPr>
            <p:ph idx="1"/>
          </p:nvPr>
        </p:nvSpPr>
        <p:spPr>
          <a:xfrm>
            <a:off x="152401" y="838200"/>
            <a:ext cx="8915399" cy="5943600"/>
          </a:xfrm>
          <a:solidFill>
            <a:schemeClr val="bg1">
              <a:alpha val="52000"/>
            </a:schemeClr>
          </a:solidFill>
        </p:spPr>
        <p:txBody>
          <a:bodyPr>
            <a:normAutofit lnSpcReduction="10000"/>
          </a:bodyPr>
          <a:p>
            <a:pPr>
              <a:buNone/>
            </a:pPr>
            <a:r>
              <a:rPr b="1" dirty="0" lang="en-US" smtClean="0">
                <a:solidFill>
                  <a:schemeClr val="accent5">
                    <a:lumMod val="75000"/>
                  </a:schemeClr>
                </a:solidFill>
                <a:latin typeface="Cambria" pitchFamily="18" charset="0"/>
              </a:rPr>
              <a:t>There are two common types of system units i.e. tower and desktop.</a:t>
            </a:r>
          </a:p>
          <a:p>
            <a:pPr>
              <a:buNone/>
            </a:pPr>
            <a:r>
              <a:rPr b="1" dirty="0" lang="en-US" smtClean="0">
                <a:solidFill>
                  <a:srgbClr val="FF0000"/>
                </a:solidFill>
                <a:effectLst>
                  <a:outerShdw algn="tl" blurRad="38100" dir="2700000" dist="38100">
                    <a:srgbClr val="000000">
                      <a:alpha val="43137"/>
                    </a:srgbClr>
                  </a:outerShdw>
                </a:effectLst>
                <a:latin typeface="Cambria" pitchFamily="18" charset="0"/>
              </a:rPr>
              <a:t>The motherboard:</a:t>
            </a:r>
          </a:p>
          <a:p>
            <a:pPr>
              <a:buFont typeface="Wingdings" pitchFamily="2" charset="2"/>
              <a:buChar char="v"/>
            </a:pPr>
            <a:r>
              <a:rPr b="1" dirty="0" lang="en-US" smtClean="0">
                <a:solidFill>
                  <a:schemeClr val="accent5">
                    <a:lumMod val="75000"/>
                  </a:schemeClr>
                </a:solidFill>
                <a:latin typeface="Cambria" pitchFamily="18" charset="0"/>
              </a:rPr>
              <a:t>This is a fibre glass device that does not conduct electricity and allows components inside the system unit to be mounted on it.</a:t>
            </a:r>
          </a:p>
          <a:p>
            <a:pPr>
              <a:buFont typeface="Wingdings" pitchFamily="2" charset="2"/>
              <a:buChar char="v"/>
            </a:pPr>
            <a:r>
              <a:rPr b="1" dirty="0" lang="en-US" smtClean="0">
                <a:solidFill>
                  <a:schemeClr val="accent5">
                    <a:lumMod val="75000"/>
                  </a:schemeClr>
                </a:solidFill>
                <a:latin typeface="Cambria" pitchFamily="18" charset="0"/>
              </a:rPr>
              <a:t>Each component thus remains insulated from other components.</a:t>
            </a:r>
          </a:p>
          <a:p>
            <a:pPr>
              <a:buFont typeface="Wingdings" pitchFamily="2" charset="2"/>
              <a:buChar char="v"/>
            </a:pPr>
            <a:r>
              <a:rPr b="1" dirty="0" lang="en-US" smtClean="0">
                <a:solidFill>
                  <a:schemeClr val="accent5">
                    <a:lumMod val="75000"/>
                  </a:schemeClr>
                </a:solidFill>
                <a:latin typeface="Cambria" pitchFamily="18" charset="0"/>
              </a:rPr>
              <a:t>It contains chips embedded on it called the motherboard chipset.</a:t>
            </a:r>
          </a:p>
          <a:p>
            <a:pPr>
              <a:buFont typeface="Wingdings" pitchFamily="2" charset="2"/>
              <a:buChar char="v"/>
            </a:pPr>
            <a:r>
              <a:rPr b="1" dirty="0" lang="en-US" smtClean="0">
                <a:solidFill>
                  <a:schemeClr val="accent5">
                    <a:lumMod val="75000"/>
                  </a:schemeClr>
                </a:solidFill>
                <a:latin typeface="Cambria" pitchFamily="18" charset="0"/>
              </a:rPr>
              <a:t>A </a:t>
            </a:r>
            <a:r>
              <a:rPr b="1" dirty="0" lang="en-US" smtClean="0">
                <a:solidFill>
                  <a:srgbClr val="FF0000"/>
                </a:solidFill>
                <a:effectLst>
                  <a:outerShdw algn="tl" blurRad="38100" dir="2700000" dist="38100">
                    <a:srgbClr val="000000">
                      <a:alpha val="43137"/>
                    </a:srgbClr>
                  </a:outerShdw>
                </a:effectLst>
                <a:latin typeface="Cambria" pitchFamily="18" charset="0"/>
              </a:rPr>
              <a:t>chip</a:t>
            </a:r>
            <a:r>
              <a:rPr b="1" dirty="0" lang="en-US" smtClean="0">
                <a:solidFill>
                  <a:schemeClr val="accent5">
                    <a:lumMod val="75000"/>
                  </a:schemeClr>
                </a:solidFill>
                <a:latin typeface="Cambria" pitchFamily="18" charset="0"/>
              </a:rPr>
              <a:t> is a small rectangular piece of silicon on which most Integrated Circuits are implemented.</a:t>
            </a:r>
          </a:p>
          <a:p>
            <a:pPr>
              <a:buFont typeface="Wingdings" pitchFamily="2" charset="2"/>
              <a:buChar char="v"/>
            </a:pPr>
            <a:r>
              <a:rPr b="1" dirty="0" lang="en-US" smtClean="0">
                <a:solidFill>
                  <a:schemeClr val="accent5">
                    <a:lumMod val="75000"/>
                  </a:schemeClr>
                </a:solidFill>
                <a:latin typeface="Cambria" pitchFamily="18" charset="0"/>
              </a:rPr>
              <a:t>An</a:t>
            </a:r>
            <a:r>
              <a:rPr b="1" dirty="0" lang="en-US" smtClean="0">
                <a:solidFill>
                  <a:srgbClr val="FF0000"/>
                </a:solidFill>
                <a:latin typeface="Cambria" pitchFamily="18" charset="0"/>
              </a:rPr>
              <a:t> Integrated circuit (IC) </a:t>
            </a:r>
            <a:r>
              <a:rPr b="1" dirty="0" lang="en-US" smtClean="0">
                <a:solidFill>
                  <a:schemeClr val="accent5">
                    <a:lumMod val="75000"/>
                  </a:schemeClr>
                </a:solidFill>
                <a:latin typeface="Cambria" pitchFamily="18" charset="0"/>
              </a:rPr>
              <a:t>is a complete electronic circuit contained within a single piece of silicon material.</a:t>
            </a:r>
          </a:p>
          <a:p>
            <a:pPr>
              <a:buNone/>
            </a:pPr>
            <a:r>
              <a:rPr b="1" dirty="0" lang="en-US" smtClean="0">
                <a:solidFill>
                  <a:schemeClr val="accent5">
                    <a:lumMod val="75000"/>
                  </a:schemeClr>
                </a:solidFill>
                <a:latin typeface="Cambria" pitchFamily="18" charset="0"/>
              </a:rPr>
              <a:t>Some of the motherboard components include:</a:t>
            </a:r>
          </a:p>
          <a:p>
            <a:pPr>
              <a:buNone/>
            </a:pPr>
            <a:endParaRPr b="1" dirty="0" lang="en-US">
              <a:solidFill>
                <a:schemeClr val="accent5">
                  <a:lumMod val="75000"/>
                </a:schemeClr>
              </a:solidFill>
              <a:latin typeface="Cambria" pitchFamily="18" charset="0"/>
            </a:endParaRPr>
          </a:p>
        </p:txBody>
      </p:sp>
      <p:sp>
        <p:nvSpPr>
          <p:cNvPr id="1048618" name="Title 2"/>
          <p:cNvSpPr>
            <a:spLocks noGrp="1"/>
          </p:cNvSpPr>
          <p:nvPr>
            <p:ph type="title"/>
          </p:nvPr>
        </p:nvSpPr>
        <p:spPr>
          <a:xfrm>
            <a:off x="0" y="0"/>
            <a:ext cx="9144000" cy="762000"/>
          </a:xfrm>
          <a:solidFill>
            <a:srgbClr val="FF71FF"/>
          </a:solidFill>
        </p:spPr>
        <p:txBody>
          <a:bodyPr>
            <a:scene3d>
              <a:camera prst="orthographicFront"/>
              <a:lightRig dir="tl" rig="soft">
                <a:rot lat="0" lon="0" rev="0"/>
              </a:lightRig>
            </a:scene3d>
            <a:sp3d contourW="25400" prstMaterial="matte">
              <a:bevelT w="25400" h="55880" prst="artDeco"/>
              <a:contourClr>
                <a:schemeClr val="accent2">
                  <a:tint val="20000"/>
                </a:schemeClr>
              </a:contourClr>
            </a:sp3d>
          </a:bodyPr>
          <a:p>
            <a:r>
              <a:rPr b="1" dirty="0" sz="4800" lang="en-US" spc="50" u="sng" smtClean="0">
                <a:ln w="11430"/>
                <a:solidFill>
                  <a:srgbClr val="3014DA"/>
                </a:solidFill>
                <a:effectLst>
                  <a:outerShdw algn="tl" blurRad="76200" dir="5400000" dist="50800" rotWithShape="0">
                    <a:srgbClr val="000000">
                      <a:alpha val="65000"/>
                    </a:srgbClr>
                  </a:outerShdw>
                </a:effectLst>
                <a:latin typeface="Arial Black" pitchFamily="34" charset="0"/>
              </a:rPr>
              <a:t>System unit components</a:t>
            </a:r>
            <a:endParaRPr b="1" dirty="0" sz="4800" lang="en-US" spc="50" u="sng">
              <a:ln w="11430"/>
              <a:solidFill>
                <a:srgbClr val="3014DA"/>
              </a:solidFill>
              <a:effectLst>
                <a:outerShdw algn="tl" blurRad="76200" dir="5400000" dist="50800" rotWithShape="0">
                  <a:srgbClr val="000000">
                    <a:alpha val="65000"/>
                  </a:srgbClr>
                </a:outerShdw>
              </a:effectLst>
              <a:latin typeface="Arial Black" pitchFamily="34" charset="0"/>
            </a:endParaRPr>
          </a:p>
        </p:txBody>
      </p:sp>
    </p:spTree>
  </p:cSld>
  <p:clrMapOvr>
    <a:masterClrMapping/>
  </p:clrMapOvr>
  <p:transition spd="slow">
    <p:newsflash/>
  </p:transition>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209" name=""/>
        <p:cNvGrpSpPr/>
        <p:nvPr/>
      </p:nvGrpSpPr>
      <p:grpSpPr>
        <a:xfrm>
          <a:off x="0" y="0"/>
          <a:ext cx="0" cy="0"/>
          <a:chOff x="0" y="0"/>
          <a:chExt cx="0" cy="0"/>
        </a:xfrm>
      </p:grpSpPr>
      <p:pic>
        <p:nvPicPr>
          <p:cNvPr id="2097155" name="Picture 2"/>
          <p:cNvPicPr>
            <a:picLocks noChangeAspect="1" noChangeArrowheads="1"/>
          </p:cNvPicPr>
          <p:nvPr/>
        </p:nvPicPr>
        <p:blipFill>
          <a:blip xmlns:r="http://schemas.openxmlformats.org/officeDocument/2006/relationships" r:embed="rId1"/>
          <a:srcRect/>
          <a:stretch>
            <a:fillRect/>
          </a:stretch>
        </p:blipFill>
        <p:spPr bwMode="auto">
          <a:xfrm>
            <a:off x="457200" y="609600"/>
            <a:ext cx="8153400" cy="5943599"/>
          </a:xfrm>
          <a:prstGeom prst="rect"/>
          <a:noFill/>
          <a:ln w="9525">
            <a:noFill/>
            <a:miter lim="800000"/>
            <a:headEnd/>
            <a:tailEnd/>
          </a:ln>
          <a:effectLst/>
        </p:spPr>
      </p:pic>
      <p:sp>
        <p:nvSpPr>
          <p:cNvPr id="1048619" name="TextBox 4"/>
          <p:cNvSpPr txBox="1"/>
          <p:nvPr/>
        </p:nvSpPr>
        <p:spPr>
          <a:xfrm>
            <a:off x="838200" y="316468"/>
            <a:ext cx="4495800" cy="369332"/>
          </a:xfrm>
          <a:prstGeom prst="rect"/>
        </p:spPr>
        <p:style>
          <a:lnRef idx="3">
            <a:schemeClr val="lt1"/>
          </a:lnRef>
          <a:fillRef idx="1">
            <a:schemeClr val="accent2"/>
          </a:fillRef>
          <a:effectRef idx="1">
            <a:schemeClr val="accent2"/>
          </a:effectRef>
          <a:fontRef idx="minor">
            <a:schemeClr val="lt1"/>
          </a:fontRef>
        </p:style>
        <p:txBody>
          <a:bodyPr rtlCol="0" wrap="square">
            <a:spAutoFit/>
          </a:bodyPr>
          <a:p>
            <a:pPr algn="ctr"/>
            <a:r>
              <a:rPr b="1" dirty="0" lang="en-US" u="sng" smtClean="0"/>
              <a:t>SYSTEM UNIT COMPONENTS</a:t>
            </a:r>
            <a:endParaRPr b="1" dirty="0" lang="en-US" u="sng"/>
          </a:p>
        </p:txBody>
      </p:sp>
    </p:spTree>
  </p:cSld>
  <p:clrMapOvr>
    <a:masterClrMapping/>
  </p:clrMapOvr>
  <p:transition spd="slow">
    <p:newsflash/>
  </p:transition>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210" name=""/>
        <p:cNvGrpSpPr/>
        <p:nvPr/>
      </p:nvGrpSpPr>
      <p:grpSpPr>
        <a:xfrm>
          <a:off x="0" y="0"/>
          <a:ext cx="0" cy="0"/>
          <a:chOff x="0" y="0"/>
          <a:chExt cx="0" cy="0"/>
        </a:xfrm>
      </p:grpSpPr>
      <p:pic>
        <p:nvPicPr>
          <p:cNvPr id="2097156" name="Picture 2"/>
          <p:cNvPicPr>
            <a:picLocks noChangeAspect="1" noChangeArrowheads="1"/>
          </p:cNvPicPr>
          <p:nvPr/>
        </p:nvPicPr>
        <p:blipFill>
          <a:blip xmlns:r="http://schemas.openxmlformats.org/officeDocument/2006/relationships" r:embed="rId1"/>
          <a:srcRect/>
          <a:stretch>
            <a:fillRect/>
          </a:stretch>
        </p:blipFill>
        <p:spPr bwMode="auto">
          <a:xfrm>
            <a:off x="533400" y="762000"/>
            <a:ext cx="8229599" cy="5867400"/>
          </a:xfrm>
          <a:prstGeom prst="rect"/>
          <a:noFill/>
          <a:ln w="9525">
            <a:noFill/>
            <a:miter lim="800000"/>
            <a:headEnd/>
            <a:tailEnd/>
          </a:ln>
          <a:effectLst/>
        </p:spPr>
      </p:pic>
      <p:sp>
        <p:nvSpPr>
          <p:cNvPr id="1048620" name="TextBox 4"/>
          <p:cNvSpPr txBox="1"/>
          <p:nvPr/>
        </p:nvSpPr>
        <p:spPr>
          <a:xfrm>
            <a:off x="609600" y="4724400"/>
            <a:ext cx="1371600" cy="646331"/>
          </a:xfrm>
          <a:prstGeom prst="rect"/>
          <a:noFill/>
        </p:spPr>
        <p:txBody>
          <a:bodyPr rtlCol="0" wrap="square">
            <a:spAutoFit/>
          </a:bodyPr>
          <a:p>
            <a:r>
              <a:rPr dirty="0" lang="en-US" smtClean="0"/>
              <a:t>Expansion</a:t>
            </a:r>
          </a:p>
          <a:p>
            <a:r>
              <a:rPr dirty="0" lang="en-US" smtClean="0"/>
              <a:t>slots</a:t>
            </a:r>
            <a:endParaRPr dirty="0" lang="en-US"/>
          </a:p>
        </p:txBody>
      </p:sp>
      <p:sp>
        <p:nvSpPr>
          <p:cNvPr id="1048621" name="TextBox 5"/>
          <p:cNvSpPr txBox="1"/>
          <p:nvPr/>
        </p:nvSpPr>
        <p:spPr>
          <a:xfrm>
            <a:off x="457200" y="228600"/>
            <a:ext cx="3124200" cy="369332"/>
          </a:xfrm>
          <a:prstGeom prst="rect"/>
        </p:spPr>
        <p:style>
          <a:lnRef idx="2">
            <a:schemeClr val="dk1">
              <a:shade val="50000"/>
            </a:schemeClr>
          </a:lnRef>
          <a:fillRef idx="1">
            <a:schemeClr val="dk1"/>
          </a:fillRef>
          <a:effectRef idx="0">
            <a:schemeClr val="dk1"/>
          </a:effectRef>
          <a:fontRef idx="minor">
            <a:schemeClr val="lt1"/>
          </a:fontRef>
        </p:style>
        <p:txBody>
          <a:bodyPr rtlCol="0" wrap="square">
            <a:spAutoFit/>
          </a:bodyPr>
          <a:p>
            <a:r>
              <a:rPr b="1" dirty="0" lang="en-US" u="sng" smtClean="0"/>
              <a:t> THE MOTHER BOARD</a:t>
            </a:r>
            <a:endParaRPr b="1" dirty="0" lang="en-US" u="sng"/>
          </a:p>
        </p:txBody>
      </p:sp>
    </p:spTree>
  </p:cSld>
  <p:clrMapOvr>
    <a:masterClrMapping/>
  </p:clrMapOvr>
  <p:transition spd="slow">
    <p:newsflash/>
  </p:transition>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211" name=""/>
        <p:cNvGrpSpPr/>
        <p:nvPr/>
      </p:nvGrpSpPr>
      <p:grpSpPr>
        <a:xfrm>
          <a:off x="0" y="0"/>
          <a:ext cx="0" cy="0"/>
          <a:chOff x="0" y="0"/>
          <a:chExt cx="0" cy="0"/>
        </a:xfrm>
      </p:grpSpPr>
      <p:sp>
        <p:nvSpPr>
          <p:cNvPr id="1048622" name="Content Placeholder 1"/>
          <p:cNvSpPr>
            <a:spLocks noGrp="1"/>
          </p:cNvSpPr>
          <p:nvPr>
            <p:ph idx="1"/>
          </p:nvPr>
        </p:nvSpPr>
        <p:spPr>
          <a:xfrm>
            <a:off x="228601" y="152400"/>
            <a:ext cx="8686799" cy="6476999"/>
          </a:xfrm>
          <a:solidFill>
            <a:schemeClr val="bg1"/>
          </a:solidFill>
        </p:spPr>
        <p:txBody>
          <a:bodyPr>
            <a:normAutofit lnSpcReduction="10000"/>
          </a:bodyPr>
          <a:p>
            <a:pPr indent="-457200" marL="457200">
              <a:buFont typeface="+mj-lt"/>
              <a:buAutoNum type="alphaLcPeriod"/>
            </a:pPr>
            <a:r>
              <a:rPr b="1" dirty="0" lang="en-US" smtClean="0">
                <a:solidFill>
                  <a:srgbClr val="FF0000"/>
                </a:solidFill>
                <a:effectLst>
                  <a:outerShdw algn="tl" blurRad="38100" dir="2700000" dist="38100">
                    <a:srgbClr val="000000">
                      <a:alpha val="43137"/>
                    </a:srgbClr>
                  </a:outerShdw>
                </a:effectLst>
                <a:latin typeface="Cambria" pitchFamily="18" charset="0"/>
              </a:rPr>
              <a:t>CMOS battery: </a:t>
            </a:r>
            <a:r>
              <a:rPr b="1" dirty="0" i="1" lang="en-US" smtClean="0">
                <a:solidFill>
                  <a:srgbClr val="3014DA"/>
                </a:solidFill>
                <a:latin typeface="Cambria" pitchFamily="18" charset="0"/>
              </a:rPr>
              <a:t>(Complementary Metal Oxide Semiconductor battery). </a:t>
            </a:r>
            <a:r>
              <a:rPr b="1" dirty="0" lang="en-US" smtClean="0">
                <a:latin typeface="Cambria" pitchFamily="18" charset="0"/>
              </a:rPr>
              <a:t>It is a dry cell that resembles that of a digital watch. The battery provides constant power for the system clock and date/time stamp. It keeps the clock running even when the computer is switched off.</a:t>
            </a:r>
          </a:p>
          <a:p>
            <a:pPr indent="-457200" marL="457200">
              <a:buFont typeface="+mj-lt"/>
              <a:buAutoNum type="alphaLcPeriod"/>
            </a:pPr>
            <a:r>
              <a:rPr b="1" dirty="0" lang="en-US" smtClean="0">
                <a:solidFill>
                  <a:srgbClr val="FF0000"/>
                </a:solidFill>
                <a:effectLst>
                  <a:outerShdw algn="tl" blurRad="38100" dir="2700000" dist="38100">
                    <a:srgbClr val="000000">
                      <a:alpha val="43137"/>
                    </a:srgbClr>
                  </a:outerShdw>
                </a:effectLst>
                <a:latin typeface="Cambria" pitchFamily="18" charset="0"/>
              </a:rPr>
              <a:t>Power supply unit: </a:t>
            </a:r>
            <a:r>
              <a:rPr b="1" dirty="0" lang="en-US" smtClean="0">
                <a:latin typeface="Cambria" pitchFamily="18" charset="0"/>
              </a:rPr>
              <a:t>it converts the potentially lethal 240 volt A.C (alternating current) into a steady low voltage D.C (direct current) usable by the computer ranging from 5 volt to 12 volt supply.</a:t>
            </a:r>
          </a:p>
          <a:p>
            <a:pPr indent="-457200" marL="457200">
              <a:buFont typeface="+mj-lt"/>
              <a:buAutoNum type="alphaLcPeriod"/>
            </a:pPr>
            <a:r>
              <a:rPr b="1" dirty="0" lang="en-US" smtClean="0">
                <a:solidFill>
                  <a:srgbClr val="FF0000"/>
                </a:solidFill>
                <a:effectLst>
                  <a:outerShdw algn="tl" blurRad="38100" dir="2700000" dist="38100">
                    <a:srgbClr val="000000">
                      <a:alpha val="43137"/>
                    </a:srgbClr>
                  </a:outerShdw>
                </a:effectLst>
                <a:latin typeface="Cambria" pitchFamily="18" charset="0"/>
              </a:rPr>
              <a:t>Input/output ports</a:t>
            </a:r>
            <a:r>
              <a:rPr b="1" dirty="0" lang="en-US" smtClean="0">
                <a:latin typeface="Cambria" pitchFamily="18" charset="0"/>
              </a:rPr>
              <a:t>: the system communicates with outer hardware via ports. A </a:t>
            </a:r>
            <a:r>
              <a:rPr b="1" dirty="0" i="1" lang="en-US" smtClean="0">
                <a:solidFill>
                  <a:srgbClr val="3014DA"/>
                </a:solidFill>
                <a:latin typeface="Cambria" pitchFamily="18" charset="0"/>
              </a:rPr>
              <a:t>port</a:t>
            </a:r>
            <a:r>
              <a:rPr b="1" dirty="0" lang="en-US" smtClean="0">
                <a:latin typeface="Cambria" pitchFamily="18" charset="0"/>
              </a:rPr>
              <a:t> is a connector on the back of the system unit or any other device.</a:t>
            </a:r>
          </a:p>
          <a:p>
            <a:pPr indent="-457200" marL="457200">
              <a:buFont typeface="+mj-lt"/>
              <a:buAutoNum type="alphaLcPeriod"/>
            </a:pPr>
            <a:r>
              <a:rPr b="1" dirty="0" lang="en-US" smtClean="0">
                <a:solidFill>
                  <a:srgbClr val="FF0000"/>
                </a:solidFill>
                <a:latin typeface="Cambria" pitchFamily="18" charset="0"/>
              </a:rPr>
              <a:t>Expansion slots</a:t>
            </a:r>
            <a:r>
              <a:rPr b="1" dirty="0" lang="en-US" smtClean="0">
                <a:latin typeface="Cambria" pitchFamily="18" charset="0"/>
              </a:rPr>
              <a:t>: they facilitate for additional connectors where expansion cards are fitted. Each slot leads to a bus on the motherboard. A </a:t>
            </a:r>
            <a:r>
              <a:rPr b="1" dirty="0" i="1" lang="en-US" smtClean="0">
                <a:solidFill>
                  <a:srgbClr val="3014DA"/>
                </a:solidFill>
                <a:latin typeface="Cambria" pitchFamily="18" charset="0"/>
              </a:rPr>
              <a:t>bus</a:t>
            </a:r>
            <a:r>
              <a:rPr b="1" dirty="0" lang="en-US" smtClean="0">
                <a:latin typeface="Cambria" pitchFamily="18" charset="0"/>
              </a:rPr>
              <a:t> is a path that enables various parts of the computer to communicate with one another.</a:t>
            </a:r>
          </a:p>
          <a:p>
            <a:pPr indent="-457200" marL="457200">
              <a:buFont typeface="+mj-lt"/>
              <a:buAutoNum type="alphaLcPeriod"/>
            </a:pPr>
            <a:r>
              <a:rPr b="1" dirty="0" lang="en-US" smtClean="0">
                <a:solidFill>
                  <a:srgbClr val="FF0000"/>
                </a:solidFill>
                <a:effectLst>
                  <a:outerShdw algn="tl" blurRad="38100" dir="2700000" dist="38100">
                    <a:srgbClr val="000000">
                      <a:alpha val="43137"/>
                    </a:srgbClr>
                  </a:outerShdw>
                </a:effectLst>
                <a:latin typeface="Cambria" pitchFamily="18" charset="0"/>
              </a:rPr>
              <a:t>Hard disk: </a:t>
            </a:r>
            <a:r>
              <a:rPr b="1" dirty="0" lang="en-US" smtClean="0">
                <a:latin typeface="Cambria" pitchFamily="18" charset="0"/>
              </a:rPr>
              <a:t>it is the computer’s main storage unit where all data and programs are stored.</a:t>
            </a:r>
          </a:p>
          <a:p>
            <a:pPr indent="-457200" marL="457200">
              <a:buNone/>
            </a:pPr>
            <a:endParaRPr b="1" dirty="0" lang="en-US">
              <a:latin typeface="Cambria" pitchFamily="18" charset="0"/>
            </a:endParaRPr>
          </a:p>
        </p:txBody>
      </p:sp>
    </p:spTree>
  </p:cSld>
  <p:clrMapOvr>
    <a:masterClrMapping/>
  </p:clrMapOvr>
  <p:transition spd="slow">
    <p:newsflash/>
  </p:transition>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214" name=""/>
        <p:cNvGrpSpPr/>
        <p:nvPr/>
      </p:nvGrpSpPr>
      <p:grpSpPr>
        <a:xfrm>
          <a:off x="0" y="0"/>
          <a:ext cx="0" cy="0"/>
          <a:chOff x="0" y="0"/>
          <a:chExt cx="0" cy="0"/>
        </a:xfrm>
      </p:grpSpPr>
      <p:sp>
        <p:nvSpPr>
          <p:cNvPr id="1048626" name="Content Placeholder 1"/>
          <p:cNvSpPr>
            <a:spLocks noGrp="1"/>
          </p:cNvSpPr>
          <p:nvPr>
            <p:ph idx="1"/>
          </p:nvPr>
        </p:nvSpPr>
        <p:spPr>
          <a:xfrm>
            <a:off x="152400" y="1066800"/>
            <a:ext cx="8839199" cy="5562599"/>
          </a:xfrm>
          <a:solidFill>
            <a:schemeClr val="bg1"/>
          </a:solidFill>
        </p:spPr>
        <p:txBody>
          <a:bodyPr>
            <a:noAutofit/>
          </a:bodyPr>
          <a:p>
            <a:pPr>
              <a:buFont typeface="Wingdings" pitchFamily="2" charset="2"/>
              <a:buChar char="§"/>
            </a:pPr>
            <a:r>
              <a:rPr b="1" dirty="0" sz="3600" lang="en-US" smtClean="0">
                <a:solidFill>
                  <a:srgbClr val="7030A0"/>
                </a:solidFill>
              </a:rPr>
              <a:t>The first computing machine was known as </a:t>
            </a:r>
            <a:r>
              <a:rPr b="1" dirty="0" sz="3600" lang="en-US" smtClean="0">
                <a:solidFill>
                  <a:schemeClr val="accent5">
                    <a:lumMod val="75000"/>
                  </a:schemeClr>
                </a:solidFill>
              </a:rPr>
              <a:t>ABACUS</a:t>
            </a:r>
            <a:r>
              <a:rPr b="1" dirty="0" sz="3600" lang="en-US" smtClean="0">
                <a:solidFill>
                  <a:srgbClr val="7030A0"/>
                </a:solidFill>
              </a:rPr>
              <a:t>. It was used in ancient China and Japan. It had bead-like parts that moved along rods. It was used for simple and small volumes of arithmetic.</a:t>
            </a:r>
          </a:p>
          <a:p>
            <a:pPr>
              <a:buFont typeface="Wingdings" pitchFamily="2" charset="2"/>
              <a:buChar char="§"/>
            </a:pPr>
            <a:r>
              <a:rPr b="1" dirty="0" sz="3600" lang="en-US" smtClean="0">
                <a:solidFill>
                  <a:srgbClr val="7030A0"/>
                </a:solidFill>
              </a:rPr>
              <a:t>The next significant aid to calculation was the invention of logarithms by </a:t>
            </a:r>
            <a:r>
              <a:rPr b="1" dirty="0" sz="3600" lang="en-US" smtClean="0">
                <a:solidFill>
                  <a:schemeClr val="accent5">
                    <a:lumMod val="75000"/>
                  </a:schemeClr>
                </a:solidFill>
              </a:rPr>
              <a:t>John Napier </a:t>
            </a:r>
            <a:r>
              <a:rPr b="1" dirty="0" sz="3600" lang="en-US" smtClean="0">
                <a:solidFill>
                  <a:srgbClr val="7030A0"/>
                </a:solidFill>
              </a:rPr>
              <a:t>who published his log tables in 1614.</a:t>
            </a:r>
          </a:p>
          <a:p>
            <a:pPr>
              <a:buFont typeface="Wingdings" pitchFamily="2" charset="2"/>
              <a:buChar char="§"/>
            </a:pPr>
            <a:endParaRPr b="1" dirty="0" sz="3600" lang="en-US">
              <a:solidFill>
                <a:srgbClr val="7030A0"/>
              </a:solidFill>
            </a:endParaRPr>
          </a:p>
        </p:txBody>
      </p:sp>
      <p:sp>
        <p:nvSpPr>
          <p:cNvPr id="1048627" name="Title 2"/>
          <p:cNvSpPr>
            <a:spLocks noGrp="1"/>
          </p:cNvSpPr>
          <p:nvPr>
            <p:ph type="title"/>
          </p:nvPr>
        </p:nvSpPr>
        <p:spPr>
          <a:xfrm>
            <a:off x="228600" y="76200"/>
            <a:ext cx="8610600" cy="990600"/>
          </a:xfrm>
          <a:solidFill>
            <a:srgbClr val="FFFF00"/>
          </a:solidFill>
        </p:spPr>
        <p:txBody>
          <a:bodyPr/>
          <a:p>
            <a:r>
              <a:rPr b="1" dirty="0" sz="3600" lang="en-US" u="sng" smtClean="0"/>
              <a:t>History and Development of computers</a:t>
            </a:r>
            <a:endParaRPr b="1" dirty="0" sz="3600" lang="en-US" u="sng"/>
          </a:p>
        </p:txBody>
      </p:sp>
    </p:spTree>
  </p:cSld>
  <p:clrMapOvr>
    <a:masterClrMapping/>
  </p:clrMapOvr>
  <p:transition spd="slow">
    <p:newsflash/>
  </p:transition>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215" name=""/>
        <p:cNvGrpSpPr/>
        <p:nvPr/>
      </p:nvGrpSpPr>
      <p:grpSpPr>
        <a:xfrm>
          <a:off x="0" y="0"/>
          <a:ext cx="0" cy="0"/>
          <a:chOff x="0" y="0"/>
          <a:chExt cx="0" cy="0"/>
        </a:xfrm>
      </p:grpSpPr>
      <p:sp>
        <p:nvSpPr>
          <p:cNvPr id="1048628" name="Content Placeholder 1"/>
          <p:cNvSpPr>
            <a:spLocks noGrp="1"/>
          </p:cNvSpPr>
          <p:nvPr>
            <p:ph idx="1"/>
          </p:nvPr>
        </p:nvSpPr>
        <p:spPr>
          <a:xfrm>
            <a:off x="457201" y="457201"/>
            <a:ext cx="8153400" cy="5668962"/>
          </a:xfrm>
          <a:solidFill>
            <a:schemeClr val="bg1"/>
          </a:solidFill>
        </p:spPr>
        <p:txBody>
          <a:bodyPr>
            <a:normAutofit/>
          </a:bodyPr>
          <a:p>
            <a:pPr>
              <a:buFont typeface="Wingdings" pitchFamily="2" charset="2"/>
              <a:buChar char="§"/>
            </a:pPr>
            <a:r>
              <a:rPr b="1" dirty="0" sz="3600" lang="en-US" smtClean="0">
                <a:solidFill>
                  <a:srgbClr val="7030A0"/>
                </a:solidFill>
              </a:rPr>
              <a:t>In 1620, the slide rule was invented by </a:t>
            </a:r>
            <a:r>
              <a:rPr b="1" dirty="0" sz="3600" lang="en-US" smtClean="0">
                <a:solidFill>
                  <a:schemeClr val="accent5">
                    <a:lumMod val="75000"/>
                  </a:schemeClr>
                </a:solidFill>
              </a:rPr>
              <a:t>William </a:t>
            </a:r>
            <a:r>
              <a:rPr b="1" dirty="0" sz="3600" lang="en-US" err="1" smtClean="0">
                <a:solidFill>
                  <a:schemeClr val="accent5">
                    <a:lumMod val="75000"/>
                  </a:schemeClr>
                </a:solidFill>
              </a:rPr>
              <a:t>Oughtred</a:t>
            </a:r>
            <a:r>
              <a:rPr b="1" dirty="0" sz="3600" lang="en-US" smtClean="0">
                <a:solidFill>
                  <a:srgbClr val="7030A0"/>
                </a:solidFill>
              </a:rPr>
              <a:t>.</a:t>
            </a:r>
          </a:p>
          <a:p>
            <a:pPr>
              <a:buFont typeface="Wingdings" pitchFamily="2" charset="2"/>
              <a:buChar char="§"/>
            </a:pPr>
            <a:r>
              <a:rPr b="1" dirty="0" sz="3600" lang="en-US" smtClean="0">
                <a:solidFill>
                  <a:srgbClr val="7030A0"/>
                </a:solidFill>
              </a:rPr>
              <a:t>In 1623, </a:t>
            </a:r>
            <a:r>
              <a:rPr b="1" dirty="0" sz="3600" lang="en-US" err="1" smtClean="0">
                <a:solidFill>
                  <a:schemeClr val="accent5">
                    <a:lumMod val="75000"/>
                  </a:schemeClr>
                </a:solidFill>
              </a:rPr>
              <a:t>Blaise</a:t>
            </a:r>
            <a:r>
              <a:rPr b="1" dirty="0" sz="3600" lang="en-US" smtClean="0">
                <a:solidFill>
                  <a:schemeClr val="accent5">
                    <a:lumMod val="75000"/>
                  </a:schemeClr>
                </a:solidFill>
              </a:rPr>
              <a:t> Pascal </a:t>
            </a:r>
            <a:r>
              <a:rPr b="1" dirty="0" sz="3600" lang="en-US" smtClean="0">
                <a:solidFill>
                  <a:srgbClr val="7030A0"/>
                </a:solidFill>
              </a:rPr>
              <a:t>invented the mechanical calculator that had the ability to add and subtract numbers.</a:t>
            </a:r>
          </a:p>
          <a:p>
            <a:pPr>
              <a:buFont typeface="Wingdings" pitchFamily="2" charset="2"/>
              <a:buChar char="§"/>
            </a:pPr>
            <a:r>
              <a:rPr b="1" dirty="0" sz="3600" lang="en-US" smtClean="0">
                <a:solidFill>
                  <a:srgbClr val="7030A0"/>
                </a:solidFill>
              </a:rPr>
              <a:t>In 1671, a calculating machine with capabilities to multiply and divide numbers was invented by </a:t>
            </a:r>
            <a:r>
              <a:rPr b="1" dirty="0" sz="3600" lang="en-US" smtClean="0">
                <a:solidFill>
                  <a:schemeClr val="accent5">
                    <a:lumMod val="75000"/>
                  </a:schemeClr>
                </a:solidFill>
              </a:rPr>
              <a:t>Gottfried Von Leibniz</a:t>
            </a:r>
            <a:r>
              <a:rPr b="1" dirty="0" sz="3600" lang="en-US" smtClean="0">
                <a:solidFill>
                  <a:srgbClr val="7030A0"/>
                </a:solidFill>
              </a:rPr>
              <a:t>. </a:t>
            </a:r>
          </a:p>
          <a:p>
            <a:endParaRPr dirty="0" sz="3600" lang="en-US"/>
          </a:p>
        </p:txBody>
      </p:sp>
    </p:spTree>
  </p:cSld>
  <p:clrMapOvr>
    <a:masterClrMapping/>
  </p:clrMapOvr>
  <p:transition spd="slow">
    <p:newsflash/>
  </p:transition>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216" name=""/>
        <p:cNvGrpSpPr/>
        <p:nvPr/>
      </p:nvGrpSpPr>
      <p:grpSpPr>
        <a:xfrm>
          <a:off x="0" y="0"/>
          <a:ext cx="0" cy="0"/>
          <a:chOff x="0" y="0"/>
          <a:chExt cx="0" cy="0"/>
        </a:xfrm>
      </p:grpSpPr>
      <p:sp>
        <p:nvSpPr>
          <p:cNvPr id="1048629" name="Content Placeholder 1"/>
          <p:cNvSpPr>
            <a:spLocks noGrp="1"/>
          </p:cNvSpPr>
          <p:nvPr>
            <p:ph idx="1"/>
          </p:nvPr>
        </p:nvSpPr>
        <p:spPr>
          <a:xfrm>
            <a:off x="152400" y="457201"/>
            <a:ext cx="8839199" cy="6324600"/>
          </a:xfrm>
          <a:solidFill>
            <a:srgbClr val="FFEBFF">
              <a:alpha val="66667"/>
            </a:srgbClr>
          </a:solidFill>
        </p:spPr>
        <p:txBody>
          <a:bodyPr>
            <a:noAutofit/>
          </a:bodyPr>
          <a:p>
            <a:pPr>
              <a:buFont typeface="Wingdings" pitchFamily="2" charset="2"/>
              <a:buChar char="§"/>
            </a:pPr>
            <a:r>
              <a:rPr b="1" dirty="0" sz="2800" lang="en-US" smtClean="0">
                <a:solidFill>
                  <a:srgbClr val="002060"/>
                </a:solidFill>
                <a:latin typeface="Cambria" pitchFamily="18" charset="0"/>
              </a:rPr>
              <a:t>In 1822, Charles Babbage (regarded as the father of computing) developed the </a:t>
            </a:r>
            <a:r>
              <a:rPr b="1" dirty="0" sz="2800" i="1" lang="en-US" smtClean="0">
                <a:solidFill>
                  <a:schemeClr val="accent5">
                    <a:lumMod val="75000"/>
                  </a:schemeClr>
                </a:solidFill>
                <a:latin typeface="Cambria" pitchFamily="18" charset="0"/>
              </a:rPr>
              <a:t>analytical engine </a:t>
            </a:r>
            <a:r>
              <a:rPr b="1" dirty="0" sz="2800" lang="en-US" smtClean="0">
                <a:solidFill>
                  <a:srgbClr val="002060"/>
                </a:solidFill>
                <a:latin typeface="Cambria" pitchFamily="18" charset="0"/>
              </a:rPr>
              <a:t>which combined arithmetic process with decision based on its own logic.</a:t>
            </a:r>
          </a:p>
          <a:p>
            <a:pPr>
              <a:buFont typeface="Wingdings" pitchFamily="2" charset="2"/>
              <a:buChar char="§"/>
            </a:pPr>
            <a:r>
              <a:rPr b="1" dirty="0" sz="2800" lang="en-US" smtClean="0">
                <a:solidFill>
                  <a:srgbClr val="002060"/>
                </a:solidFill>
                <a:latin typeface="Cambria" pitchFamily="18" charset="0"/>
              </a:rPr>
              <a:t>1847-1854, </a:t>
            </a:r>
            <a:r>
              <a:rPr b="1" dirty="0" sz="2800" lang="en-US" smtClean="0">
                <a:solidFill>
                  <a:schemeClr val="accent5">
                    <a:lumMod val="75000"/>
                  </a:schemeClr>
                </a:solidFill>
                <a:latin typeface="Cambria" pitchFamily="18" charset="0"/>
              </a:rPr>
              <a:t>George Boole </a:t>
            </a:r>
            <a:r>
              <a:rPr b="1" dirty="0" sz="2800" lang="en-US" smtClean="0">
                <a:solidFill>
                  <a:srgbClr val="002060"/>
                </a:solidFill>
                <a:latin typeface="Cambria" pitchFamily="18" charset="0"/>
              </a:rPr>
              <a:t>discovered </a:t>
            </a:r>
            <a:r>
              <a:rPr b="1" dirty="0" sz="2800" i="1" lang="en-US" err="1" smtClean="0">
                <a:solidFill>
                  <a:schemeClr val="accent5">
                    <a:lumMod val="75000"/>
                  </a:schemeClr>
                </a:solidFill>
                <a:latin typeface="Cambria" pitchFamily="18" charset="0"/>
              </a:rPr>
              <a:t>boolean</a:t>
            </a:r>
            <a:r>
              <a:rPr b="1" dirty="0" sz="2800" i="1" lang="en-US" smtClean="0">
                <a:solidFill>
                  <a:schemeClr val="accent5">
                    <a:lumMod val="75000"/>
                  </a:schemeClr>
                </a:solidFill>
                <a:latin typeface="Cambria" pitchFamily="18" charset="0"/>
              </a:rPr>
              <a:t> algebra</a:t>
            </a:r>
            <a:r>
              <a:rPr b="1" dirty="0" sz="2800" lang="en-US" smtClean="0">
                <a:solidFill>
                  <a:srgbClr val="002060"/>
                </a:solidFill>
                <a:latin typeface="Cambria" pitchFamily="18" charset="0"/>
              </a:rPr>
              <a:t>, whose principles are the basis of today's computers logic gates.</a:t>
            </a:r>
          </a:p>
          <a:p>
            <a:pPr>
              <a:buFont typeface="Wingdings" pitchFamily="2" charset="2"/>
              <a:buChar char="§"/>
            </a:pPr>
            <a:r>
              <a:rPr b="1" dirty="0" sz="2800" lang="en-US" smtClean="0">
                <a:solidFill>
                  <a:srgbClr val="002060"/>
                </a:solidFill>
                <a:latin typeface="Cambria" pitchFamily="18" charset="0"/>
              </a:rPr>
              <a:t>Around mid 1880’s, </a:t>
            </a:r>
            <a:r>
              <a:rPr b="1" dirty="0" sz="2800" lang="en-US" smtClean="0">
                <a:solidFill>
                  <a:schemeClr val="accent5">
                    <a:lumMod val="75000"/>
                  </a:schemeClr>
                </a:solidFill>
                <a:latin typeface="Cambria" pitchFamily="18" charset="0"/>
              </a:rPr>
              <a:t>Herman Hollerith </a:t>
            </a:r>
            <a:r>
              <a:rPr b="1" dirty="0" sz="2800" lang="en-US" smtClean="0">
                <a:solidFill>
                  <a:srgbClr val="002060"/>
                </a:solidFill>
                <a:latin typeface="Cambria" pitchFamily="18" charset="0"/>
              </a:rPr>
              <a:t>developed the Hollerith machine for Card Punching and reading. He formed a company called “The Computing Tabulating Recording Company” known today as the “International Business Machine Corporation” (IBM).</a:t>
            </a:r>
          </a:p>
        </p:txBody>
      </p:sp>
    </p:spTree>
  </p:cSld>
  <p:clrMapOvr>
    <a:masterClrMapping/>
  </p:clrMapOvr>
  <p:transition spd="slow">
    <p:newsflash/>
  </p:transition>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217" name=""/>
        <p:cNvGrpSpPr/>
        <p:nvPr/>
      </p:nvGrpSpPr>
      <p:grpSpPr>
        <a:xfrm>
          <a:off x="0" y="0"/>
          <a:ext cx="0" cy="0"/>
          <a:chOff x="0" y="0"/>
          <a:chExt cx="0" cy="0"/>
        </a:xfrm>
      </p:grpSpPr>
      <p:sp>
        <p:nvSpPr>
          <p:cNvPr id="1048630" name="Content Placeholder 1"/>
          <p:cNvSpPr>
            <a:spLocks noGrp="1"/>
          </p:cNvSpPr>
          <p:nvPr>
            <p:ph idx="1"/>
          </p:nvPr>
        </p:nvSpPr>
        <p:spPr>
          <a:xfrm>
            <a:off x="381000" y="609601"/>
            <a:ext cx="8381999" cy="5516562"/>
          </a:xfrm>
          <a:solidFill>
            <a:schemeClr val="bg1"/>
          </a:solidFill>
        </p:spPr>
        <p:txBody>
          <a:bodyPr>
            <a:normAutofit/>
          </a:bodyPr>
          <a:p>
            <a:pPr>
              <a:buFont typeface="Wingdings" pitchFamily="2" charset="2"/>
              <a:buChar char="§"/>
            </a:pPr>
            <a:r>
              <a:rPr b="1" dirty="0" sz="3200" lang="en-US" smtClean="0">
                <a:solidFill>
                  <a:srgbClr val="002060"/>
                </a:solidFill>
                <a:latin typeface="Cambria" pitchFamily="18" charset="0"/>
              </a:rPr>
              <a:t>In 1906, </a:t>
            </a:r>
            <a:r>
              <a:rPr b="1" dirty="0" sz="3200" lang="en-US" smtClean="0">
                <a:solidFill>
                  <a:schemeClr val="accent5">
                    <a:lumMod val="75000"/>
                  </a:schemeClr>
                </a:solidFill>
                <a:latin typeface="Cambria" pitchFamily="18" charset="0"/>
              </a:rPr>
              <a:t>Lee De Forest </a:t>
            </a:r>
            <a:r>
              <a:rPr b="1" dirty="0" sz="3200" lang="en-US" smtClean="0">
                <a:solidFill>
                  <a:srgbClr val="002060"/>
                </a:solidFill>
                <a:latin typeface="Cambria" pitchFamily="18" charset="0"/>
              </a:rPr>
              <a:t>made a breakthrough in developing the technology of </a:t>
            </a:r>
            <a:r>
              <a:rPr b="1" dirty="0" sz="3200" lang="en-US" u="sng" smtClean="0">
                <a:solidFill>
                  <a:schemeClr val="accent5">
                    <a:lumMod val="75000"/>
                  </a:schemeClr>
                </a:solidFill>
                <a:latin typeface="Cambria" pitchFamily="18" charset="0"/>
              </a:rPr>
              <a:t>Thermionic Valve </a:t>
            </a:r>
            <a:r>
              <a:rPr b="1" dirty="0" sz="3200" lang="en-US" smtClean="0">
                <a:solidFill>
                  <a:srgbClr val="002060"/>
                </a:solidFill>
                <a:latin typeface="Cambria" pitchFamily="18" charset="0"/>
              </a:rPr>
              <a:t>which was the first electronic component.</a:t>
            </a:r>
          </a:p>
          <a:p>
            <a:pPr>
              <a:buFont typeface="Wingdings" pitchFamily="2" charset="2"/>
              <a:buChar char="§"/>
            </a:pPr>
            <a:r>
              <a:rPr b="1" dirty="0" sz="3200" lang="en-US" smtClean="0">
                <a:solidFill>
                  <a:srgbClr val="002060"/>
                </a:solidFill>
                <a:latin typeface="Cambria" pitchFamily="18" charset="0"/>
              </a:rPr>
              <a:t>I937-1944, the Mark I was built by </a:t>
            </a:r>
            <a:r>
              <a:rPr b="1" dirty="0" sz="3200" lang="en-US" smtClean="0">
                <a:solidFill>
                  <a:schemeClr val="accent5">
                    <a:lumMod val="75000"/>
                  </a:schemeClr>
                </a:solidFill>
                <a:latin typeface="Cambria" pitchFamily="18" charset="0"/>
              </a:rPr>
              <a:t>Howard Aiken </a:t>
            </a:r>
            <a:r>
              <a:rPr b="1" dirty="0" sz="3200" lang="en-US" smtClean="0">
                <a:solidFill>
                  <a:srgbClr val="002060"/>
                </a:solidFill>
                <a:latin typeface="Cambria" pitchFamily="18" charset="0"/>
              </a:rPr>
              <a:t>with support from IBM.</a:t>
            </a:r>
          </a:p>
          <a:p>
            <a:pPr>
              <a:buFont typeface="Wingdings" pitchFamily="2" charset="2"/>
              <a:buChar char="§"/>
            </a:pPr>
            <a:r>
              <a:rPr b="1" dirty="0" sz="3200" lang="en-US" smtClean="0">
                <a:solidFill>
                  <a:srgbClr val="002060"/>
                </a:solidFill>
                <a:latin typeface="Cambria" pitchFamily="18" charset="0"/>
              </a:rPr>
              <a:t>From 1946 onwards, the progress in digital computers has been tremendous.</a:t>
            </a:r>
          </a:p>
          <a:p>
            <a:endParaRPr dirty="0" sz="3200" lang="en-US"/>
          </a:p>
        </p:txBody>
      </p:sp>
    </p:spTree>
  </p:cSld>
  <p:clrMapOvr>
    <a:masterClrMapping/>
  </p:clrMapOvr>
  <p:transition spd="slow">
    <p:newsflash/>
  </p:transition>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218" name=""/>
        <p:cNvGrpSpPr/>
        <p:nvPr/>
      </p:nvGrpSpPr>
      <p:grpSpPr>
        <a:xfrm>
          <a:off x="0" y="0"/>
          <a:ext cx="0" cy="0"/>
          <a:chOff x="0" y="0"/>
          <a:chExt cx="0" cy="0"/>
        </a:xfrm>
      </p:grpSpPr>
      <p:pic>
        <p:nvPicPr>
          <p:cNvPr id="2097157" name="Picture 2" descr="C:\Users\KAHETI BOYS\Desktop\COMP images\analy1.jpg"/>
          <p:cNvPicPr>
            <a:picLocks noChangeAspect="1" noChangeArrowheads="1"/>
          </p:cNvPicPr>
          <p:nvPr/>
        </p:nvPicPr>
        <p:blipFill>
          <a:blip xmlns:r="http://schemas.openxmlformats.org/officeDocument/2006/relationships" r:embed="rId1"/>
          <a:srcRect/>
          <a:stretch>
            <a:fillRect/>
          </a:stretch>
        </p:blipFill>
        <p:spPr bwMode="auto">
          <a:xfrm>
            <a:off x="3962400" y="3352800"/>
            <a:ext cx="4943475" cy="3429000"/>
          </a:xfrm>
          <a:prstGeom prst="rect"/>
          <a:noFill/>
        </p:spPr>
      </p:pic>
      <p:pic>
        <p:nvPicPr>
          <p:cNvPr id="2097158" name="Picture 3" descr="C:\Users\KAHETI BOYS\Desktop\COMP images\ABACUS.GIF"/>
          <p:cNvPicPr>
            <a:picLocks noChangeAspect="1" noChangeArrowheads="1"/>
          </p:cNvPicPr>
          <p:nvPr/>
        </p:nvPicPr>
        <p:blipFill>
          <a:blip xmlns:r="http://schemas.openxmlformats.org/officeDocument/2006/relationships" r:embed="rId2"/>
          <a:srcRect/>
          <a:stretch>
            <a:fillRect/>
          </a:stretch>
        </p:blipFill>
        <p:spPr bwMode="auto">
          <a:xfrm>
            <a:off x="76200" y="0"/>
            <a:ext cx="5105400" cy="3352800"/>
          </a:xfrm>
          <a:prstGeom prst="rect"/>
          <a:noFill/>
        </p:spPr>
      </p:pic>
      <p:sp>
        <p:nvSpPr>
          <p:cNvPr id="1048631" name="TextBox 3"/>
          <p:cNvSpPr txBox="1"/>
          <p:nvPr/>
        </p:nvSpPr>
        <p:spPr>
          <a:xfrm>
            <a:off x="5257800" y="838200"/>
            <a:ext cx="2362200" cy="461665"/>
          </a:xfrm>
          <a:prstGeom prst="rect"/>
          <a:noFill/>
        </p:spPr>
        <p:txBody>
          <a:bodyPr rtlCol="0" wrap="square">
            <a:spAutoFit/>
          </a:bodyPr>
          <a:p>
            <a:r>
              <a:rPr b="1" dirty="0" sz="2400" lang="en-US" smtClean="0">
                <a:solidFill>
                  <a:srgbClr val="3014DA"/>
                </a:solidFill>
              </a:rPr>
              <a:t>The ABACUS</a:t>
            </a:r>
            <a:endParaRPr b="1" dirty="0" sz="2400" lang="en-US">
              <a:solidFill>
                <a:srgbClr val="3014DA"/>
              </a:solidFill>
            </a:endParaRPr>
          </a:p>
        </p:txBody>
      </p:sp>
      <p:sp>
        <p:nvSpPr>
          <p:cNvPr id="1048632" name="TextBox 4"/>
          <p:cNvSpPr txBox="1"/>
          <p:nvPr/>
        </p:nvSpPr>
        <p:spPr>
          <a:xfrm>
            <a:off x="1371600" y="4648200"/>
            <a:ext cx="2667000" cy="830997"/>
          </a:xfrm>
          <a:prstGeom prst="rect"/>
          <a:noFill/>
        </p:spPr>
        <p:txBody>
          <a:bodyPr rtlCol="0" wrap="square">
            <a:spAutoFit/>
          </a:bodyPr>
          <a:p>
            <a:r>
              <a:rPr b="1" dirty="0" sz="2400" lang="en-US" smtClean="0">
                <a:solidFill>
                  <a:srgbClr val="3014DA"/>
                </a:solidFill>
              </a:rPr>
              <a:t>The Analytical Engine</a:t>
            </a:r>
            <a:endParaRPr b="1" dirty="0" sz="2400" lang="en-US">
              <a:solidFill>
                <a:srgbClr val="3014DA"/>
              </a:solidFill>
            </a:endParaRPr>
          </a:p>
        </p:txBody>
      </p:sp>
    </p:spTree>
  </p:cSld>
  <p:clrMapOvr>
    <a:masterClrMapping/>
  </p:clrMapOvr>
  <p:transition spd="slow">
    <p:newsflash/>
  </p:transition>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219" name=""/>
        <p:cNvGrpSpPr/>
        <p:nvPr/>
      </p:nvGrpSpPr>
      <p:grpSpPr>
        <a:xfrm>
          <a:off x="0" y="0"/>
          <a:ext cx="0" cy="0"/>
          <a:chOff x="0" y="0"/>
          <a:chExt cx="0" cy="0"/>
        </a:xfrm>
      </p:grpSpPr>
      <p:sp>
        <p:nvSpPr>
          <p:cNvPr id="1048633" name="Content Placeholder 1"/>
          <p:cNvSpPr>
            <a:spLocks noGrp="1"/>
          </p:cNvSpPr>
          <p:nvPr>
            <p:ph idx="1"/>
          </p:nvPr>
        </p:nvSpPr>
        <p:spPr>
          <a:xfrm>
            <a:off x="0" y="1752600"/>
            <a:ext cx="8839199" cy="3352800"/>
          </a:xfrm>
          <a:solidFill>
            <a:schemeClr val="bg1"/>
          </a:solidFill>
        </p:spPr>
        <p:txBody>
          <a:bodyPr>
            <a:normAutofit lnSpcReduction="10000"/>
          </a:bodyPr>
          <a:p>
            <a:pPr>
              <a:buNone/>
            </a:pPr>
            <a:r>
              <a:rPr b="1" dirty="0" sz="3600" lang="en-US" smtClean="0">
                <a:solidFill>
                  <a:schemeClr val="tx1"/>
                </a:solidFill>
                <a:latin typeface="Cambria" pitchFamily="18" charset="0"/>
              </a:rPr>
              <a:t>Computers can broadly be categorised into five generations.  These generations are based mainly on the basic electronic component or the internal working mechanism that was used to build the computer.</a:t>
            </a:r>
          </a:p>
          <a:p>
            <a:pPr indent="-457200" marL="457200">
              <a:buFont typeface="Courier New" pitchFamily="49" charset="0"/>
              <a:buChar char="o"/>
            </a:pPr>
            <a:endParaRPr b="1" dirty="0" lang="en-US">
              <a:solidFill>
                <a:srgbClr val="008000"/>
              </a:solidFill>
              <a:latin typeface="Cambria" pitchFamily="18" charset="0"/>
            </a:endParaRPr>
          </a:p>
        </p:txBody>
      </p:sp>
      <p:sp>
        <p:nvSpPr>
          <p:cNvPr id="1048634" name="Title 2"/>
          <p:cNvSpPr>
            <a:spLocks noGrp="1"/>
          </p:cNvSpPr>
          <p:nvPr>
            <p:ph type="title"/>
          </p:nvPr>
        </p:nvSpPr>
        <p:spPr>
          <a:xfrm>
            <a:off x="152400" y="685800"/>
            <a:ext cx="8382000" cy="825650"/>
          </a:xfrm>
          <a:solidFill>
            <a:srgbClr val="FFFF66"/>
          </a:solidFill>
        </p:spPr>
        <p:txBody>
          <a:bodyPr/>
          <a:p>
            <a:r>
              <a:rPr b="1" dirty="0" sz="4800" lang="en-US" u="sng" smtClean="0">
                <a:latin typeface="Aharoni" pitchFamily="2" charset="-79"/>
                <a:cs typeface="Aharoni" pitchFamily="2" charset="-79"/>
              </a:rPr>
              <a:t>Generations of computers</a:t>
            </a:r>
            <a:endParaRPr b="1" dirty="0" sz="4800" lang="en-US" u="sng">
              <a:latin typeface="Aharoni" pitchFamily="2" charset="-79"/>
              <a:cs typeface="Aharoni" pitchFamily="2" charset="-79"/>
            </a:endParaRPr>
          </a:p>
        </p:txBody>
      </p:sp>
    </p:spTree>
  </p:cSld>
  <p:clrMapOvr>
    <a:masterClrMapping/>
  </p:clrMapOvr>
  <p:transition spd="slow">
    <p:newsflash/>
  </p:transition>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220" name=""/>
        <p:cNvGrpSpPr/>
        <p:nvPr/>
      </p:nvGrpSpPr>
      <p:grpSpPr>
        <a:xfrm>
          <a:off x="0" y="0"/>
          <a:ext cx="0" cy="0"/>
          <a:chOff x="0" y="0"/>
          <a:chExt cx="0" cy="0"/>
        </a:xfrm>
      </p:grpSpPr>
      <p:sp>
        <p:nvSpPr>
          <p:cNvPr id="1048635" name="Content Placeholder 1"/>
          <p:cNvSpPr>
            <a:spLocks noGrp="1"/>
          </p:cNvSpPr>
          <p:nvPr>
            <p:ph idx="1"/>
          </p:nvPr>
        </p:nvSpPr>
        <p:spPr>
          <a:xfrm>
            <a:off x="152400" y="381000"/>
            <a:ext cx="8686799" cy="6019800"/>
          </a:xfrm>
          <a:solidFill>
            <a:srgbClr val="FFFF00"/>
          </a:solidFill>
        </p:spPr>
        <p:txBody>
          <a:bodyPr>
            <a:normAutofit/>
          </a:bodyPr>
          <a:p>
            <a:pPr indent="-457200" marL="457200">
              <a:buFont typeface="+mj-lt"/>
              <a:buAutoNum type="arabicParenR"/>
            </a:pPr>
            <a:r>
              <a:rPr b="1" dirty="0" lang="en-US" u="sng" smtClean="0">
                <a:solidFill>
                  <a:schemeClr val="accent5">
                    <a:lumMod val="75000"/>
                  </a:schemeClr>
                </a:solidFill>
                <a:latin typeface="Arial Black" pitchFamily="34" charset="0"/>
              </a:rPr>
              <a:t>FIRST GENERATION (1945-1956)</a:t>
            </a:r>
          </a:p>
          <a:p>
            <a:pPr indent="-457200" marL="457200">
              <a:buFont typeface="Courier New" pitchFamily="49" charset="0"/>
              <a:buChar char="o"/>
            </a:pPr>
            <a:r>
              <a:rPr b="1" dirty="0" lang="en-US" smtClean="0">
                <a:solidFill>
                  <a:srgbClr val="008000"/>
                </a:solidFill>
                <a:latin typeface="Arial Black" pitchFamily="34" charset="0"/>
              </a:rPr>
              <a:t>They used </a:t>
            </a:r>
            <a:r>
              <a:rPr b="1" dirty="0" i="1" lang="en-US" smtClean="0">
                <a:solidFill>
                  <a:srgbClr val="3014DA"/>
                </a:solidFill>
                <a:latin typeface="Arial Black" pitchFamily="34" charset="0"/>
              </a:rPr>
              <a:t>vacuum tubes </a:t>
            </a:r>
            <a:r>
              <a:rPr b="1" dirty="0" lang="en-US" smtClean="0">
                <a:solidFill>
                  <a:srgbClr val="008000"/>
                </a:solidFill>
                <a:latin typeface="Arial Black" pitchFamily="34" charset="0"/>
              </a:rPr>
              <a:t>or </a:t>
            </a:r>
            <a:r>
              <a:rPr b="1" dirty="0" i="1" lang="en-US" smtClean="0">
                <a:solidFill>
                  <a:srgbClr val="3014DA"/>
                </a:solidFill>
                <a:latin typeface="Arial Black" pitchFamily="34" charset="0"/>
              </a:rPr>
              <a:t>thermionic valves </a:t>
            </a:r>
            <a:r>
              <a:rPr b="1" dirty="0" lang="en-US" smtClean="0">
                <a:solidFill>
                  <a:srgbClr val="008000"/>
                </a:solidFill>
                <a:latin typeface="Arial Black" pitchFamily="34" charset="0"/>
              </a:rPr>
              <a:t>as the main electronic component to process data.</a:t>
            </a:r>
          </a:p>
          <a:p>
            <a:pPr indent="-457200" marL="457200">
              <a:buFont typeface="Courier New" pitchFamily="49" charset="0"/>
              <a:buChar char="o"/>
            </a:pPr>
            <a:r>
              <a:rPr b="1" dirty="0" lang="en-US" smtClean="0">
                <a:solidFill>
                  <a:srgbClr val="008000"/>
                </a:solidFill>
                <a:latin typeface="Arial Black" pitchFamily="34" charset="0"/>
              </a:rPr>
              <a:t>They used </a:t>
            </a:r>
            <a:r>
              <a:rPr b="1" dirty="0" i="1" lang="en-US" smtClean="0">
                <a:solidFill>
                  <a:srgbClr val="3014DA"/>
                </a:solidFill>
                <a:latin typeface="Arial Black" pitchFamily="34" charset="0"/>
              </a:rPr>
              <a:t>magnetic drum memories </a:t>
            </a:r>
            <a:r>
              <a:rPr b="1" dirty="0" lang="en-US" smtClean="0">
                <a:solidFill>
                  <a:srgbClr val="008000"/>
                </a:solidFill>
                <a:latin typeface="Arial Black" pitchFamily="34" charset="0"/>
              </a:rPr>
              <a:t>for storage.</a:t>
            </a:r>
          </a:p>
          <a:p>
            <a:pPr indent="-457200" marL="457200">
              <a:buFont typeface="Courier New" pitchFamily="49" charset="0"/>
              <a:buChar char="o"/>
            </a:pPr>
            <a:r>
              <a:rPr b="1" dirty="0" lang="en-US" smtClean="0">
                <a:solidFill>
                  <a:schemeClr val="tx1"/>
                </a:solidFill>
                <a:latin typeface="Arial Black" pitchFamily="34" charset="0"/>
              </a:rPr>
              <a:t>They used big physical devices in their circuitry hence were very big in size.</a:t>
            </a:r>
          </a:p>
          <a:p>
            <a:pPr indent="-457200" marL="457200">
              <a:buFont typeface="Courier New" pitchFamily="49" charset="0"/>
              <a:buChar char="o"/>
            </a:pPr>
            <a:r>
              <a:rPr b="1" dirty="0" lang="en-US" smtClean="0">
                <a:solidFill>
                  <a:schemeClr val="tx1"/>
                </a:solidFill>
                <a:latin typeface="Arial Black" pitchFamily="34" charset="0"/>
              </a:rPr>
              <a:t>they consumed a lot of power and generated a lot of heat.</a:t>
            </a:r>
          </a:p>
          <a:p>
            <a:pPr indent="-457200" marL="457200">
              <a:buFont typeface="Courier New" pitchFamily="49" charset="0"/>
              <a:buChar char="o"/>
            </a:pPr>
            <a:r>
              <a:rPr b="1" dirty="0" lang="en-US" smtClean="0">
                <a:solidFill>
                  <a:schemeClr val="tx1"/>
                </a:solidFill>
                <a:latin typeface="Arial Black" pitchFamily="34" charset="0"/>
              </a:rPr>
              <a:t>They were programmed directly using </a:t>
            </a:r>
            <a:r>
              <a:rPr b="1" dirty="0" i="1" lang="en-US" smtClean="0">
                <a:solidFill>
                  <a:srgbClr val="3014DA"/>
                </a:solidFill>
                <a:latin typeface="Arial Black" pitchFamily="34" charset="0"/>
              </a:rPr>
              <a:t>machine language</a:t>
            </a:r>
            <a:r>
              <a:rPr b="1" dirty="0" lang="en-US" smtClean="0">
                <a:solidFill>
                  <a:srgbClr val="008000"/>
                </a:solidFill>
                <a:latin typeface="Arial Black" pitchFamily="34" charset="0"/>
              </a:rPr>
              <a:t>. </a:t>
            </a:r>
            <a:r>
              <a:rPr b="1" dirty="0" lang="en-US" smtClean="0">
                <a:solidFill>
                  <a:schemeClr val="tx1"/>
                </a:solidFill>
                <a:latin typeface="Arial Black" pitchFamily="34" charset="0"/>
              </a:rPr>
              <a:t>This made the computer difficult to program and limited in its speed. Examples of computers in this generation include Harvard Mark I, UNIVAC, IBM 700 series etc.</a:t>
            </a:r>
          </a:p>
          <a:p>
            <a:endParaRPr dirty="0" lang="en-US">
              <a:latin typeface="Arial Black" pitchFamily="34" charset="0"/>
            </a:endParaRPr>
          </a:p>
        </p:txBody>
      </p:sp>
    </p:spTree>
  </p:cSld>
  <p:clrMapOvr>
    <a:masterClrMapping/>
  </p:clrMapOvr>
  <p:transition spd="slow">
    <p:newsflash/>
  </p:transition>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221" name=""/>
        <p:cNvGrpSpPr/>
        <p:nvPr/>
      </p:nvGrpSpPr>
      <p:grpSpPr>
        <a:xfrm>
          <a:off x="0" y="0"/>
          <a:ext cx="0" cy="0"/>
          <a:chOff x="0" y="0"/>
          <a:chExt cx="0" cy="0"/>
        </a:xfrm>
      </p:grpSpPr>
      <p:pic>
        <p:nvPicPr>
          <p:cNvPr id="2097159" name="Picture 2" descr="C:\Users\KAHETI BOYS\Desktop\COMP images\comp2.jpg"/>
          <p:cNvPicPr>
            <a:picLocks noChangeAspect="1" noChangeArrowheads="1"/>
          </p:cNvPicPr>
          <p:nvPr/>
        </p:nvPicPr>
        <p:blipFill>
          <a:blip xmlns:r="http://schemas.openxmlformats.org/officeDocument/2006/relationships" r:embed="rId1"/>
          <a:srcRect/>
          <a:stretch>
            <a:fillRect/>
          </a:stretch>
        </p:blipFill>
        <p:spPr bwMode="auto">
          <a:xfrm>
            <a:off x="304800" y="228600"/>
            <a:ext cx="8153400" cy="5810961"/>
          </a:xfrm>
          <a:prstGeom prst="rect"/>
          <a:noFill/>
        </p:spPr>
      </p:pic>
    </p:spTree>
  </p:cSld>
  <p:clrMapOvr>
    <a:masterClrMapping/>
  </p:clrMapOvr>
  <p:transition spd="slow">
    <p:newsflash/>
  </p:transition>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222" name=""/>
        <p:cNvGrpSpPr/>
        <p:nvPr/>
      </p:nvGrpSpPr>
      <p:grpSpPr>
        <a:xfrm>
          <a:off x="0" y="0"/>
          <a:ext cx="0" cy="0"/>
          <a:chOff x="0" y="0"/>
          <a:chExt cx="0" cy="0"/>
        </a:xfrm>
      </p:grpSpPr>
      <p:pic>
        <p:nvPicPr>
          <p:cNvPr id="2097160" name="Picture 2" descr="C:\Users\KAHETI BOYS\Desktop\COMP images\vacuum1.jpg"/>
          <p:cNvPicPr>
            <a:picLocks noChangeAspect="1" noChangeArrowheads="1"/>
          </p:cNvPicPr>
          <p:nvPr/>
        </p:nvPicPr>
        <p:blipFill>
          <a:blip xmlns:r="http://schemas.openxmlformats.org/officeDocument/2006/relationships" r:embed="rId1"/>
          <a:srcRect/>
          <a:stretch>
            <a:fillRect/>
          </a:stretch>
        </p:blipFill>
        <p:spPr bwMode="auto">
          <a:xfrm>
            <a:off x="457200" y="381000"/>
            <a:ext cx="8044721" cy="5334000"/>
          </a:xfrm>
          <a:prstGeom prst="rect"/>
          <a:noFill/>
        </p:spPr>
      </p:pic>
      <p:sp>
        <p:nvSpPr>
          <p:cNvPr id="1048636" name="TextBox 4"/>
          <p:cNvSpPr txBox="1"/>
          <p:nvPr/>
        </p:nvSpPr>
        <p:spPr>
          <a:xfrm>
            <a:off x="2362200" y="5638800"/>
            <a:ext cx="3657600" cy="523220"/>
          </a:xfrm>
          <a:prstGeom prst="rect"/>
          <a:noFill/>
        </p:spPr>
        <p:txBody>
          <a:bodyPr rtlCol="0" wrap="square">
            <a:spAutoFit/>
          </a:bodyPr>
          <a:p>
            <a:pPr algn="ctr"/>
            <a:r>
              <a:rPr b="1" dirty="0" sz="2800" lang="en-US" smtClean="0">
                <a:solidFill>
                  <a:srgbClr val="3014DA"/>
                </a:solidFill>
              </a:rPr>
              <a:t>VACUUM TUBES</a:t>
            </a:r>
            <a:endParaRPr b="1" dirty="0" sz="2800" lang="en-US">
              <a:solidFill>
                <a:srgbClr val="3014DA"/>
              </a:solidFill>
            </a:endParaRPr>
          </a:p>
        </p:txBody>
      </p:sp>
    </p:spTree>
  </p:cSld>
  <p:clrMapOvr>
    <a:masterClrMapping/>
  </p:clrMapOvr>
  <p:transition spd="slow">
    <p:newsflash/>
  </p:transition>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223" name=""/>
        <p:cNvGrpSpPr/>
        <p:nvPr/>
      </p:nvGrpSpPr>
      <p:grpSpPr>
        <a:xfrm>
          <a:off x="0" y="0"/>
          <a:ext cx="0" cy="0"/>
          <a:chOff x="0" y="0"/>
          <a:chExt cx="0" cy="0"/>
        </a:xfrm>
      </p:grpSpPr>
      <p:sp>
        <p:nvSpPr>
          <p:cNvPr id="1048637" name="Content Placeholder 1"/>
          <p:cNvSpPr>
            <a:spLocks noGrp="1"/>
          </p:cNvSpPr>
          <p:nvPr>
            <p:ph idx="1"/>
          </p:nvPr>
        </p:nvSpPr>
        <p:spPr>
          <a:xfrm>
            <a:off x="152401" y="1066800"/>
            <a:ext cx="8763000" cy="5562599"/>
          </a:xfrm>
          <a:solidFill>
            <a:schemeClr val="bg1"/>
          </a:solidFill>
        </p:spPr>
        <p:txBody>
          <a:bodyPr>
            <a:normAutofit/>
          </a:bodyPr>
          <a:p>
            <a:pPr>
              <a:buFont typeface="Courier New" pitchFamily="49" charset="0"/>
              <a:buChar char="o"/>
            </a:pPr>
            <a:r>
              <a:rPr b="1" dirty="0" lang="en-US" smtClean="0">
                <a:solidFill>
                  <a:schemeClr val="tx1"/>
                </a:solidFill>
                <a:latin typeface="Arial Black" pitchFamily="34" charset="0"/>
              </a:rPr>
              <a:t>They relied on </a:t>
            </a:r>
            <a:r>
              <a:rPr b="1" dirty="0" i="1" lang="en-US" smtClean="0">
                <a:solidFill>
                  <a:srgbClr val="3014DA"/>
                </a:solidFill>
                <a:latin typeface="Arial Black" pitchFamily="34" charset="0"/>
              </a:rPr>
              <a:t>transistor technology </a:t>
            </a:r>
            <a:r>
              <a:rPr b="1" dirty="0" lang="en-US" smtClean="0">
                <a:solidFill>
                  <a:schemeClr val="tx1"/>
                </a:solidFill>
                <a:latin typeface="Arial Black" pitchFamily="34" charset="0"/>
              </a:rPr>
              <a:t>and</a:t>
            </a:r>
            <a:r>
              <a:rPr b="1" dirty="0" lang="en-US" smtClean="0">
                <a:solidFill>
                  <a:srgbClr val="008000"/>
                </a:solidFill>
                <a:latin typeface="Arial Black" pitchFamily="34" charset="0"/>
              </a:rPr>
              <a:t> </a:t>
            </a:r>
            <a:r>
              <a:rPr b="1" dirty="0" i="1" lang="en-US" smtClean="0">
                <a:solidFill>
                  <a:srgbClr val="3014DA"/>
                </a:solidFill>
                <a:latin typeface="Arial Black" pitchFamily="34" charset="0"/>
              </a:rPr>
              <a:t>magnetic core memories</a:t>
            </a:r>
            <a:r>
              <a:rPr b="1" dirty="0" lang="en-US" smtClean="0">
                <a:solidFill>
                  <a:srgbClr val="008000"/>
                </a:solidFill>
                <a:latin typeface="Arial Black" pitchFamily="34" charset="0"/>
              </a:rPr>
              <a:t>. </a:t>
            </a:r>
            <a:r>
              <a:rPr b="1" dirty="0" lang="en-US" smtClean="0">
                <a:solidFill>
                  <a:schemeClr val="tx1"/>
                </a:solidFill>
                <a:latin typeface="Arial Black" pitchFamily="34" charset="0"/>
              </a:rPr>
              <a:t>Transistors are tiny solid-state electronic devices used to open and close a circuit.</a:t>
            </a:r>
          </a:p>
          <a:p>
            <a:pPr>
              <a:buFont typeface="Courier New" pitchFamily="49" charset="0"/>
              <a:buChar char="o"/>
            </a:pPr>
            <a:r>
              <a:rPr b="1" dirty="0" lang="en-US" smtClean="0">
                <a:solidFill>
                  <a:schemeClr val="tx1"/>
                </a:solidFill>
                <a:latin typeface="Arial Black" pitchFamily="34" charset="0"/>
              </a:rPr>
              <a:t>Transistors were much smaller than vacuum tubes.</a:t>
            </a:r>
          </a:p>
          <a:p>
            <a:pPr>
              <a:buFont typeface="Courier New" pitchFamily="49" charset="0"/>
              <a:buChar char="o"/>
            </a:pPr>
            <a:r>
              <a:rPr b="1" dirty="0" lang="en-US" smtClean="0">
                <a:solidFill>
                  <a:schemeClr val="tx1"/>
                </a:solidFill>
                <a:latin typeface="Arial Black" pitchFamily="34" charset="0"/>
              </a:rPr>
              <a:t>These computers produced less heat, were much faster, smaller in size and more reliable. </a:t>
            </a:r>
          </a:p>
          <a:p>
            <a:pPr>
              <a:buFont typeface="Courier New" pitchFamily="49" charset="0"/>
              <a:buChar char="o"/>
            </a:pPr>
            <a:r>
              <a:rPr b="1" dirty="0" lang="en-US" smtClean="0">
                <a:solidFill>
                  <a:schemeClr val="tx1"/>
                </a:solidFill>
                <a:latin typeface="Arial Black" pitchFamily="34" charset="0"/>
              </a:rPr>
              <a:t>They were programmed using </a:t>
            </a:r>
            <a:r>
              <a:rPr b="1" dirty="0" i="1" lang="en-US" smtClean="0">
                <a:solidFill>
                  <a:srgbClr val="3014DA"/>
                </a:solidFill>
                <a:latin typeface="Arial Black" pitchFamily="34" charset="0"/>
              </a:rPr>
              <a:t>assembly language</a:t>
            </a:r>
            <a:r>
              <a:rPr b="1" dirty="0" lang="en-US" smtClean="0">
                <a:solidFill>
                  <a:srgbClr val="008000"/>
                </a:solidFill>
                <a:latin typeface="Arial Black" pitchFamily="34" charset="0"/>
              </a:rPr>
              <a:t>, </a:t>
            </a:r>
            <a:r>
              <a:rPr b="1" dirty="0" lang="en-US" smtClean="0">
                <a:solidFill>
                  <a:schemeClr val="tx1"/>
                </a:solidFill>
                <a:latin typeface="Arial Black" pitchFamily="34" charset="0"/>
              </a:rPr>
              <a:t>allowing abbreviated programming codes to replace long and difficult binary codes (machine language) used in the 1</a:t>
            </a:r>
            <a:r>
              <a:rPr baseline="30000" b="1" dirty="0" lang="en-US" smtClean="0">
                <a:solidFill>
                  <a:schemeClr val="tx1"/>
                </a:solidFill>
                <a:latin typeface="Arial Black" pitchFamily="34" charset="0"/>
              </a:rPr>
              <a:t>st</a:t>
            </a:r>
            <a:r>
              <a:rPr b="1" dirty="0" lang="en-US" smtClean="0">
                <a:solidFill>
                  <a:schemeClr val="tx1"/>
                </a:solidFill>
                <a:latin typeface="Arial Black" pitchFamily="34" charset="0"/>
              </a:rPr>
              <a:t> generation computers.</a:t>
            </a:r>
          </a:p>
          <a:p>
            <a:pPr>
              <a:buFont typeface="Courier New" pitchFamily="49" charset="0"/>
              <a:buChar char="o"/>
            </a:pPr>
            <a:r>
              <a:rPr b="1" dirty="0" lang="en-US" smtClean="0">
                <a:solidFill>
                  <a:schemeClr val="tx1"/>
                </a:solidFill>
                <a:latin typeface="Arial Black" pitchFamily="34" charset="0"/>
              </a:rPr>
              <a:t>Examples of these computers include: IBM 1400 and 1600 series, UNIVAC III, NCR 300 series, ATLAS LEO Mark III and Honeywell 200.</a:t>
            </a:r>
          </a:p>
          <a:p>
            <a:pPr>
              <a:buFont typeface="Courier New" pitchFamily="49" charset="0"/>
              <a:buChar char="o"/>
            </a:pPr>
            <a:endParaRPr b="1" dirty="0" lang="en-US" smtClean="0">
              <a:solidFill>
                <a:srgbClr val="008000"/>
              </a:solidFill>
              <a:latin typeface="Arial Black" pitchFamily="34" charset="0"/>
            </a:endParaRPr>
          </a:p>
          <a:p>
            <a:pPr>
              <a:buFont typeface="Courier New" pitchFamily="49" charset="0"/>
              <a:buChar char="o"/>
            </a:pPr>
            <a:endParaRPr b="1" dirty="0" lang="en-US">
              <a:solidFill>
                <a:srgbClr val="008000"/>
              </a:solidFill>
              <a:latin typeface="Arial Black" pitchFamily="34" charset="0"/>
            </a:endParaRPr>
          </a:p>
        </p:txBody>
      </p:sp>
      <p:sp>
        <p:nvSpPr>
          <p:cNvPr id="1048638" name="Title 2"/>
          <p:cNvSpPr>
            <a:spLocks noGrp="1"/>
          </p:cNvSpPr>
          <p:nvPr>
            <p:ph type="title"/>
          </p:nvPr>
        </p:nvSpPr>
        <p:spPr>
          <a:xfrm>
            <a:off x="228600" y="417756"/>
            <a:ext cx="7756263" cy="649044"/>
          </a:xfrm>
          <a:solidFill>
            <a:srgbClr val="FFFF00"/>
          </a:solidFill>
        </p:spPr>
        <p:txBody>
          <a:bodyPr/>
          <a:p>
            <a:pPr indent="-514350" marL="514350">
              <a:buFont typeface="+mj-lt"/>
              <a:buAutoNum type="arabicParenR" startAt="2"/>
            </a:pPr>
            <a:r>
              <a:rPr b="1" dirty="0" sz="3200" lang="en-US" u="sng" smtClean="0"/>
              <a:t>SECOND GENERATION (1956-1963)</a:t>
            </a:r>
            <a:endParaRPr b="1" dirty="0" sz="3200" lang="en-US" u="sng"/>
          </a:p>
        </p:txBody>
      </p:sp>
    </p:spTree>
  </p:cSld>
  <p:clrMapOvr>
    <a:masterClrMapping/>
  </p:clrMapOvr>
  <p:transition spd="slow">
    <p:newsflash/>
  </p:transition>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224" name=""/>
        <p:cNvGrpSpPr/>
        <p:nvPr/>
      </p:nvGrpSpPr>
      <p:grpSpPr>
        <a:xfrm>
          <a:off x="0" y="0"/>
          <a:ext cx="0" cy="0"/>
          <a:chOff x="0" y="0"/>
          <a:chExt cx="0" cy="0"/>
        </a:xfrm>
      </p:grpSpPr>
      <p:pic>
        <p:nvPicPr>
          <p:cNvPr id="2097161" name="Picture 2" descr="C:\Users\KAHETI BOYS\Desktop\COMP images\comp1.jpg"/>
          <p:cNvPicPr>
            <a:picLocks noChangeAspect="1" noChangeArrowheads="1"/>
          </p:cNvPicPr>
          <p:nvPr/>
        </p:nvPicPr>
        <p:blipFill>
          <a:blip xmlns:r="http://schemas.openxmlformats.org/officeDocument/2006/relationships" r:embed="rId1"/>
          <a:srcRect/>
          <a:stretch>
            <a:fillRect/>
          </a:stretch>
        </p:blipFill>
        <p:spPr bwMode="auto">
          <a:xfrm>
            <a:off x="1447800" y="838200"/>
            <a:ext cx="7066568" cy="5293105"/>
          </a:xfrm>
          <a:prstGeom prst="rect"/>
          <a:noFill/>
        </p:spPr>
      </p:pic>
    </p:spTree>
  </p:cSld>
  <p:clrMapOvr>
    <a:masterClrMapping/>
  </p:clrMapOvr>
  <p:transition spd="slow">
    <p:newsflash/>
  </p:transition>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225" name=""/>
        <p:cNvGrpSpPr/>
        <p:nvPr/>
      </p:nvGrpSpPr>
      <p:grpSpPr>
        <a:xfrm>
          <a:off x="0" y="0"/>
          <a:ext cx="0" cy="0"/>
          <a:chOff x="0" y="0"/>
          <a:chExt cx="0" cy="0"/>
        </a:xfrm>
      </p:grpSpPr>
      <p:sp>
        <p:nvSpPr>
          <p:cNvPr id="1048639" name="Content Placeholder 1"/>
          <p:cNvSpPr>
            <a:spLocks noGrp="1"/>
          </p:cNvSpPr>
          <p:nvPr>
            <p:ph idx="1"/>
          </p:nvPr>
        </p:nvSpPr>
        <p:spPr>
          <a:xfrm>
            <a:off x="152400" y="1143000"/>
            <a:ext cx="8839200" cy="5181600"/>
          </a:xfrm>
          <a:solidFill>
            <a:schemeClr val="bg1"/>
          </a:solidFill>
        </p:spPr>
        <p:txBody>
          <a:bodyPr>
            <a:noAutofit/>
          </a:bodyPr>
          <a:p>
            <a:pPr>
              <a:buFont typeface="Wingdings" pitchFamily="2" charset="2"/>
              <a:buChar char="§"/>
            </a:pPr>
            <a:r>
              <a:rPr b="1" dirty="0" lang="en-US" smtClean="0">
                <a:solidFill>
                  <a:schemeClr val="tx1"/>
                </a:solidFill>
                <a:latin typeface="Arial Black" pitchFamily="34" charset="0"/>
              </a:rPr>
              <a:t>These computers relied on electronic devices called </a:t>
            </a:r>
            <a:r>
              <a:rPr b="1" dirty="0" i="1" lang="en-US" smtClean="0">
                <a:solidFill>
                  <a:srgbClr val="3014DA"/>
                </a:solidFill>
                <a:latin typeface="Arial Black" pitchFamily="34" charset="0"/>
              </a:rPr>
              <a:t>Integrated Circuits (IC)-</a:t>
            </a:r>
            <a:r>
              <a:rPr b="1" dirty="0" lang="en-US" smtClean="0">
                <a:solidFill>
                  <a:schemeClr val="tx1"/>
                </a:solidFill>
                <a:latin typeface="Arial Black" pitchFamily="34" charset="0"/>
              </a:rPr>
              <a:t>made by combining several transistors together etched on a semiconductor called a </a:t>
            </a:r>
            <a:r>
              <a:rPr b="1" dirty="0" i="1" lang="en-US" smtClean="0">
                <a:solidFill>
                  <a:srgbClr val="3014DA"/>
                </a:solidFill>
                <a:latin typeface="Arial Black" pitchFamily="34" charset="0"/>
              </a:rPr>
              <a:t>silicon chip</a:t>
            </a:r>
            <a:r>
              <a:rPr b="1" dirty="0" lang="en-US" smtClean="0">
                <a:solidFill>
                  <a:srgbClr val="008000"/>
                </a:solidFill>
                <a:latin typeface="Arial Black" pitchFamily="34" charset="0"/>
              </a:rPr>
              <a:t>.</a:t>
            </a:r>
          </a:p>
          <a:p>
            <a:pPr>
              <a:buFont typeface="Wingdings" pitchFamily="2" charset="2"/>
              <a:buChar char="§"/>
            </a:pPr>
            <a:r>
              <a:rPr b="1" dirty="0" lang="en-US" smtClean="0">
                <a:solidFill>
                  <a:schemeClr val="tx1"/>
                </a:solidFill>
                <a:latin typeface="Arial Black" pitchFamily="34" charset="0"/>
              </a:rPr>
              <a:t>They used </a:t>
            </a:r>
            <a:r>
              <a:rPr b="1" dirty="0" i="1" lang="en-US" smtClean="0">
                <a:solidFill>
                  <a:srgbClr val="3014DA"/>
                </a:solidFill>
                <a:latin typeface="Arial Black" pitchFamily="34" charset="0"/>
              </a:rPr>
              <a:t>magnetic disk </a:t>
            </a:r>
            <a:r>
              <a:rPr b="1" dirty="0" lang="en-US" smtClean="0">
                <a:solidFill>
                  <a:schemeClr val="tx1"/>
                </a:solidFill>
                <a:latin typeface="Arial Black" pitchFamily="34" charset="0"/>
              </a:rPr>
              <a:t>for storage purposes.</a:t>
            </a:r>
          </a:p>
          <a:p>
            <a:pPr>
              <a:buFont typeface="Wingdings" pitchFamily="2" charset="2"/>
              <a:buChar char="§"/>
            </a:pPr>
            <a:r>
              <a:rPr b="1" dirty="0" lang="en-US" smtClean="0">
                <a:solidFill>
                  <a:schemeClr val="tx1"/>
                </a:solidFill>
                <a:latin typeface="Arial Black" pitchFamily="34" charset="0"/>
              </a:rPr>
              <a:t>Computers became even smaller, faster, more reliable, more energy efficient and cheaper.</a:t>
            </a:r>
          </a:p>
          <a:p>
            <a:pPr>
              <a:buFont typeface="Wingdings" pitchFamily="2" charset="2"/>
              <a:buChar char="§"/>
            </a:pPr>
            <a:r>
              <a:rPr b="1" dirty="0" lang="en-US" smtClean="0">
                <a:solidFill>
                  <a:schemeClr val="tx1"/>
                </a:solidFill>
                <a:latin typeface="Arial Black" pitchFamily="34" charset="0"/>
              </a:rPr>
              <a:t>They were programmed using </a:t>
            </a:r>
            <a:r>
              <a:rPr b="1" dirty="0" i="1" lang="en-US" smtClean="0">
                <a:solidFill>
                  <a:srgbClr val="3014DA"/>
                </a:solidFill>
                <a:latin typeface="Arial Black" pitchFamily="34" charset="0"/>
              </a:rPr>
              <a:t>High Level Languages </a:t>
            </a:r>
            <a:r>
              <a:rPr b="1" dirty="0" lang="en-US" smtClean="0">
                <a:solidFill>
                  <a:schemeClr val="tx1"/>
                </a:solidFill>
                <a:latin typeface="Arial Black" pitchFamily="34" charset="0"/>
              </a:rPr>
              <a:t>which used English words and the </a:t>
            </a:r>
            <a:r>
              <a:rPr b="1" dirty="0" i="1" lang="en-US" smtClean="0">
                <a:solidFill>
                  <a:srgbClr val="3014DA"/>
                </a:solidFill>
                <a:latin typeface="Arial Black" pitchFamily="34" charset="0"/>
              </a:rPr>
              <a:t>base ten number (decimal) systems</a:t>
            </a:r>
            <a:r>
              <a:rPr b="1" dirty="0" lang="en-US" smtClean="0">
                <a:solidFill>
                  <a:srgbClr val="008000"/>
                </a:solidFill>
                <a:latin typeface="Arial Black" pitchFamily="34" charset="0"/>
              </a:rPr>
              <a:t>.</a:t>
            </a:r>
          </a:p>
          <a:p>
            <a:pPr>
              <a:buFont typeface="Wingdings" pitchFamily="2" charset="2"/>
              <a:buChar char="§"/>
            </a:pPr>
            <a:r>
              <a:rPr b="1" dirty="0" lang="en-US" smtClean="0">
                <a:solidFill>
                  <a:schemeClr val="tx1"/>
                </a:solidFill>
                <a:latin typeface="Arial Black" pitchFamily="34" charset="0"/>
              </a:rPr>
              <a:t>Examples of these computers include: IBM System 3 and System 7, UNIVAC 9000 series and NCR Century series.</a:t>
            </a:r>
            <a:endParaRPr b="1" dirty="0" lang="en-US">
              <a:solidFill>
                <a:schemeClr val="tx1"/>
              </a:solidFill>
              <a:latin typeface="Arial Black" pitchFamily="34" charset="0"/>
            </a:endParaRPr>
          </a:p>
        </p:txBody>
      </p:sp>
      <p:sp>
        <p:nvSpPr>
          <p:cNvPr id="1048640" name="Title 2"/>
          <p:cNvSpPr>
            <a:spLocks noGrp="1"/>
          </p:cNvSpPr>
          <p:nvPr>
            <p:ph type="title"/>
          </p:nvPr>
        </p:nvSpPr>
        <p:spPr>
          <a:xfrm>
            <a:off x="152400" y="417756"/>
            <a:ext cx="7543800" cy="572844"/>
          </a:xfrm>
          <a:solidFill>
            <a:schemeClr val="bg2">
              <a:lumMod val="75000"/>
            </a:schemeClr>
          </a:solidFill>
        </p:spPr>
        <p:txBody>
          <a:bodyPr/>
          <a:p>
            <a:pPr indent="-514350" marL="514350">
              <a:buFont typeface="+mj-lt"/>
              <a:buAutoNum type="arabicParenR" startAt="3"/>
            </a:pPr>
            <a:r>
              <a:rPr b="1" dirty="0" sz="3200" lang="en-US" u="sng" smtClean="0"/>
              <a:t>THIRD GENERATION (1964-1970)</a:t>
            </a:r>
            <a:endParaRPr dirty="0" sz="3200" lang="en-US"/>
          </a:p>
        </p:txBody>
      </p:sp>
    </p:spTree>
  </p:cSld>
  <p:clrMapOvr>
    <a:masterClrMapping/>
  </p:clrMapOvr>
  <p:transition spd="slow">
    <p:newsflash/>
  </p:transition>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226" name=""/>
        <p:cNvGrpSpPr/>
        <p:nvPr/>
      </p:nvGrpSpPr>
      <p:grpSpPr>
        <a:xfrm>
          <a:off x="0" y="0"/>
          <a:ext cx="0" cy="0"/>
          <a:chOff x="0" y="0"/>
          <a:chExt cx="0" cy="0"/>
        </a:xfrm>
      </p:grpSpPr>
      <p:sp>
        <p:nvSpPr>
          <p:cNvPr id="1048641" name="Content Placeholder 1"/>
          <p:cNvSpPr>
            <a:spLocks noGrp="1"/>
          </p:cNvSpPr>
          <p:nvPr>
            <p:ph idx="1"/>
          </p:nvPr>
        </p:nvSpPr>
        <p:spPr>
          <a:xfrm>
            <a:off x="152400" y="990600"/>
            <a:ext cx="8763000" cy="5638799"/>
          </a:xfrm>
          <a:solidFill>
            <a:schemeClr val="bg1"/>
          </a:solidFill>
        </p:spPr>
        <p:txBody>
          <a:bodyPr>
            <a:normAutofit/>
          </a:bodyPr>
          <a:p>
            <a:pPr>
              <a:buFont typeface="Wingdings" pitchFamily="2" charset="2"/>
              <a:buChar char="§"/>
            </a:pPr>
            <a:r>
              <a:rPr b="1" dirty="0" lang="en-US" smtClean="0">
                <a:solidFill>
                  <a:schemeClr val="tx1"/>
                </a:solidFill>
                <a:latin typeface="Arial Black" pitchFamily="34" charset="0"/>
              </a:rPr>
              <a:t>From 1970, further technological improvement was done on the silicon chip design by compressing more tiny circuits , hundreds and thousands of transistors into even smaller spaces.</a:t>
            </a:r>
          </a:p>
          <a:p>
            <a:pPr>
              <a:buFont typeface="Wingdings" pitchFamily="2" charset="2"/>
              <a:buChar char="§"/>
            </a:pPr>
            <a:r>
              <a:rPr b="1" dirty="0" lang="en-US" smtClean="0">
                <a:solidFill>
                  <a:srgbClr val="3014DA"/>
                </a:solidFill>
                <a:latin typeface="Arial Black" pitchFamily="34" charset="0"/>
              </a:rPr>
              <a:t>This design produced </a:t>
            </a:r>
            <a:r>
              <a:rPr b="1" dirty="0" lang="en-US" smtClean="0">
                <a:solidFill>
                  <a:srgbClr val="FF0000"/>
                </a:solidFill>
                <a:latin typeface="Arial Black" pitchFamily="34" charset="0"/>
              </a:rPr>
              <a:t>Large Scale Integrated (LSI) </a:t>
            </a:r>
            <a:r>
              <a:rPr b="1" dirty="0" lang="en-US" smtClean="0">
                <a:solidFill>
                  <a:srgbClr val="3014DA"/>
                </a:solidFill>
                <a:latin typeface="Arial Black" pitchFamily="34" charset="0"/>
              </a:rPr>
              <a:t>and </a:t>
            </a:r>
            <a:r>
              <a:rPr b="1" dirty="0" lang="en-US" smtClean="0">
                <a:solidFill>
                  <a:srgbClr val="FF0000"/>
                </a:solidFill>
                <a:latin typeface="Arial Black" pitchFamily="34" charset="0"/>
              </a:rPr>
              <a:t>Very Large Scale Integrated (VLSI) </a:t>
            </a:r>
            <a:r>
              <a:rPr b="1" dirty="0" lang="en-US" smtClean="0">
                <a:solidFill>
                  <a:srgbClr val="3014DA"/>
                </a:solidFill>
                <a:latin typeface="Arial Black" pitchFamily="34" charset="0"/>
              </a:rPr>
              <a:t>circuits.</a:t>
            </a:r>
          </a:p>
          <a:p>
            <a:pPr>
              <a:buFont typeface="Wingdings" pitchFamily="2" charset="2"/>
              <a:buChar char="§"/>
            </a:pPr>
            <a:r>
              <a:rPr b="1" dirty="0" lang="en-US" smtClean="0">
                <a:solidFill>
                  <a:srgbClr val="3014DA"/>
                </a:solidFill>
                <a:latin typeface="Arial Black" pitchFamily="34" charset="0"/>
              </a:rPr>
              <a:t>Computers became even smaller, cheaper and much more reliable.</a:t>
            </a:r>
          </a:p>
          <a:p>
            <a:pPr>
              <a:buFont typeface="Wingdings" pitchFamily="2" charset="2"/>
              <a:buChar char="§"/>
            </a:pPr>
            <a:r>
              <a:rPr b="1" dirty="0" lang="en-US" smtClean="0">
                <a:solidFill>
                  <a:srgbClr val="3014DA"/>
                </a:solidFill>
                <a:latin typeface="Arial Black" pitchFamily="34" charset="0"/>
              </a:rPr>
              <a:t>Their processing capabilities increased accordingly.</a:t>
            </a:r>
          </a:p>
          <a:p>
            <a:pPr>
              <a:buFont typeface="Wingdings" pitchFamily="2" charset="2"/>
              <a:buChar char="§"/>
            </a:pPr>
            <a:r>
              <a:rPr b="1" dirty="0" lang="en-US" smtClean="0">
                <a:solidFill>
                  <a:srgbClr val="3014DA"/>
                </a:solidFill>
                <a:latin typeface="Arial Black" pitchFamily="34" charset="0"/>
              </a:rPr>
              <a:t>These computers are characterised by very low emission of heat, are small in size and easier to use and maintain.</a:t>
            </a:r>
          </a:p>
          <a:p>
            <a:pPr>
              <a:buFont typeface="Wingdings" pitchFamily="2" charset="2"/>
              <a:buChar char="§"/>
            </a:pPr>
            <a:r>
              <a:rPr b="1" dirty="0" lang="en-US" smtClean="0">
                <a:solidFill>
                  <a:schemeClr val="tx1"/>
                </a:solidFill>
                <a:latin typeface="Arial Black" pitchFamily="34" charset="0"/>
              </a:rPr>
              <a:t>Examples of these computers include: IBM System 3090 and RISC 6000, HP 9000 and the Cray 2 XMP.</a:t>
            </a:r>
            <a:endParaRPr b="1" dirty="0" lang="en-US">
              <a:solidFill>
                <a:schemeClr val="tx1"/>
              </a:solidFill>
              <a:latin typeface="Arial Black" pitchFamily="34" charset="0"/>
            </a:endParaRPr>
          </a:p>
        </p:txBody>
      </p:sp>
      <p:sp>
        <p:nvSpPr>
          <p:cNvPr id="1048642" name="Title 2"/>
          <p:cNvSpPr>
            <a:spLocks noGrp="1"/>
          </p:cNvSpPr>
          <p:nvPr>
            <p:ph type="title"/>
          </p:nvPr>
        </p:nvSpPr>
        <p:spPr>
          <a:xfrm>
            <a:off x="13447" y="417756"/>
            <a:ext cx="8825753" cy="572844"/>
          </a:xfrm>
          <a:solidFill>
            <a:schemeClr val="bg2">
              <a:lumMod val="75000"/>
            </a:schemeClr>
          </a:solidFill>
        </p:spPr>
        <p:txBody>
          <a:bodyPr/>
          <a:p>
            <a:pPr indent="-514350" marL="514350">
              <a:buFont typeface="+mj-lt"/>
              <a:buAutoNum type="arabicParenR" startAt="4"/>
            </a:pPr>
            <a:r>
              <a:rPr b="1" dirty="0" sz="3200" lang="en-US" u="sng" smtClean="0"/>
              <a:t> FOURTH GENERATION (1971-present)</a:t>
            </a:r>
            <a:endParaRPr dirty="0" sz="3200" lang="en-US"/>
          </a:p>
        </p:txBody>
      </p:sp>
    </p:spTree>
  </p:cSld>
  <p:clrMapOvr>
    <a:masterClrMapping/>
  </p:clrMapOvr>
  <p:transition spd="slow">
    <p:newsflash/>
  </p:transition>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227" name=""/>
        <p:cNvGrpSpPr/>
        <p:nvPr/>
      </p:nvGrpSpPr>
      <p:grpSpPr>
        <a:xfrm>
          <a:off x="0" y="0"/>
          <a:ext cx="0" cy="0"/>
          <a:chOff x="0" y="0"/>
          <a:chExt cx="0" cy="0"/>
        </a:xfrm>
      </p:grpSpPr>
      <p:sp>
        <p:nvSpPr>
          <p:cNvPr id="1048643" name="Content Placeholder 1"/>
          <p:cNvSpPr>
            <a:spLocks noGrp="1"/>
          </p:cNvSpPr>
          <p:nvPr>
            <p:ph idx="1"/>
          </p:nvPr>
        </p:nvSpPr>
        <p:spPr>
          <a:xfrm>
            <a:off x="228600" y="1219200"/>
            <a:ext cx="8610600" cy="5105400"/>
          </a:xfrm>
          <a:solidFill>
            <a:srgbClr val="FFFF00"/>
          </a:solidFill>
        </p:spPr>
        <p:txBody>
          <a:bodyPr>
            <a:normAutofit lnSpcReduction="10000"/>
          </a:bodyPr>
          <a:p>
            <a:pPr>
              <a:buFont typeface="Courier New" pitchFamily="49" charset="0"/>
              <a:buChar char="o"/>
            </a:pPr>
            <a:r>
              <a:rPr b="1" dirty="0" sz="2800" lang="en-US" smtClean="0">
                <a:solidFill>
                  <a:srgbClr val="7030A0"/>
                </a:solidFill>
                <a:latin typeface="Arial Black" pitchFamily="34" charset="0"/>
              </a:rPr>
              <a:t>Today’s computers  fall in these generation.</a:t>
            </a:r>
          </a:p>
          <a:p>
            <a:pPr>
              <a:buFont typeface="Courier New" pitchFamily="49" charset="0"/>
              <a:buChar char="o"/>
            </a:pPr>
            <a:r>
              <a:rPr b="1" dirty="0" sz="2800" lang="en-US" smtClean="0">
                <a:solidFill>
                  <a:srgbClr val="7030A0"/>
                </a:solidFill>
                <a:latin typeface="Arial Black" pitchFamily="34" charset="0"/>
              </a:rPr>
              <a:t>They have high processing power and speed. Their size is becoming smaller and smaller.</a:t>
            </a:r>
          </a:p>
          <a:p>
            <a:pPr>
              <a:buFont typeface="Courier New" pitchFamily="49" charset="0"/>
              <a:buChar char="o"/>
            </a:pPr>
            <a:r>
              <a:rPr b="1" dirty="0" sz="2800" lang="en-US" smtClean="0">
                <a:solidFill>
                  <a:srgbClr val="7030A0"/>
                </a:solidFill>
                <a:latin typeface="Arial Black" pitchFamily="34" charset="0"/>
              </a:rPr>
              <a:t>These computers will be able to </a:t>
            </a:r>
            <a:r>
              <a:rPr b="1" dirty="0" sz="2800" lang="en-US" smtClean="0">
                <a:solidFill>
                  <a:schemeClr val="accent5">
                    <a:lumMod val="75000"/>
                  </a:schemeClr>
                </a:solidFill>
                <a:latin typeface="Arial Black" pitchFamily="34" charset="0"/>
              </a:rPr>
              <a:t>mimic human beings </a:t>
            </a:r>
            <a:r>
              <a:rPr b="1" dirty="0" sz="2800" lang="en-US" smtClean="0">
                <a:solidFill>
                  <a:srgbClr val="7030A0"/>
                </a:solidFill>
                <a:latin typeface="Arial Black" pitchFamily="34" charset="0"/>
              </a:rPr>
              <a:t>through the use of </a:t>
            </a:r>
            <a:r>
              <a:rPr b="1" dirty="0" sz="2800" i="1" lang="en-US" smtClean="0">
                <a:solidFill>
                  <a:schemeClr val="accent5">
                    <a:lumMod val="75000"/>
                  </a:schemeClr>
                </a:solidFill>
                <a:latin typeface="Arial Black" pitchFamily="34" charset="0"/>
              </a:rPr>
              <a:t>special instruction sets </a:t>
            </a:r>
            <a:r>
              <a:rPr b="1" dirty="0" sz="2800" lang="en-US" smtClean="0">
                <a:solidFill>
                  <a:srgbClr val="7030A0"/>
                </a:solidFill>
                <a:latin typeface="Arial Black" pitchFamily="34" charset="0"/>
              </a:rPr>
              <a:t>that allow them to support complex programs.</a:t>
            </a:r>
          </a:p>
          <a:p>
            <a:pPr>
              <a:buFont typeface="Courier New" pitchFamily="49" charset="0"/>
              <a:buChar char="o"/>
            </a:pPr>
            <a:r>
              <a:rPr b="1" dirty="0" sz="2800" lang="en-US" smtClean="0">
                <a:solidFill>
                  <a:srgbClr val="7030A0"/>
                </a:solidFill>
                <a:latin typeface="Arial Black" pitchFamily="34" charset="0"/>
              </a:rPr>
              <a:t>These computers are characterized by </a:t>
            </a:r>
            <a:r>
              <a:rPr b="1" dirty="0" sz="2800" i="1" lang="en-US" smtClean="0">
                <a:solidFill>
                  <a:schemeClr val="accent5">
                    <a:lumMod val="75000"/>
                  </a:schemeClr>
                </a:solidFill>
                <a:latin typeface="Arial Black" pitchFamily="34" charset="0"/>
              </a:rPr>
              <a:t>artificial intelligence, parallel processing and 3 dimension circuits (3 D).</a:t>
            </a:r>
          </a:p>
          <a:p>
            <a:pPr>
              <a:buFont typeface="Courier New" pitchFamily="49" charset="0"/>
              <a:buChar char="o"/>
            </a:pPr>
            <a:endParaRPr b="1" dirty="0" sz="2800" lang="en-US">
              <a:solidFill>
                <a:srgbClr val="7030A0"/>
              </a:solidFill>
              <a:latin typeface="Arial Black" pitchFamily="34" charset="0"/>
            </a:endParaRPr>
          </a:p>
        </p:txBody>
      </p:sp>
      <p:sp>
        <p:nvSpPr>
          <p:cNvPr id="1048644" name="Title 2"/>
          <p:cNvSpPr>
            <a:spLocks noGrp="1"/>
          </p:cNvSpPr>
          <p:nvPr>
            <p:ph type="title"/>
          </p:nvPr>
        </p:nvSpPr>
        <p:spPr>
          <a:xfrm>
            <a:off x="228600" y="341556"/>
            <a:ext cx="8686800" cy="572844"/>
          </a:xfrm>
          <a:solidFill>
            <a:schemeClr val="bg2">
              <a:lumMod val="75000"/>
            </a:schemeClr>
          </a:solidFill>
        </p:spPr>
        <p:txBody>
          <a:bodyPr/>
          <a:p>
            <a:pPr indent="-514350" marL="514350">
              <a:buFont typeface="+mj-lt"/>
              <a:buAutoNum type="arabicParenR" startAt="5"/>
            </a:pPr>
            <a:r>
              <a:rPr b="1" dirty="0" sz="3200" lang="en-US" u="sng" smtClean="0"/>
              <a:t>FIFTH GENERATION (present-future)</a:t>
            </a:r>
            <a:endParaRPr dirty="0" sz="3200" lang="en-US"/>
          </a:p>
        </p:txBody>
      </p:sp>
    </p:spTree>
  </p:cSld>
  <p:clrMapOvr>
    <a:masterClrMapping/>
  </p:clrMapOvr>
  <p:transition spd="slow">
    <p:newsflash/>
  </p:transition>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228" name=""/>
        <p:cNvGrpSpPr/>
        <p:nvPr/>
      </p:nvGrpSpPr>
      <p:grpSpPr>
        <a:xfrm>
          <a:off x="0" y="0"/>
          <a:ext cx="0" cy="0"/>
          <a:chOff x="0" y="0"/>
          <a:chExt cx="0" cy="0"/>
        </a:xfrm>
      </p:grpSpPr>
      <p:sp>
        <p:nvSpPr>
          <p:cNvPr id="1048645" name="Content Placeholder 1"/>
          <p:cNvSpPr>
            <a:spLocks noGrp="1"/>
          </p:cNvSpPr>
          <p:nvPr>
            <p:ph idx="1"/>
          </p:nvPr>
        </p:nvSpPr>
        <p:spPr>
          <a:xfrm>
            <a:off x="228600" y="304800"/>
            <a:ext cx="8610599" cy="6019800"/>
          </a:xfrm>
          <a:solidFill>
            <a:srgbClr val="FFFF00"/>
          </a:solidFill>
        </p:spPr>
        <p:txBody>
          <a:bodyPr>
            <a:normAutofit/>
          </a:bodyPr>
          <a:p>
            <a:pPr>
              <a:buFont typeface="Courier New" pitchFamily="49" charset="0"/>
              <a:buChar char="o"/>
            </a:pPr>
            <a:r>
              <a:rPr b="1" dirty="0" sz="3200" lang="en-US" smtClean="0">
                <a:solidFill>
                  <a:srgbClr val="7030A0"/>
                </a:solidFill>
                <a:latin typeface="Cambria" pitchFamily="18" charset="0"/>
              </a:rPr>
              <a:t>They are capable of performing multiple, simultaneous operations using more than one micro-processing chip.</a:t>
            </a:r>
          </a:p>
          <a:p>
            <a:pPr>
              <a:buFont typeface="Courier New" pitchFamily="49" charset="0"/>
              <a:buChar char="o"/>
            </a:pPr>
            <a:r>
              <a:rPr b="1" dirty="0" sz="3200" lang="en-US" smtClean="0">
                <a:solidFill>
                  <a:srgbClr val="7030A0"/>
                </a:solidFill>
                <a:latin typeface="Cambria" pitchFamily="18" charset="0"/>
              </a:rPr>
              <a:t>The eventual goal of these generation is to develop devices that respond to </a:t>
            </a:r>
            <a:r>
              <a:rPr b="1" dirty="0" sz="3200" lang="en-US" smtClean="0">
                <a:solidFill>
                  <a:schemeClr val="accent5">
                    <a:lumMod val="75000"/>
                  </a:schemeClr>
                </a:solidFill>
                <a:latin typeface="Cambria" pitchFamily="18" charset="0"/>
              </a:rPr>
              <a:t>natural language input </a:t>
            </a:r>
            <a:r>
              <a:rPr b="1" dirty="0" sz="3200" lang="en-US" smtClean="0">
                <a:solidFill>
                  <a:srgbClr val="7030A0"/>
                </a:solidFill>
                <a:latin typeface="Cambria" pitchFamily="18" charset="0"/>
              </a:rPr>
              <a:t>and are capable of ‘learning’. An </a:t>
            </a:r>
            <a:r>
              <a:rPr b="1" dirty="0" sz="3200" lang="en-US" smtClean="0">
                <a:solidFill>
                  <a:schemeClr val="accent5">
                    <a:lumMod val="75000"/>
                  </a:schemeClr>
                </a:solidFill>
                <a:latin typeface="Cambria" pitchFamily="18" charset="0"/>
              </a:rPr>
              <a:t>artificial intelligence </a:t>
            </a:r>
            <a:r>
              <a:rPr b="1" dirty="0" sz="3200" lang="en-US" smtClean="0">
                <a:solidFill>
                  <a:srgbClr val="7030A0"/>
                </a:solidFill>
                <a:latin typeface="Cambria" pitchFamily="18" charset="0"/>
              </a:rPr>
              <a:t>program would therefore eliminate the need for users to write programs since they could communicate their orders to the computer via ordinary English.</a:t>
            </a:r>
          </a:p>
          <a:p>
            <a:endParaRPr dirty="0" sz="2800" lang="en-US"/>
          </a:p>
        </p:txBody>
      </p:sp>
    </p:spTree>
  </p:cSld>
  <p:clrMapOvr>
    <a:masterClrMapping/>
  </p:clrMapOvr>
  <p:transition spd="slow">
    <p:newsflash/>
  </p:transition>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229" name=""/>
        <p:cNvGrpSpPr/>
        <p:nvPr/>
      </p:nvGrpSpPr>
      <p:grpSpPr>
        <a:xfrm>
          <a:off x="0" y="0"/>
          <a:ext cx="0" cy="0"/>
          <a:chOff x="0" y="0"/>
          <a:chExt cx="0" cy="0"/>
        </a:xfrm>
      </p:grpSpPr>
      <p:pic>
        <p:nvPicPr>
          <p:cNvPr id="2097162" name="Picture 2" descr="C:\Users\KAHETI BOYS\Desktop\COMP images\comp generations1.jpg"/>
          <p:cNvPicPr>
            <a:picLocks noChangeAspect="1" noChangeArrowheads="1"/>
          </p:cNvPicPr>
          <p:nvPr/>
        </p:nvPicPr>
        <p:blipFill>
          <a:blip xmlns:r="http://schemas.openxmlformats.org/officeDocument/2006/relationships" r:embed="rId1">
            <a:lum bright="-1000"/>
          </a:blip>
          <a:srcRect/>
          <a:stretch>
            <a:fillRect/>
          </a:stretch>
        </p:blipFill>
        <p:spPr bwMode="auto">
          <a:xfrm>
            <a:off x="609600" y="457200"/>
            <a:ext cx="7848600" cy="5791200"/>
          </a:xfrm>
          <a:prstGeom prst="rect"/>
          <a:noFill/>
        </p:spPr>
      </p:pic>
    </p:spTree>
  </p:cSld>
  <p:clrMapOvr>
    <a:masterClrMapping/>
  </p:clrMapOvr>
  <p:transition spd="slow">
    <p:newsflash/>
  </p:transition>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230" name=""/>
        <p:cNvGrpSpPr/>
        <p:nvPr/>
      </p:nvGrpSpPr>
      <p:grpSpPr>
        <a:xfrm>
          <a:off x="0" y="0"/>
          <a:ext cx="0" cy="0"/>
          <a:chOff x="0" y="0"/>
          <a:chExt cx="0" cy="0"/>
        </a:xfrm>
      </p:grpSpPr>
      <p:sp>
        <p:nvSpPr>
          <p:cNvPr id="1048646" name="Content Placeholder 1"/>
          <p:cNvSpPr>
            <a:spLocks noGrp="1"/>
          </p:cNvSpPr>
          <p:nvPr>
            <p:ph idx="1"/>
          </p:nvPr>
        </p:nvSpPr>
        <p:spPr>
          <a:xfrm>
            <a:off x="533400" y="838200"/>
            <a:ext cx="8153400" cy="5029200"/>
          </a:xfrm>
          <a:solidFill>
            <a:srgbClr val="FFFF00"/>
          </a:solidFill>
        </p:spPr>
        <p:txBody>
          <a:bodyPr>
            <a:noAutofit/>
          </a:bodyPr>
          <a:p>
            <a:pPr>
              <a:buNone/>
            </a:pPr>
            <a:r>
              <a:rPr b="1" dirty="0" sz="3200" lang="en-US" smtClean="0">
                <a:solidFill>
                  <a:srgbClr val="FF0000"/>
                </a:solidFill>
                <a:latin typeface="Arial Black" pitchFamily="34" charset="0"/>
              </a:rPr>
              <a:t>The trend in computer technology is that computers are:</a:t>
            </a:r>
          </a:p>
          <a:p>
            <a:pPr>
              <a:buFont typeface="Arial" pitchFamily="34" charset="0"/>
              <a:buChar char="•"/>
            </a:pPr>
            <a:r>
              <a:rPr b="1" dirty="0" sz="3200" lang="en-US" smtClean="0">
                <a:latin typeface="Arial Black" pitchFamily="34" charset="0"/>
              </a:rPr>
              <a:t>Becoming more smaller in size.</a:t>
            </a:r>
          </a:p>
          <a:p>
            <a:pPr>
              <a:buFont typeface="Arial" pitchFamily="34" charset="0"/>
              <a:buChar char="•"/>
            </a:pPr>
            <a:r>
              <a:rPr b="1" dirty="0" sz="3200" lang="en-US" smtClean="0">
                <a:latin typeface="Arial Black" pitchFamily="34" charset="0"/>
              </a:rPr>
              <a:t>Having more storage capacity.</a:t>
            </a:r>
          </a:p>
          <a:p>
            <a:pPr>
              <a:buFont typeface="Arial" pitchFamily="34" charset="0"/>
              <a:buChar char="•"/>
            </a:pPr>
            <a:r>
              <a:rPr b="1" dirty="0" sz="3200" lang="en-US" smtClean="0">
                <a:latin typeface="Arial Black" pitchFamily="34" charset="0"/>
              </a:rPr>
              <a:t>Having more memory.</a:t>
            </a:r>
          </a:p>
          <a:p>
            <a:pPr>
              <a:buFont typeface="Arial" pitchFamily="34" charset="0"/>
              <a:buChar char="•"/>
            </a:pPr>
            <a:r>
              <a:rPr b="1" dirty="0" sz="3200" lang="en-US" smtClean="0">
                <a:latin typeface="Arial Black" pitchFamily="34" charset="0"/>
              </a:rPr>
              <a:t>Having a higher processing speed.</a:t>
            </a:r>
          </a:p>
          <a:p>
            <a:pPr>
              <a:buFont typeface="Arial" pitchFamily="34" charset="0"/>
              <a:buChar char="•"/>
            </a:pPr>
            <a:r>
              <a:rPr b="1" dirty="0" sz="3200" lang="en-US" smtClean="0">
                <a:latin typeface="Arial Black" pitchFamily="34" charset="0"/>
              </a:rPr>
              <a:t>Becoming more cheaper and affordable.</a:t>
            </a:r>
            <a:endParaRPr b="1" dirty="0" sz="3200" lang="en-US">
              <a:latin typeface="Arial Black" pitchFamily="34" charset="0"/>
            </a:endParaRPr>
          </a:p>
        </p:txBody>
      </p:sp>
    </p:spTree>
  </p:cSld>
  <p:clrMapOvr>
    <a:masterClrMapping/>
  </p:clrMapOvr>
  <p:transition spd="slow">
    <p:newsflash/>
  </p:transition>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231" name=""/>
        <p:cNvGrpSpPr/>
        <p:nvPr/>
      </p:nvGrpSpPr>
      <p:grpSpPr>
        <a:xfrm>
          <a:off x="0" y="0"/>
          <a:ext cx="0" cy="0"/>
          <a:chOff x="0" y="0"/>
          <a:chExt cx="0" cy="0"/>
        </a:xfrm>
      </p:grpSpPr>
      <p:sp>
        <p:nvSpPr>
          <p:cNvPr id="1048647" name="Content Placeholder 1"/>
          <p:cNvSpPr>
            <a:spLocks noGrp="1"/>
          </p:cNvSpPr>
          <p:nvPr>
            <p:ph idx="1"/>
          </p:nvPr>
        </p:nvSpPr>
        <p:spPr>
          <a:xfrm>
            <a:off x="152400" y="838201"/>
            <a:ext cx="8839199" cy="5410199"/>
          </a:xfrm>
          <a:solidFill>
            <a:srgbClr val="FFFF00">
              <a:alpha val="50000"/>
            </a:srgbClr>
          </a:solidFill>
        </p:spPr>
        <p:txBody>
          <a:bodyPr>
            <a:normAutofit lnSpcReduction="10000"/>
          </a:bodyPr>
          <a:p>
            <a:pPr>
              <a:buNone/>
            </a:pPr>
            <a:r>
              <a:rPr b="1" dirty="0" sz="3200" lang="en-US" smtClean="0">
                <a:solidFill>
                  <a:schemeClr val="accent5">
                    <a:lumMod val="75000"/>
                  </a:schemeClr>
                </a:solidFill>
                <a:latin typeface="Cambria" pitchFamily="18" charset="0"/>
                <a:cs typeface="Aharoni" pitchFamily="2" charset="-79"/>
              </a:rPr>
              <a:t>Computers can be classified into three categories i.e.</a:t>
            </a:r>
          </a:p>
          <a:p>
            <a:pPr indent="-571500" marL="571500">
              <a:buNone/>
            </a:pPr>
            <a:r>
              <a:rPr b="1" dirty="0" sz="3200" lang="en-US" smtClean="0">
                <a:solidFill>
                  <a:schemeClr val="accent5">
                    <a:lumMod val="75000"/>
                  </a:schemeClr>
                </a:solidFill>
                <a:latin typeface="Cambria" pitchFamily="18" charset="0"/>
                <a:cs typeface="Aharoni" pitchFamily="2" charset="-79"/>
              </a:rPr>
              <a:t>According to:</a:t>
            </a:r>
          </a:p>
          <a:p>
            <a:pPr indent="-571500" marL="571500">
              <a:buFont typeface="Wingdings" pitchFamily="2" charset="2"/>
              <a:buChar char="§"/>
            </a:pPr>
            <a:r>
              <a:rPr b="1" dirty="0" sz="3200" i="1" lang="en-US" smtClean="0">
                <a:solidFill>
                  <a:srgbClr val="3014DA"/>
                </a:solidFill>
                <a:latin typeface="Cambria" pitchFamily="18" charset="0"/>
                <a:cs typeface="Aharoni" pitchFamily="2" charset="-79"/>
              </a:rPr>
              <a:t>Physical Size</a:t>
            </a:r>
          </a:p>
          <a:p>
            <a:pPr indent="-571500" marL="571500">
              <a:buFont typeface="Wingdings" pitchFamily="2" charset="2"/>
              <a:buChar char="§"/>
            </a:pPr>
            <a:r>
              <a:rPr b="1" dirty="0" sz="3200" i="1" lang="en-US" smtClean="0">
                <a:solidFill>
                  <a:srgbClr val="3014DA"/>
                </a:solidFill>
                <a:latin typeface="Cambria" pitchFamily="18" charset="0"/>
                <a:cs typeface="Aharoni" pitchFamily="2" charset="-79"/>
              </a:rPr>
              <a:t>Purpose</a:t>
            </a:r>
            <a:r>
              <a:rPr b="1" dirty="0" sz="3200" lang="en-US" smtClean="0">
                <a:solidFill>
                  <a:schemeClr val="accent5">
                    <a:lumMod val="75000"/>
                  </a:schemeClr>
                </a:solidFill>
                <a:latin typeface="Cambria" pitchFamily="18" charset="0"/>
                <a:cs typeface="Aharoni" pitchFamily="2" charset="-79"/>
              </a:rPr>
              <a:t> </a:t>
            </a:r>
          </a:p>
          <a:p>
            <a:pPr indent="-571500" marL="571500">
              <a:buFont typeface="Wingdings" pitchFamily="2" charset="2"/>
              <a:buChar char="§"/>
            </a:pPr>
            <a:r>
              <a:rPr b="1" dirty="0" sz="3200" i="1" lang="en-US" smtClean="0">
                <a:solidFill>
                  <a:srgbClr val="3014DA"/>
                </a:solidFill>
                <a:latin typeface="Cambria" pitchFamily="18" charset="0"/>
                <a:cs typeface="Aharoni" pitchFamily="2" charset="-79"/>
              </a:rPr>
              <a:t>Functionality</a:t>
            </a:r>
            <a:r>
              <a:rPr b="1" dirty="0" sz="3200" lang="en-US" smtClean="0">
                <a:solidFill>
                  <a:schemeClr val="accent5">
                    <a:lumMod val="75000"/>
                  </a:schemeClr>
                </a:solidFill>
                <a:latin typeface="Cambria" pitchFamily="18" charset="0"/>
                <a:cs typeface="Aharoni" pitchFamily="2" charset="-79"/>
              </a:rPr>
              <a:t>.</a:t>
            </a:r>
          </a:p>
          <a:p>
            <a:pPr indent="-571500" marL="571500">
              <a:buFont typeface="+mj-lt"/>
              <a:buAutoNum type="arabicPeriod"/>
            </a:pPr>
            <a:r>
              <a:rPr b="1" dirty="0" sz="3800" lang="en-US" u="sng" smtClean="0">
                <a:solidFill>
                  <a:srgbClr val="FF0000"/>
                </a:solidFill>
                <a:latin typeface="Cambria" pitchFamily="18" charset="0"/>
                <a:cs typeface="Aharoni" pitchFamily="2" charset="-79"/>
              </a:rPr>
              <a:t>Classification according to physical size</a:t>
            </a:r>
          </a:p>
          <a:p>
            <a:pPr indent="-571500" marL="571500">
              <a:buNone/>
            </a:pPr>
            <a:r>
              <a:rPr b="1" dirty="0" sz="3200" lang="en-US" smtClean="0">
                <a:solidFill>
                  <a:schemeClr val="accent5">
                    <a:lumMod val="75000"/>
                  </a:schemeClr>
                </a:solidFill>
                <a:latin typeface="Cambria" pitchFamily="18" charset="0"/>
                <a:cs typeface="Aharoni" pitchFamily="2" charset="-79"/>
              </a:rPr>
              <a:t>Based on physical size, computers can be categorized into four main groups.</a:t>
            </a:r>
          </a:p>
          <a:p>
            <a:pPr indent="-571500" marL="571500">
              <a:buNone/>
            </a:pPr>
            <a:endParaRPr b="1" dirty="0" sz="2800" lang="en-US">
              <a:solidFill>
                <a:schemeClr val="accent5">
                  <a:lumMod val="75000"/>
                </a:schemeClr>
              </a:solidFill>
              <a:latin typeface="Cambria" pitchFamily="18" charset="0"/>
              <a:cs typeface="Aharoni" pitchFamily="2" charset="-79"/>
            </a:endParaRPr>
          </a:p>
        </p:txBody>
      </p:sp>
      <p:sp>
        <p:nvSpPr>
          <p:cNvPr id="1048648" name="Title 2"/>
          <p:cNvSpPr>
            <a:spLocks noGrp="1"/>
          </p:cNvSpPr>
          <p:nvPr>
            <p:ph type="title"/>
          </p:nvPr>
        </p:nvSpPr>
        <p:spPr>
          <a:xfrm>
            <a:off x="76200" y="152400"/>
            <a:ext cx="8991600" cy="649044"/>
          </a:xfrm>
          <a:solidFill>
            <a:srgbClr val="00B0F0"/>
          </a:solidFill>
        </p:spPr>
        <p:txBody>
          <a:bodyPr/>
          <a:p>
            <a:r>
              <a:rPr b="1" dirty="0" sz="4400" lang="en-US" smtClean="0">
                <a:solidFill>
                  <a:srgbClr val="FF0000"/>
                </a:solidFill>
                <a:effectLst>
                  <a:outerShdw algn="tl" blurRad="38100" dir="2700000" dist="38100">
                    <a:srgbClr val="000000">
                      <a:alpha val="43137"/>
                    </a:srgbClr>
                  </a:outerShdw>
                </a:effectLst>
                <a:latin typeface="Aharoni" pitchFamily="2" charset="-79"/>
                <a:cs typeface="Aharoni" pitchFamily="2" charset="-79"/>
              </a:rPr>
              <a:t>CLASSIFICATION OF COMPUTERS</a:t>
            </a:r>
            <a:endParaRPr b="1" dirty="0" sz="4400" lang="en-US">
              <a:solidFill>
                <a:srgbClr val="FF0000"/>
              </a:solidFill>
              <a:effectLst>
                <a:outerShdw algn="tl" blurRad="38100" dir="2700000" dist="38100">
                  <a:srgbClr val="000000">
                    <a:alpha val="43137"/>
                  </a:srgbClr>
                </a:outerShdw>
              </a:effectLst>
              <a:latin typeface="Aharoni" pitchFamily="2" charset="-79"/>
              <a:cs typeface="Aharoni" pitchFamily="2" charset="-79"/>
            </a:endParaRPr>
          </a:p>
        </p:txBody>
      </p:sp>
    </p:spTree>
  </p:cSld>
  <p:clrMapOvr>
    <a:masterClrMapping/>
  </p:clrMapOvr>
  <p:transition spd="slow">
    <p:newsflash/>
  </p:transition>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232" name=""/>
        <p:cNvGrpSpPr/>
        <p:nvPr/>
      </p:nvGrpSpPr>
      <p:grpSpPr>
        <a:xfrm>
          <a:off x="0" y="0"/>
          <a:ext cx="0" cy="0"/>
          <a:chOff x="0" y="0"/>
          <a:chExt cx="0" cy="0"/>
        </a:xfrm>
      </p:grpSpPr>
      <p:sp>
        <p:nvSpPr>
          <p:cNvPr id="1048649" name="Content Placeholder 1"/>
          <p:cNvSpPr>
            <a:spLocks noGrp="1"/>
          </p:cNvSpPr>
          <p:nvPr>
            <p:ph idx="1"/>
          </p:nvPr>
        </p:nvSpPr>
        <p:spPr>
          <a:xfrm>
            <a:off x="228600" y="304800"/>
            <a:ext cx="8534399" cy="6095999"/>
          </a:xfrm>
          <a:solidFill>
            <a:srgbClr val="FFFF00"/>
          </a:solidFill>
        </p:spPr>
        <p:txBody>
          <a:bodyPr>
            <a:normAutofit/>
          </a:bodyPr>
          <a:p>
            <a:pPr indent="-571500" marL="571500">
              <a:lnSpc>
                <a:spcPct val="120000"/>
              </a:lnSpc>
              <a:buFont typeface="+mj-lt"/>
              <a:buAutoNum type="alphaLcParenR"/>
            </a:pPr>
            <a:r>
              <a:rPr b="1" dirty="0" lang="en-US" u="sng" smtClean="0">
                <a:solidFill>
                  <a:srgbClr val="3014DA"/>
                </a:solidFill>
                <a:latin typeface="Arial Black" pitchFamily="34" charset="0"/>
                <a:cs typeface="Aharoni" pitchFamily="2" charset="-79"/>
              </a:rPr>
              <a:t>Supercomputers (monsters):</a:t>
            </a:r>
            <a:r>
              <a:rPr b="1" dirty="0" lang="en-US" smtClean="0">
                <a:solidFill>
                  <a:schemeClr val="accent5">
                    <a:lumMod val="75000"/>
                  </a:schemeClr>
                </a:solidFill>
                <a:latin typeface="Arial Black" pitchFamily="34" charset="0"/>
                <a:cs typeface="Aharoni" pitchFamily="2" charset="-79"/>
              </a:rPr>
              <a:t>They are the fastest largest, most expensive and powerful computers available. They are able to perform many complex operations in a fraction of a second. Due to their weight, they are kept in a special room.</a:t>
            </a:r>
          </a:p>
          <a:p>
            <a:pPr indent="-571500" marL="571500">
              <a:lnSpc>
                <a:spcPct val="120000"/>
              </a:lnSpc>
              <a:buNone/>
            </a:pPr>
            <a:r>
              <a:rPr b="1" dirty="0" lang="en-US" smtClean="0">
                <a:solidFill>
                  <a:schemeClr val="accent5">
                    <a:lumMod val="75000"/>
                  </a:schemeClr>
                </a:solidFill>
                <a:latin typeface="Arial Black" pitchFamily="34" charset="0"/>
                <a:cs typeface="Aharoni" pitchFamily="2" charset="-79"/>
              </a:rPr>
              <a:t> Their great processing power makes them generate a lot of heat and therefore require special cooling systems. </a:t>
            </a:r>
          </a:p>
          <a:p>
            <a:pPr indent="-571500" marL="571500">
              <a:lnSpc>
                <a:spcPct val="120000"/>
              </a:lnSpc>
              <a:buNone/>
            </a:pPr>
            <a:r>
              <a:rPr b="1" dirty="0" lang="en-US" smtClean="0">
                <a:solidFill>
                  <a:schemeClr val="accent5">
                    <a:lumMod val="75000"/>
                  </a:schemeClr>
                </a:solidFill>
                <a:latin typeface="Arial Black" pitchFamily="34" charset="0"/>
                <a:cs typeface="Aharoni" pitchFamily="2" charset="-79"/>
              </a:rPr>
              <a:t>They are mainly used for </a:t>
            </a:r>
            <a:r>
              <a:rPr b="1" dirty="0" i="1" lang="en-US" smtClean="0">
                <a:solidFill>
                  <a:srgbClr val="3014DA"/>
                </a:solidFill>
                <a:latin typeface="Arial Black" pitchFamily="34" charset="0"/>
                <a:cs typeface="Aharoni" pitchFamily="2" charset="-79"/>
              </a:rPr>
              <a:t>scientific research which require enormous computations, aerodynamic design and simulation, petroleum research, defense and weapon analysis</a:t>
            </a:r>
            <a:r>
              <a:rPr b="1" dirty="0" lang="en-US" smtClean="0">
                <a:solidFill>
                  <a:schemeClr val="accent5">
                    <a:lumMod val="75000"/>
                  </a:schemeClr>
                </a:solidFill>
                <a:latin typeface="Arial Black" pitchFamily="34" charset="0"/>
                <a:cs typeface="Aharoni" pitchFamily="2" charset="-79"/>
              </a:rPr>
              <a:t> among others. They use </a:t>
            </a:r>
            <a:r>
              <a:rPr b="1" dirty="0" lang="en-US" smtClean="0">
                <a:solidFill>
                  <a:srgbClr val="3014DA"/>
                </a:solidFill>
                <a:latin typeface="Arial Black" pitchFamily="34" charset="0"/>
                <a:cs typeface="Aharoni" pitchFamily="2" charset="-79"/>
              </a:rPr>
              <a:t>multiple processors</a:t>
            </a:r>
            <a:r>
              <a:rPr b="1" dirty="0" lang="en-US" smtClean="0">
                <a:solidFill>
                  <a:schemeClr val="accent5">
                    <a:lumMod val="75000"/>
                  </a:schemeClr>
                </a:solidFill>
                <a:latin typeface="Arial Black" pitchFamily="34" charset="0"/>
                <a:cs typeface="Aharoni" pitchFamily="2" charset="-79"/>
              </a:rPr>
              <a:t>. They include: CRAY T3D &amp; NEC-500</a:t>
            </a:r>
          </a:p>
          <a:p>
            <a:endParaRPr dirty="0" lang="en-US">
              <a:latin typeface="Arial Black" pitchFamily="34" charset="0"/>
            </a:endParaRPr>
          </a:p>
        </p:txBody>
      </p:sp>
    </p:spTree>
  </p:cSld>
  <p:clrMapOvr>
    <a:masterClrMapping/>
  </p:clrMapOvr>
  <p:transition spd="slow">
    <p:newsflash/>
  </p:transition>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233" name=""/>
        <p:cNvGrpSpPr/>
        <p:nvPr/>
      </p:nvGrpSpPr>
      <p:grpSpPr>
        <a:xfrm>
          <a:off x="0" y="0"/>
          <a:ext cx="0" cy="0"/>
          <a:chOff x="0" y="0"/>
          <a:chExt cx="0" cy="0"/>
        </a:xfrm>
      </p:grpSpPr>
      <p:pic>
        <p:nvPicPr>
          <p:cNvPr id="2097163" name="Picture 2" descr="C:\Users\KAHETI BOYS\Desktop\COMP images\sup2.jpg"/>
          <p:cNvPicPr>
            <a:picLocks noChangeAspect="1" noChangeArrowheads="1"/>
          </p:cNvPicPr>
          <p:nvPr/>
        </p:nvPicPr>
        <p:blipFill>
          <a:blip xmlns:r="http://schemas.openxmlformats.org/officeDocument/2006/relationships" r:embed="rId1"/>
          <a:srcRect/>
          <a:stretch>
            <a:fillRect/>
          </a:stretch>
        </p:blipFill>
        <p:spPr bwMode="auto">
          <a:xfrm>
            <a:off x="76200" y="205248"/>
            <a:ext cx="5600700" cy="3071352"/>
          </a:xfrm>
          <a:prstGeom prst="rect"/>
          <a:noFill/>
        </p:spPr>
      </p:pic>
      <p:pic>
        <p:nvPicPr>
          <p:cNvPr id="2097164" name="Picture 3" descr="C:\Users\KAHETI BOYS\Desktop\COMP images\sup1.jpg"/>
          <p:cNvPicPr>
            <a:picLocks noChangeAspect="1" noChangeArrowheads="1"/>
          </p:cNvPicPr>
          <p:nvPr/>
        </p:nvPicPr>
        <p:blipFill>
          <a:blip xmlns:r="http://schemas.openxmlformats.org/officeDocument/2006/relationships" r:embed="rId2"/>
          <a:srcRect/>
          <a:stretch>
            <a:fillRect/>
          </a:stretch>
        </p:blipFill>
        <p:spPr bwMode="auto">
          <a:xfrm>
            <a:off x="2959625" y="3352800"/>
            <a:ext cx="5912038" cy="3352800"/>
          </a:xfrm>
          <a:prstGeom prst="rect"/>
          <a:noFill/>
        </p:spPr>
      </p:pic>
      <p:sp>
        <p:nvSpPr>
          <p:cNvPr id="1048650" name="TextBox 5"/>
          <p:cNvSpPr txBox="1"/>
          <p:nvPr/>
        </p:nvSpPr>
        <p:spPr>
          <a:xfrm>
            <a:off x="228600" y="4191000"/>
            <a:ext cx="2667000" cy="461665"/>
          </a:xfrm>
          <a:prstGeom prst="rect"/>
          <a:noFill/>
        </p:spPr>
        <p:txBody>
          <a:bodyPr rtlCol="0" wrap="square">
            <a:spAutoFit/>
          </a:bodyPr>
          <a:p>
            <a:r>
              <a:rPr b="1" dirty="0" sz="2400" lang="en-US" u="sng" smtClean="0">
                <a:solidFill>
                  <a:srgbClr val="3014DA"/>
                </a:solidFill>
              </a:rPr>
              <a:t>Supercomputers</a:t>
            </a:r>
            <a:endParaRPr b="1" dirty="0" sz="2400" lang="en-US" u="sng">
              <a:solidFill>
                <a:srgbClr val="3014DA"/>
              </a:solidFill>
            </a:endParaRPr>
          </a:p>
        </p:txBody>
      </p:sp>
    </p:spTree>
  </p:cSld>
  <p:clrMapOvr>
    <a:masterClrMapping/>
  </p:clrMapOvr>
  <p:transition spd="slow">
    <p:newsflash/>
  </p:transition>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234" name=""/>
        <p:cNvGrpSpPr/>
        <p:nvPr/>
      </p:nvGrpSpPr>
      <p:grpSpPr>
        <a:xfrm>
          <a:off x="0" y="0"/>
          <a:ext cx="0" cy="0"/>
          <a:chOff x="0" y="0"/>
          <a:chExt cx="0" cy="0"/>
        </a:xfrm>
      </p:grpSpPr>
      <p:sp>
        <p:nvSpPr>
          <p:cNvPr id="1048651" name="Content Placeholder 1"/>
          <p:cNvSpPr>
            <a:spLocks noGrp="1"/>
          </p:cNvSpPr>
          <p:nvPr>
            <p:ph idx="1"/>
          </p:nvPr>
        </p:nvSpPr>
        <p:spPr>
          <a:xfrm>
            <a:off x="152400" y="533401"/>
            <a:ext cx="8839199" cy="6095999"/>
          </a:xfrm>
          <a:solidFill>
            <a:schemeClr val="bg1"/>
          </a:solidFill>
        </p:spPr>
        <p:txBody>
          <a:bodyPr>
            <a:normAutofit lnSpcReduction="10000"/>
          </a:bodyPr>
          <a:p>
            <a:pPr>
              <a:buNone/>
            </a:pPr>
            <a:r>
              <a:rPr b="1" dirty="0" lang="en-US" smtClean="0">
                <a:solidFill>
                  <a:schemeClr val="accent5">
                    <a:lumMod val="75000"/>
                  </a:schemeClr>
                </a:solidFill>
                <a:latin typeface="Arial Black" pitchFamily="34" charset="0"/>
                <a:cs typeface="Aharoni" pitchFamily="2" charset="-79"/>
              </a:rPr>
              <a:t>b)</a:t>
            </a:r>
            <a:r>
              <a:rPr b="1" dirty="0" lang="en-US" u="sng" smtClean="0">
                <a:solidFill>
                  <a:srgbClr val="3014DA"/>
                </a:solidFill>
                <a:latin typeface="Arial Black" pitchFamily="34" charset="0"/>
                <a:cs typeface="Aharoni" pitchFamily="2" charset="-79"/>
              </a:rPr>
              <a:t> Mainframe Computers</a:t>
            </a:r>
            <a:r>
              <a:rPr b="1" dirty="0" lang="en-US" smtClean="0">
                <a:solidFill>
                  <a:schemeClr val="accent5">
                    <a:lumMod val="75000"/>
                  </a:schemeClr>
                </a:solidFill>
                <a:latin typeface="Arial Black" pitchFamily="34" charset="0"/>
                <a:cs typeface="Aharoni" pitchFamily="2" charset="-79"/>
              </a:rPr>
              <a:t>: </a:t>
            </a:r>
          </a:p>
          <a:p>
            <a:pPr>
              <a:buFont typeface="Wingdings" pitchFamily="2" charset="2"/>
              <a:buChar char="§"/>
            </a:pPr>
            <a:r>
              <a:rPr b="1" dirty="0" lang="en-US" smtClean="0">
                <a:solidFill>
                  <a:schemeClr val="tx1"/>
                </a:solidFill>
                <a:latin typeface="Arial Black" pitchFamily="34" charset="0"/>
                <a:cs typeface="Aharoni" pitchFamily="2" charset="-79"/>
              </a:rPr>
              <a:t>They are big in size but less powerful and less expensive than supercomputers.</a:t>
            </a:r>
          </a:p>
          <a:p>
            <a:pPr>
              <a:buFont typeface="Wingdings" pitchFamily="2" charset="2"/>
              <a:buChar char="§"/>
            </a:pPr>
            <a:r>
              <a:rPr b="1" dirty="0" lang="en-US" smtClean="0">
                <a:solidFill>
                  <a:schemeClr val="tx1"/>
                </a:solidFill>
                <a:latin typeface="Arial Black" pitchFamily="34" charset="0"/>
                <a:cs typeface="Aharoni" pitchFamily="2" charset="-79"/>
              </a:rPr>
              <a:t>They also have a high processing speed. </a:t>
            </a:r>
          </a:p>
          <a:p>
            <a:pPr>
              <a:buFont typeface="Wingdings" pitchFamily="2" charset="2"/>
              <a:buChar char="§"/>
            </a:pPr>
            <a:r>
              <a:rPr b="1" dirty="0" lang="en-US" smtClean="0">
                <a:solidFill>
                  <a:schemeClr val="tx1"/>
                </a:solidFill>
                <a:latin typeface="Arial Black" pitchFamily="34" charset="0"/>
                <a:cs typeface="Aharoni" pitchFamily="2" charset="-79"/>
              </a:rPr>
              <a:t>They are used for processing data and performing complex mathematical computations.</a:t>
            </a:r>
          </a:p>
          <a:p>
            <a:pPr>
              <a:buFont typeface="Wingdings" pitchFamily="2" charset="2"/>
              <a:buChar char="§"/>
            </a:pPr>
            <a:r>
              <a:rPr b="1" dirty="0" lang="en-US" smtClean="0">
                <a:solidFill>
                  <a:schemeClr val="tx1"/>
                </a:solidFill>
                <a:latin typeface="Arial Black" pitchFamily="34" charset="0"/>
                <a:cs typeface="Aharoni" pitchFamily="2" charset="-79"/>
              </a:rPr>
              <a:t> They have a high storage capacity and support a variety of peripheral devices.</a:t>
            </a:r>
          </a:p>
          <a:p>
            <a:pPr>
              <a:buFont typeface="Wingdings" pitchFamily="2" charset="2"/>
              <a:buChar char="§"/>
            </a:pPr>
            <a:r>
              <a:rPr b="1" dirty="0" lang="en-US" smtClean="0">
                <a:solidFill>
                  <a:schemeClr val="tx1"/>
                </a:solidFill>
                <a:latin typeface="Arial Black" pitchFamily="34" charset="0"/>
                <a:cs typeface="Aharoni" pitchFamily="2" charset="-79"/>
              </a:rPr>
              <a:t>They can handle more than a thousand users at a time.</a:t>
            </a:r>
          </a:p>
          <a:p>
            <a:pPr>
              <a:buFont typeface="Wingdings" pitchFamily="2" charset="2"/>
              <a:buChar char="§"/>
            </a:pPr>
            <a:r>
              <a:rPr b="1" dirty="0" lang="en-US" smtClean="0">
                <a:solidFill>
                  <a:schemeClr val="tx1"/>
                </a:solidFill>
                <a:latin typeface="Arial Black" pitchFamily="34" charset="0"/>
                <a:cs typeface="Aharoni" pitchFamily="2" charset="-79"/>
              </a:rPr>
              <a:t>They are found in large organisations such as banks, government agencies, insurance companies and corporations where they perform tasks that require a lot of computational power.</a:t>
            </a:r>
          </a:p>
          <a:p>
            <a:pPr>
              <a:buFont typeface="Wingdings" pitchFamily="2" charset="2"/>
              <a:buChar char="§"/>
            </a:pPr>
            <a:r>
              <a:rPr b="1" dirty="0" lang="en-US" smtClean="0">
                <a:solidFill>
                  <a:schemeClr val="tx1"/>
                </a:solidFill>
                <a:latin typeface="Arial Black" pitchFamily="34" charset="0"/>
                <a:cs typeface="Aharoni" pitchFamily="2" charset="-79"/>
              </a:rPr>
              <a:t>They include: IBM </a:t>
            </a:r>
            <a:r>
              <a:rPr b="1" dirty="0" lang="en-US" err="1" smtClean="0">
                <a:solidFill>
                  <a:schemeClr val="tx1"/>
                </a:solidFill>
                <a:latin typeface="Arial Black" pitchFamily="34" charset="0"/>
                <a:cs typeface="Aharoni" pitchFamily="2" charset="-79"/>
              </a:rPr>
              <a:t>zSeries</a:t>
            </a:r>
            <a:r>
              <a:rPr b="1" dirty="0" lang="en-US" smtClean="0">
                <a:solidFill>
                  <a:schemeClr val="tx1"/>
                </a:solidFill>
                <a:latin typeface="Arial Black" pitchFamily="34" charset="0"/>
                <a:cs typeface="Aharoni" pitchFamily="2" charset="-79"/>
              </a:rPr>
              <a:t> 990 Model D32, ICL 39 and CDC Cyber series.</a:t>
            </a:r>
          </a:p>
          <a:p>
            <a:pPr>
              <a:buFont typeface="Wingdings" pitchFamily="2" charset="2"/>
              <a:buChar char="§"/>
            </a:pPr>
            <a:endParaRPr b="1" dirty="0" lang="en-US" smtClean="0">
              <a:solidFill>
                <a:schemeClr val="accent5">
                  <a:lumMod val="75000"/>
                </a:schemeClr>
              </a:solidFill>
              <a:latin typeface="Arial Black" pitchFamily="34" charset="0"/>
              <a:cs typeface="Aharoni" pitchFamily="2" charset="-79"/>
            </a:endParaRPr>
          </a:p>
          <a:p>
            <a:pPr>
              <a:buFont typeface="Wingdings" pitchFamily="2" charset="2"/>
              <a:buChar char="§"/>
            </a:pPr>
            <a:endParaRPr b="1" dirty="0" lang="en-US">
              <a:solidFill>
                <a:schemeClr val="accent5">
                  <a:lumMod val="75000"/>
                </a:schemeClr>
              </a:solidFill>
              <a:latin typeface="Arial Black" pitchFamily="34" charset="0"/>
              <a:cs typeface="Aharoni" pitchFamily="2" charset="-79"/>
            </a:endParaRPr>
          </a:p>
        </p:txBody>
      </p:sp>
    </p:spTree>
  </p:cSld>
  <p:clrMapOvr>
    <a:masterClrMapping/>
  </p:clrMapOvr>
  <p:transition spd="slow">
    <p:newsflash/>
  </p:transition>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235" name=""/>
        <p:cNvGrpSpPr/>
        <p:nvPr/>
      </p:nvGrpSpPr>
      <p:grpSpPr>
        <a:xfrm>
          <a:off x="0" y="0"/>
          <a:ext cx="0" cy="0"/>
          <a:chOff x="0" y="0"/>
          <a:chExt cx="0" cy="0"/>
        </a:xfrm>
      </p:grpSpPr>
      <p:pic>
        <p:nvPicPr>
          <p:cNvPr id="2097165" name="Picture 2" descr="C:\Users\KAHETI BOYS\Desktop\COMP images\main2.jpg"/>
          <p:cNvPicPr>
            <a:picLocks noChangeAspect="1" noChangeArrowheads="1"/>
          </p:cNvPicPr>
          <p:nvPr/>
        </p:nvPicPr>
        <p:blipFill>
          <a:blip xmlns:r="http://schemas.openxmlformats.org/officeDocument/2006/relationships" r:embed="rId1"/>
          <a:srcRect/>
          <a:stretch>
            <a:fillRect/>
          </a:stretch>
        </p:blipFill>
        <p:spPr bwMode="auto">
          <a:xfrm>
            <a:off x="94638" y="170330"/>
            <a:ext cx="4553562" cy="3182470"/>
          </a:xfrm>
          <a:prstGeom prst="rect"/>
          <a:noFill/>
        </p:spPr>
      </p:pic>
      <p:pic>
        <p:nvPicPr>
          <p:cNvPr id="2097166" name="Picture 3" descr="C:\Users\KAHETI BOYS\Desktop\COMP images\main1.jpg"/>
          <p:cNvPicPr>
            <a:picLocks noChangeAspect="1" noChangeArrowheads="1"/>
          </p:cNvPicPr>
          <p:nvPr/>
        </p:nvPicPr>
        <p:blipFill>
          <a:blip xmlns:r="http://schemas.openxmlformats.org/officeDocument/2006/relationships" r:embed="rId2"/>
          <a:srcRect/>
          <a:stretch>
            <a:fillRect/>
          </a:stretch>
        </p:blipFill>
        <p:spPr bwMode="auto">
          <a:xfrm>
            <a:off x="3657600" y="3505200"/>
            <a:ext cx="5210175" cy="3171825"/>
          </a:xfrm>
          <a:prstGeom prst="rect"/>
          <a:noFill/>
        </p:spPr>
      </p:pic>
      <p:sp>
        <p:nvSpPr>
          <p:cNvPr id="1048652" name="TextBox 5"/>
          <p:cNvSpPr txBox="1"/>
          <p:nvPr/>
        </p:nvSpPr>
        <p:spPr>
          <a:xfrm>
            <a:off x="5105400" y="1408093"/>
            <a:ext cx="3581400" cy="954107"/>
          </a:xfrm>
          <a:prstGeom prst="rect"/>
          <a:noFill/>
        </p:spPr>
        <p:txBody>
          <a:bodyPr rtlCol="0" wrap="square">
            <a:spAutoFit/>
          </a:bodyPr>
          <a:p>
            <a:r>
              <a:rPr b="1" dirty="0" sz="2800" lang="en-US" smtClean="0">
                <a:solidFill>
                  <a:srgbClr val="3014DA"/>
                </a:solidFill>
              </a:rPr>
              <a:t>Mainframe computers</a:t>
            </a:r>
            <a:endParaRPr b="1" dirty="0" sz="2800" lang="en-US">
              <a:solidFill>
                <a:srgbClr val="3014DA"/>
              </a:solidFill>
            </a:endParaRPr>
          </a:p>
        </p:txBody>
      </p:sp>
    </p:spTree>
  </p:cSld>
  <p:clrMapOvr>
    <a:masterClrMapping/>
  </p:clrMapOvr>
  <p:transition spd="slow">
    <p:newsflash/>
  </p:transition>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236" name=""/>
        <p:cNvGrpSpPr/>
        <p:nvPr/>
      </p:nvGrpSpPr>
      <p:grpSpPr>
        <a:xfrm>
          <a:off x="0" y="0"/>
          <a:ext cx="0" cy="0"/>
          <a:chOff x="0" y="0"/>
          <a:chExt cx="0" cy="0"/>
        </a:xfrm>
      </p:grpSpPr>
      <p:sp>
        <p:nvSpPr>
          <p:cNvPr id="1048653" name="Content Placeholder 1"/>
          <p:cNvSpPr>
            <a:spLocks noGrp="1"/>
          </p:cNvSpPr>
          <p:nvPr>
            <p:ph idx="1"/>
          </p:nvPr>
        </p:nvSpPr>
        <p:spPr>
          <a:xfrm>
            <a:off x="228600" y="304800"/>
            <a:ext cx="8686800" cy="5867399"/>
          </a:xfrm>
          <a:solidFill>
            <a:srgbClr val="FFFF66"/>
          </a:solidFill>
        </p:spPr>
        <p:txBody>
          <a:bodyPr>
            <a:normAutofit lnSpcReduction="10000"/>
          </a:bodyPr>
          <a:p>
            <a:pPr>
              <a:buNone/>
            </a:pPr>
            <a:r>
              <a:rPr b="1" dirty="0" sz="2800" lang="en-US" smtClean="0">
                <a:solidFill>
                  <a:srgbClr val="3014DA"/>
                </a:solidFill>
                <a:latin typeface="Arial Black" pitchFamily="34" charset="0"/>
              </a:rPr>
              <a:t>c) </a:t>
            </a:r>
            <a:r>
              <a:rPr b="1" dirty="0" sz="2800" lang="en-US" u="sng" smtClean="0">
                <a:solidFill>
                  <a:srgbClr val="3014DA"/>
                </a:solidFill>
                <a:latin typeface="Arial Black" pitchFamily="34" charset="0"/>
              </a:rPr>
              <a:t>Minicomputers:</a:t>
            </a:r>
          </a:p>
          <a:p>
            <a:pPr>
              <a:buNone/>
            </a:pPr>
            <a:r>
              <a:rPr b="1" dirty="0" sz="2800" lang="en-US" smtClean="0">
                <a:solidFill>
                  <a:schemeClr val="accent1">
                    <a:lumMod val="75000"/>
                  </a:schemeClr>
                </a:solidFill>
                <a:latin typeface="Arial Black" pitchFamily="34" charset="0"/>
              </a:rPr>
              <a:t>Minicomputer resembles the mainframe but is slightly smaller.</a:t>
            </a:r>
          </a:p>
          <a:p>
            <a:pPr>
              <a:buNone/>
            </a:pPr>
            <a:r>
              <a:rPr b="1" dirty="0" sz="2800" lang="en-US" smtClean="0">
                <a:solidFill>
                  <a:schemeClr val="accent1">
                    <a:lumMod val="75000"/>
                  </a:schemeClr>
                </a:solidFill>
                <a:latin typeface="Arial Black" pitchFamily="34" charset="0"/>
              </a:rPr>
              <a:t>It supports fewer peripheral devices, cheaper, less powerful and slower than the mainframe.</a:t>
            </a:r>
          </a:p>
          <a:p>
            <a:pPr>
              <a:buNone/>
            </a:pPr>
            <a:r>
              <a:rPr b="1" dirty="0" sz="2800" lang="en-US" smtClean="0">
                <a:solidFill>
                  <a:schemeClr val="accent1">
                    <a:lumMod val="75000"/>
                  </a:schemeClr>
                </a:solidFill>
                <a:latin typeface="Arial Black" pitchFamily="34" charset="0"/>
              </a:rPr>
              <a:t>It was developed as a cheaper alternative to the mainframes for smaller organisations. </a:t>
            </a:r>
          </a:p>
          <a:p>
            <a:pPr>
              <a:buNone/>
            </a:pPr>
            <a:r>
              <a:rPr b="1" dirty="0" sz="2800" lang="en-US" smtClean="0">
                <a:solidFill>
                  <a:schemeClr val="accent1">
                    <a:lumMod val="75000"/>
                  </a:schemeClr>
                </a:solidFill>
                <a:latin typeface="Arial Black" pitchFamily="34" charset="0"/>
              </a:rPr>
              <a:t>They are mainly used in scientific laboratories, research institutions, engineering plants and areas where processing automation is required.</a:t>
            </a:r>
          </a:p>
          <a:p>
            <a:pPr>
              <a:buNone/>
            </a:pPr>
            <a:endParaRPr b="1" dirty="0" sz="2800" lang="en-US" smtClean="0">
              <a:solidFill>
                <a:srgbClr val="3014DA"/>
              </a:solidFill>
              <a:latin typeface="Arial Black" pitchFamily="34" charset="0"/>
            </a:endParaRPr>
          </a:p>
          <a:p>
            <a:pPr>
              <a:buNone/>
            </a:pPr>
            <a:endParaRPr b="1" dirty="0" sz="2800" lang="en-US">
              <a:solidFill>
                <a:srgbClr val="3014DA"/>
              </a:solidFill>
              <a:latin typeface="Arial Black" pitchFamily="34" charset="0"/>
            </a:endParaRPr>
          </a:p>
        </p:txBody>
      </p:sp>
    </p:spTree>
  </p:cSld>
  <p:clrMapOvr>
    <a:masterClrMapping/>
  </p:clrMapOvr>
  <p:transition spd="slow">
    <p:newsflash/>
  </p:transition>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237" name=""/>
        <p:cNvGrpSpPr/>
        <p:nvPr/>
      </p:nvGrpSpPr>
      <p:grpSpPr>
        <a:xfrm>
          <a:off x="0" y="0"/>
          <a:ext cx="0" cy="0"/>
          <a:chOff x="0" y="0"/>
          <a:chExt cx="0" cy="0"/>
        </a:xfrm>
      </p:grpSpPr>
      <p:sp>
        <p:nvSpPr>
          <p:cNvPr id="1048654" name="Content Placeholder 1"/>
          <p:cNvSpPr>
            <a:spLocks noGrp="1"/>
          </p:cNvSpPr>
          <p:nvPr>
            <p:ph idx="1"/>
          </p:nvPr>
        </p:nvSpPr>
        <p:spPr>
          <a:xfrm>
            <a:off x="304800" y="762000"/>
            <a:ext cx="8381999" cy="5638799"/>
          </a:xfrm>
          <a:solidFill>
            <a:srgbClr val="FFFF00"/>
          </a:solidFill>
        </p:spPr>
        <p:txBody>
          <a:bodyPr>
            <a:normAutofit/>
          </a:bodyPr>
          <a:p>
            <a:pPr>
              <a:buNone/>
            </a:pPr>
            <a:r>
              <a:rPr b="1" dirty="0" sz="2800" lang="en-US" smtClean="0">
                <a:solidFill>
                  <a:srgbClr val="3014DA"/>
                </a:solidFill>
                <a:latin typeface="Arial Black" pitchFamily="34" charset="0"/>
              </a:rPr>
              <a:t>d) </a:t>
            </a:r>
            <a:r>
              <a:rPr b="1" dirty="0" sz="2800" lang="en-US" u="sng" smtClean="0">
                <a:solidFill>
                  <a:srgbClr val="3014DA"/>
                </a:solidFill>
                <a:latin typeface="Arial Black" pitchFamily="34" charset="0"/>
              </a:rPr>
              <a:t>Microcomputers:</a:t>
            </a:r>
          </a:p>
          <a:p>
            <a:pPr>
              <a:buNone/>
            </a:pPr>
            <a:r>
              <a:rPr b="1" dirty="0" sz="2800" lang="en-US" smtClean="0">
                <a:solidFill>
                  <a:schemeClr val="accent1">
                    <a:lumMod val="75000"/>
                  </a:schemeClr>
                </a:solidFill>
                <a:latin typeface="Arial Black" pitchFamily="34" charset="0"/>
              </a:rPr>
              <a:t> A microcomputer is a small, relatively inexpensive computer with a microprocessor as its central processing unit (CPU). It includes a microprocessor, memory, and input/output (I/O) facilities. Microcomputers became popular in the 1970s and 80s with the advent of increasingly powerful microprocessors. They are also referred to as PC’s (Personal Computers).</a:t>
            </a:r>
          </a:p>
        </p:txBody>
      </p:sp>
    </p:spTree>
  </p:cSld>
  <p:clrMapOvr>
    <a:masterClrMapping/>
  </p:clrMapOvr>
  <p:transition spd="slow">
    <p:newsflash/>
  </p:transition>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238" name=""/>
        <p:cNvGrpSpPr/>
        <p:nvPr/>
      </p:nvGrpSpPr>
      <p:grpSpPr>
        <a:xfrm>
          <a:off x="0" y="0"/>
          <a:ext cx="0" cy="0"/>
          <a:chOff x="0" y="0"/>
          <a:chExt cx="0" cy="0"/>
        </a:xfrm>
      </p:grpSpPr>
      <p:pic>
        <p:nvPicPr>
          <p:cNvPr id="2097167" name="Picture 2" descr="C:\Users\KAHETI BOYS\Desktop\COMP images\mini1.jpg"/>
          <p:cNvPicPr>
            <a:picLocks noChangeAspect="1" noChangeArrowheads="1"/>
          </p:cNvPicPr>
          <p:nvPr/>
        </p:nvPicPr>
        <p:blipFill>
          <a:blip xmlns:r="http://schemas.openxmlformats.org/officeDocument/2006/relationships" r:embed="rId1"/>
          <a:srcRect/>
          <a:stretch>
            <a:fillRect/>
          </a:stretch>
        </p:blipFill>
        <p:spPr bwMode="auto">
          <a:xfrm>
            <a:off x="152400" y="76200"/>
            <a:ext cx="5410200" cy="3352800"/>
          </a:xfrm>
          <a:prstGeom prst="rect"/>
          <a:noFill/>
        </p:spPr>
      </p:pic>
      <p:pic>
        <p:nvPicPr>
          <p:cNvPr id="2097168" name="Picture 3" descr="C:\Users\KAHETI BOYS\Desktop\COMP images\micro2.jpg"/>
          <p:cNvPicPr>
            <a:picLocks noChangeAspect="1" noChangeArrowheads="1"/>
          </p:cNvPicPr>
          <p:nvPr/>
        </p:nvPicPr>
        <p:blipFill>
          <a:blip xmlns:r="http://schemas.openxmlformats.org/officeDocument/2006/relationships" r:embed="rId2"/>
          <a:srcRect/>
          <a:stretch>
            <a:fillRect/>
          </a:stretch>
        </p:blipFill>
        <p:spPr bwMode="auto">
          <a:xfrm>
            <a:off x="3352800" y="3505200"/>
            <a:ext cx="5715000" cy="3276600"/>
          </a:xfrm>
          <a:prstGeom prst="rect"/>
          <a:noFill/>
        </p:spPr>
      </p:pic>
      <p:sp>
        <p:nvSpPr>
          <p:cNvPr id="1048655" name="TextBox 5"/>
          <p:cNvSpPr txBox="1"/>
          <p:nvPr/>
        </p:nvSpPr>
        <p:spPr>
          <a:xfrm>
            <a:off x="6477000" y="685800"/>
            <a:ext cx="2514600" cy="523220"/>
          </a:xfrm>
          <a:prstGeom prst="rect"/>
          <a:noFill/>
        </p:spPr>
        <p:txBody>
          <a:bodyPr rtlCol="0" wrap="square">
            <a:spAutoFit/>
          </a:bodyPr>
          <a:p>
            <a:r>
              <a:rPr b="1" dirty="0" sz="2800" lang="en-US" smtClean="0">
                <a:solidFill>
                  <a:srgbClr val="3014DA"/>
                </a:solidFill>
              </a:rPr>
              <a:t>minicomputer</a:t>
            </a:r>
            <a:endParaRPr b="1" dirty="0" sz="2800" lang="en-US">
              <a:solidFill>
                <a:srgbClr val="3014DA"/>
              </a:solidFill>
            </a:endParaRPr>
          </a:p>
        </p:txBody>
      </p:sp>
      <p:sp>
        <p:nvSpPr>
          <p:cNvPr id="1048656" name="TextBox 6"/>
          <p:cNvSpPr txBox="1"/>
          <p:nvPr/>
        </p:nvSpPr>
        <p:spPr>
          <a:xfrm>
            <a:off x="152400" y="4648200"/>
            <a:ext cx="2667000" cy="523220"/>
          </a:xfrm>
          <a:prstGeom prst="rect"/>
          <a:noFill/>
        </p:spPr>
        <p:txBody>
          <a:bodyPr rtlCol="0" wrap="square">
            <a:spAutoFit/>
          </a:bodyPr>
          <a:p>
            <a:r>
              <a:rPr b="1" dirty="0" sz="2800" lang="en-US" smtClean="0">
                <a:solidFill>
                  <a:srgbClr val="3014DA"/>
                </a:solidFill>
              </a:rPr>
              <a:t>microcomputer</a:t>
            </a:r>
            <a:endParaRPr b="1" dirty="0" sz="2800" lang="en-US">
              <a:solidFill>
                <a:srgbClr val="3014DA"/>
              </a:solidFill>
            </a:endParaRPr>
          </a:p>
        </p:txBody>
      </p:sp>
      <p:sp>
        <p:nvSpPr>
          <p:cNvPr id="1048657" name="Right Arrow 7"/>
          <p:cNvSpPr/>
          <p:nvPr/>
        </p:nvSpPr>
        <p:spPr>
          <a:xfrm>
            <a:off x="2819400" y="4800600"/>
            <a:ext cx="381000" cy="228600"/>
          </a:xfrm>
          <a:prstGeom prst="rightArrow"/>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58" name="Right Arrow 9"/>
          <p:cNvSpPr/>
          <p:nvPr/>
        </p:nvSpPr>
        <p:spPr>
          <a:xfrm rot="10800000">
            <a:off x="5638800" y="838200"/>
            <a:ext cx="762000" cy="304800"/>
          </a:xfrm>
          <a:prstGeom prst="rightArrow"/>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Tree>
  </p:cSld>
  <p:clrMapOvr>
    <a:masterClrMapping/>
  </p:clrMapOvr>
  <p:transition spd="slow">
    <p:newsflash/>
  </p:transition>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239" name=""/>
        <p:cNvGrpSpPr/>
        <p:nvPr/>
      </p:nvGrpSpPr>
      <p:grpSpPr>
        <a:xfrm>
          <a:off x="0" y="0"/>
          <a:ext cx="0" cy="0"/>
          <a:chOff x="0" y="0"/>
          <a:chExt cx="0" cy="0"/>
        </a:xfrm>
      </p:grpSpPr>
      <p:sp>
        <p:nvSpPr>
          <p:cNvPr id="1048659" name="Content Placeholder 1"/>
          <p:cNvSpPr>
            <a:spLocks noGrp="1"/>
          </p:cNvSpPr>
          <p:nvPr>
            <p:ph idx="1"/>
          </p:nvPr>
        </p:nvSpPr>
        <p:spPr>
          <a:xfrm>
            <a:off x="228600" y="533400"/>
            <a:ext cx="8686799" cy="5867400"/>
          </a:xfrm>
          <a:solidFill>
            <a:srgbClr val="FFFF66"/>
          </a:solidFill>
        </p:spPr>
        <p:txBody>
          <a:bodyPr>
            <a:normAutofit/>
          </a:bodyPr>
          <a:p>
            <a:pPr>
              <a:buNone/>
            </a:pPr>
            <a:r>
              <a:rPr b="1" dirty="0" sz="3200" lang="en-US" smtClean="0">
                <a:solidFill>
                  <a:schemeClr val="accent5">
                    <a:lumMod val="75000"/>
                  </a:schemeClr>
                </a:solidFill>
                <a:latin typeface="Arial Black" pitchFamily="34" charset="0"/>
              </a:rPr>
              <a:t>Technological advancement has seen the development of smaller microcomputers. These smaller microcomputers include:</a:t>
            </a:r>
          </a:p>
          <a:p>
            <a:pPr indent="-457200" marL="457200">
              <a:buNone/>
            </a:pPr>
            <a:r>
              <a:rPr b="1" dirty="0" sz="3200" lang="en-US" u="sng" smtClean="0">
                <a:solidFill>
                  <a:srgbClr val="FF0000"/>
                </a:solidFill>
                <a:effectLst>
                  <a:outerShdw algn="tl" blurRad="38100" dir="2700000" dist="38100">
                    <a:srgbClr val="000000">
                      <a:alpha val="43137"/>
                    </a:srgbClr>
                  </a:outerShdw>
                </a:effectLst>
                <a:latin typeface="Arial Black" pitchFamily="34" charset="0"/>
              </a:rPr>
              <a:t>Laptops</a:t>
            </a:r>
            <a:r>
              <a:rPr b="1" dirty="0" sz="3200" lang="en-US" smtClean="0">
                <a:solidFill>
                  <a:schemeClr val="accent5">
                    <a:lumMod val="75000"/>
                  </a:schemeClr>
                </a:solidFill>
                <a:latin typeface="Arial Black" pitchFamily="34" charset="0"/>
              </a:rPr>
              <a:t>: A laptop computer is a portable version of a PC (personal computer).</a:t>
            </a:r>
          </a:p>
          <a:p>
            <a:pPr indent="-457200" marL="457200">
              <a:buFont typeface="Courier New" pitchFamily="49" charset="0"/>
              <a:buChar char="o"/>
            </a:pPr>
            <a:r>
              <a:rPr b="1" dirty="0" sz="3200" lang="en-US" smtClean="0">
                <a:solidFill>
                  <a:schemeClr val="accent5">
                    <a:lumMod val="75000"/>
                  </a:schemeClr>
                </a:solidFill>
                <a:latin typeface="Arial Black" pitchFamily="34" charset="0"/>
              </a:rPr>
              <a:t>It is equipped with a flat </a:t>
            </a:r>
            <a:r>
              <a:rPr b="1" dirty="0" sz="3200" lang="en-US" smtClean="0">
                <a:solidFill>
                  <a:srgbClr val="3014DA"/>
                </a:solidFill>
                <a:latin typeface="Arial Black" pitchFamily="34" charset="0"/>
              </a:rPr>
              <a:t>liquid crystal display </a:t>
            </a:r>
            <a:r>
              <a:rPr b="1" dirty="0" sz="3200" lang="en-US" smtClean="0">
                <a:solidFill>
                  <a:schemeClr val="accent5">
                    <a:lumMod val="75000"/>
                  </a:schemeClr>
                </a:solidFill>
                <a:latin typeface="Arial Black" pitchFamily="34" charset="0"/>
              </a:rPr>
              <a:t>(</a:t>
            </a:r>
            <a:r>
              <a:rPr b="1" dirty="0" sz="3200" lang="en-US" smtClean="0">
                <a:solidFill>
                  <a:srgbClr val="3014DA"/>
                </a:solidFill>
                <a:latin typeface="Arial Black" pitchFamily="34" charset="0"/>
              </a:rPr>
              <a:t>LCD</a:t>
            </a:r>
            <a:r>
              <a:rPr b="1" dirty="0" sz="3200" lang="en-US" smtClean="0">
                <a:solidFill>
                  <a:schemeClr val="accent5">
                    <a:lumMod val="75000"/>
                  </a:schemeClr>
                </a:solidFill>
                <a:latin typeface="Arial Black" pitchFamily="34" charset="0"/>
              </a:rPr>
              <a:t>) screen. The two principle types of laptops are </a:t>
            </a:r>
            <a:r>
              <a:rPr b="1" dirty="0" sz="3200" i="1" lang="en-US" smtClean="0">
                <a:solidFill>
                  <a:srgbClr val="FF0000"/>
                </a:solidFill>
                <a:latin typeface="Arial Black" pitchFamily="34" charset="0"/>
              </a:rPr>
              <a:t>notebooks</a:t>
            </a:r>
            <a:r>
              <a:rPr b="1" dirty="0" sz="3200" lang="en-US" smtClean="0">
                <a:solidFill>
                  <a:schemeClr val="accent5">
                    <a:lumMod val="75000"/>
                  </a:schemeClr>
                </a:solidFill>
                <a:latin typeface="Arial Black" pitchFamily="34" charset="0"/>
              </a:rPr>
              <a:t> and </a:t>
            </a:r>
            <a:r>
              <a:rPr b="1" dirty="0" sz="3200" i="1" lang="en-US" smtClean="0">
                <a:solidFill>
                  <a:srgbClr val="FF0000"/>
                </a:solidFill>
                <a:latin typeface="Arial Black" pitchFamily="34" charset="0"/>
              </a:rPr>
              <a:t>sub-notebooks</a:t>
            </a:r>
            <a:r>
              <a:rPr b="1" dirty="0" sz="3200" lang="en-US" smtClean="0">
                <a:solidFill>
                  <a:schemeClr val="accent5">
                    <a:lumMod val="75000"/>
                  </a:schemeClr>
                </a:solidFill>
                <a:latin typeface="Arial Black" pitchFamily="34" charset="0"/>
              </a:rPr>
              <a:t>.</a:t>
            </a:r>
          </a:p>
          <a:p>
            <a:pPr indent="-457200" marL="457200">
              <a:buNone/>
            </a:pPr>
            <a:endParaRPr b="1" dirty="0" sz="3200" lang="en-US">
              <a:solidFill>
                <a:schemeClr val="accent5">
                  <a:lumMod val="75000"/>
                </a:schemeClr>
              </a:solidFill>
              <a:latin typeface="Arial Black" pitchFamily="34" charset="0"/>
            </a:endParaRPr>
          </a:p>
        </p:txBody>
      </p:sp>
    </p:spTree>
  </p:cSld>
  <p:clrMapOvr>
    <a:masterClrMapping/>
  </p:clrMapOvr>
  <p:transition spd="slow">
    <p:newsflash/>
  </p:transition>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240" name=""/>
        <p:cNvGrpSpPr/>
        <p:nvPr/>
      </p:nvGrpSpPr>
      <p:grpSpPr>
        <a:xfrm>
          <a:off x="0" y="0"/>
          <a:ext cx="0" cy="0"/>
          <a:chOff x="0" y="0"/>
          <a:chExt cx="0" cy="0"/>
        </a:xfrm>
      </p:grpSpPr>
      <p:sp>
        <p:nvSpPr>
          <p:cNvPr id="1048660" name="Content Placeholder 1"/>
          <p:cNvSpPr>
            <a:spLocks noGrp="1"/>
          </p:cNvSpPr>
          <p:nvPr>
            <p:ph idx="1"/>
          </p:nvPr>
        </p:nvSpPr>
        <p:spPr>
          <a:xfrm>
            <a:off x="457200" y="457200"/>
            <a:ext cx="8305799" cy="5943600"/>
          </a:xfrm>
          <a:solidFill>
            <a:schemeClr val="bg1"/>
          </a:solidFill>
        </p:spPr>
        <p:txBody>
          <a:bodyPr>
            <a:noAutofit/>
          </a:bodyPr>
          <a:p>
            <a:pPr indent="-457200" marL="457200">
              <a:buFont typeface="Courier New" pitchFamily="49" charset="0"/>
              <a:buChar char="o"/>
            </a:pPr>
            <a:r>
              <a:rPr b="1" dirty="0" sz="2800" lang="en-US" smtClean="0">
                <a:solidFill>
                  <a:schemeClr val="accent5">
                    <a:lumMod val="75000"/>
                  </a:schemeClr>
                </a:solidFill>
                <a:latin typeface="Arial Black" pitchFamily="34" charset="0"/>
              </a:rPr>
              <a:t>A </a:t>
            </a:r>
            <a:r>
              <a:rPr b="1" dirty="0" sz="2800" i="1" lang="en-US" smtClean="0">
                <a:solidFill>
                  <a:srgbClr val="3014DA"/>
                </a:solidFill>
                <a:latin typeface="Arial Black" pitchFamily="34" charset="0"/>
              </a:rPr>
              <a:t>notebook</a:t>
            </a:r>
            <a:r>
              <a:rPr b="1" dirty="0" sz="2800" lang="en-US" smtClean="0">
                <a:solidFill>
                  <a:schemeClr val="accent5">
                    <a:lumMod val="75000"/>
                  </a:schemeClr>
                </a:solidFill>
                <a:latin typeface="Arial Black" pitchFamily="34" charset="0"/>
              </a:rPr>
              <a:t> computer is portable, roughly the size of a thick notebook and has a fairly large LCD </a:t>
            </a:r>
            <a:r>
              <a:rPr b="1" dirty="0" sz="2800" lang="en-US" err="1" smtClean="0">
                <a:solidFill>
                  <a:schemeClr val="accent5">
                    <a:lumMod val="75000"/>
                  </a:schemeClr>
                </a:solidFill>
                <a:latin typeface="Arial Black" pitchFamily="34" charset="0"/>
              </a:rPr>
              <a:t>colour</a:t>
            </a:r>
            <a:r>
              <a:rPr b="1" dirty="0" sz="2800" lang="en-US" smtClean="0">
                <a:solidFill>
                  <a:schemeClr val="accent5">
                    <a:lumMod val="75000"/>
                  </a:schemeClr>
                </a:solidFill>
                <a:latin typeface="Arial Black" pitchFamily="34" charset="0"/>
              </a:rPr>
              <a:t> screen (about 30cm across).</a:t>
            </a:r>
          </a:p>
          <a:p>
            <a:pPr indent="-457200" marL="457200">
              <a:buFont typeface="Courier New" pitchFamily="49" charset="0"/>
              <a:buChar char="o"/>
            </a:pPr>
            <a:r>
              <a:rPr b="1" dirty="0" sz="2800" lang="en-US" smtClean="0">
                <a:solidFill>
                  <a:schemeClr val="accent5">
                    <a:lumMod val="75000"/>
                  </a:schemeClr>
                </a:solidFill>
                <a:latin typeface="Arial Black" pitchFamily="34" charset="0"/>
              </a:rPr>
              <a:t>They also have a fairly large keyboard, usually with a small </a:t>
            </a:r>
            <a:r>
              <a:rPr b="1" dirty="0" sz="2800" i="1" lang="en-US" smtClean="0">
                <a:solidFill>
                  <a:srgbClr val="3014DA"/>
                </a:solidFill>
                <a:latin typeface="Arial Black" pitchFamily="34" charset="0"/>
              </a:rPr>
              <a:t>touch sensitive pad </a:t>
            </a:r>
            <a:r>
              <a:rPr b="1" dirty="0" sz="2800" lang="en-US" smtClean="0">
                <a:solidFill>
                  <a:schemeClr val="accent5">
                    <a:lumMod val="75000"/>
                  </a:schemeClr>
                </a:solidFill>
                <a:latin typeface="Arial Black" pitchFamily="34" charset="0"/>
              </a:rPr>
              <a:t>which serves as a mouse.</a:t>
            </a:r>
          </a:p>
          <a:p>
            <a:pPr indent="-457200" marL="457200">
              <a:buFont typeface="Courier New" pitchFamily="49" charset="0"/>
              <a:buChar char="o"/>
            </a:pPr>
            <a:r>
              <a:rPr b="1" dirty="0" sz="2800" lang="en-US" smtClean="0">
                <a:solidFill>
                  <a:schemeClr val="accent5">
                    <a:lumMod val="75000"/>
                  </a:schemeClr>
                </a:solidFill>
                <a:latin typeface="Arial Black" pitchFamily="34" charset="0"/>
              </a:rPr>
              <a:t>A </a:t>
            </a:r>
            <a:r>
              <a:rPr b="1" dirty="0" sz="2800" i="1" lang="en-US" smtClean="0">
                <a:solidFill>
                  <a:srgbClr val="3014DA"/>
                </a:solidFill>
                <a:latin typeface="Arial Black" pitchFamily="34" charset="0"/>
              </a:rPr>
              <a:t>sub-notebook</a:t>
            </a:r>
            <a:r>
              <a:rPr b="1" dirty="0" sz="2800" lang="en-US" smtClean="0">
                <a:solidFill>
                  <a:schemeClr val="accent5">
                    <a:lumMod val="75000"/>
                  </a:schemeClr>
                </a:solidFill>
                <a:latin typeface="Arial Black" pitchFamily="34" charset="0"/>
              </a:rPr>
              <a:t> is smaller and can even fit in a large jacket pocket. It has a small screen, small keyboard without the mouse function. It can perform many of the functions of a notebook but not the same degree of complexity.</a:t>
            </a:r>
          </a:p>
          <a:p>
            <a:endParaRPr dirty="0" sz="2800" lang="en-US">
              <a:latin typeface="Arial Black" pitchFamily="34" charset="0"/>
            </a:endParaRPr>
          </a:p>
        </p:txBody>
      </p:sp>
    </p:spTree>
  </p:cSld>
  <p:clrMapOvr>
    <a:masterClrMapping/>
  </p:clrMapOvr>
  <p:transition spd="slow">
    <p:newsflash/>
  </p:transition>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241" name=""/>
        <p:cNvGrpSpPr/>
        <p:nvPr/>
      </p:nvGrpSpPr>
      <p:grpSpPr>
        <a:xfrm>
          <a:off x="0" y="0"/>
          <a:ext cx="0" cy="0"/>
          <a:chOff x="0" y="0"/>
          <a:chExt cx="0" cy="0"/>
        </a:xfrm>
      </p:grpSpPr>
      <p:sp>
        <p:nvSpPr>
          <p:cNvPr id="1048661" name="Content Placeholder 1"/>
          <p:cNvSpPr>
            <a:spLocks noGrp="1"/>
          </p:cNvSpPr>
          <p:nvPr>
            <p:ph idx="1"/>
          </p:nvPr>
        </p:nvSpPr>
        <p:spPr>
          <a:xfrm>
            <a:off x="152400" y="152400"/>
            <a:ext cx="8991600" cy="6553200"/>
          </a:xfrm>
          <a:solidFill>
            <a:srgbClr val="FFFF66"/>
          </a:solidFill>
        </p:spPr>
        <p:txBody>
          <a:bodyPr>
            <a:noAutofit/>
          </a:bodyPr>
          <a:p>
            <a:pPr>
              <a:buNone/>
            </a:pPr>
            <a:r>
              <a:rPr b="1" dirty="0" lang="en-US" u="sng" smtClean="0">
                <a:solidFill>
                  <a:srgbClr val="FF0000"/>
                </a:solidFill>
                <a:latin typeface="Arial Black" pitchFamily="34" charset="0"/>
              </a:rPr>
              <a:t>Tablets</a:t>
            </a:r>
          </a:p>
          <a:p>
            <a:pPr>
              <a:buNone/>
            </a:pPr>
            <a:r>
              <a:rPr b="1" dirty="0" lang="en-US" smtClean="0">
                <a:solidFill>
                  <a:srgbClr val="7030A0"/>
                </a:solidFill>
                <a:latin typeface="Arial Black" pitchFamily="34" charset="0"/>
              </a:rPr>
              <a:t>A tablet PC is a computer similar to a notebook except that data can be entered through the use of a touch screen keyboard or through the use of a special pen called a stylus.</a:t>
            </a:r>
          </a:p>
          <a:p>
            <a:pPr>
              <a:buNone/>
            </a:pPr>
            <a:r>
              <a:rPr b="1" dirty="0" lang="en-US" u="sng" smtClean="0">
                <a:solidFill>
                  <a:srgbClr val="FF0000"/>
                </a:solidFill>
                <a:latin typeface="Arial Black" pitchFamily="34" charset="0"/>
              </a:rPr>
              <a:t>Personal digital assistants (PDA)/palmtop and electronic </a:t>
            </a:r>
            <a:r>
              <a:rPr b="1" dirty="0" lang="en-US" err="1" u="sng" smtClean="0">
                <a:solidFill>
                  <a:srgbClr val="FF0000"/>
                </a:solidFill>
                <a:latin typeface="Arial Black" pitchFamily="34" charset="0"/>
              </a:rPr>
              <a:t>organisers</a:t>
            </a:r>
            <a:endParaRPr b="1" dirty="0" lang="en-US" u="sng" smtClean="0">
              <a:solidFill>
                <a:srgbClr val="FF0000"/>
              </a:solidFill>
              <a:latin typeface="Arial Black" pitchFamily="34" charset="0"/>
            </a:endParaRPr>
          </a:p>
          <a:p>
            <a:pPr>
              <a:buFont typeface="Courier New" pitchFamily="49" charset="0"/>
              <a:buChar char="o"/>
            </a:pPr>
            <a:r>
              <a:rPr b="1" dirty="0" lang="en-US" smtClean="0">
                <a:solidFill>
                  <a:srgbClr val="7030A0"/>
                </a:solidFill>
                <a:latin typeface="Arial Black" pitchFamily="34" charset="0"/>
              </a:rPr>
              <a:t>They are small in size, are hand held and less powerful than notebooks.</a:t>
            </a:r>
          </a:p>
          <a:p>
            <a:pPr>
              <a:buFont typeface="Courier New" pitchFamily="49" charset="0"/>
              <a:buChar char="o"/>
            </a:pPr>
            <a:r>
              <a:rPr b="1" dirty="0" lang="en-US" smtClean="0">
                <a:solidFill>
                  <a:srgbClr val="7030A0"/>
                </a:solidFill>
                <a:latin typeface="Arial Black" pitchFamily="34" charset="0"/>
              </a:rPr>
              <a:t>They can fit into a shirt pocket.</a:t>
            </a:r>
          </a:p>
          <a:p>
            <a:pPr>
              <a:buFont typeface="Courier New" pitchFamily="49" charset="0"/>
              <a:buChar char="o"/>
            </a:pPr>
            <a:r>
              <a:rPr b="1" dirty="0" lang="en-US" smtClean="0">
                <a:solidFill>
                  <a:srgbClr val="7030A0"/>
                </a:solidFill>
                <a:latin typeface="Arial Black" pitchFamily="34" charset="0"/>
              </a:rPr>
              <a:t>They might have a small keyboard or a palm size screen which can be written on with a special pen.</a:t>
            </a:r>
          </a:p>
          <a:p>
            <a:pPr>
              <a:buNone/>
            </a:pPr>
            <a:r>
              <a:rPr b="1" dirty="0" lang="en-US" smtClean="0">
                <a:solidFill>
                  <a:srgbClr val="7030A0"/>
                </a:solidFill>
                <a:latin typeface="Arial Black" pitchFamily="34" charset="0"/>
              </a:rPr>
              <a:t>Technological advancement has led to the reduction in size of computers, high processing power, high speed and higher storage capacity.</a:t>
            </a:r>
            <a:endParaRPr b="1" dirty="0" lang="en-US">
              <a:solidFill>
                <a:srgbClr val="7030A0"/>
              </a:solidFill>
              <a:latin typeface="Arial Black" pitchFamily="34" charset="0"/>
            </a:endParaRPr>
          </a:p>
        </p:txBody>
      </p:sp>
    </p:spTree>
  </p:cSld>
  <p:clrMapOvr>
    <a:masterClrMapping/>
  </p:clrMapOvr>
  <p:transition spd="slow">
    <p:newsflash/>
  </p:transition>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242" name=""/>
        <p:cNvGrpSpPr/>
        <p:nvPr/>
      </p:nvGrpSpPr>
      <p:grpSpPr>
        <a:xfrm>
          <a:off x="0" y="0"/>
          <a:ext cx="0" cy="0"/>
          <a:chOff x="0" y="0"/>
          <a:chExt cx="0" cy="0"/>
        </a:xfrm>
      </p:grpSpPr>
      <p:pic>
        <p:nvPicPr>
          <p:cNvPr id="2097169" name="Picture 2" descr="C:\Users\KAHETI BOYS\Desktop\COMP images\palm1.jpg"/>
          <p:cNvPicPr>
            <a:picLocks noChangeAspect="1" noChangeArrowheads="1"/>
          </p:cNvPicPr>
          <p:nvPr/>
        </p:nvPicPr>
        <p:blipFill>
          <a:blip xmlns:r="http://schemas.openxmlformats.org/officeDocument/2006/relationships" r:embed="rId1"/>
          <a:srcRect/>
          <a:stretch>
            <a:fillRect/>
          </a:stretch>
        </p:blipFill>
        <p:spPr bwMode="auto">
          <a:xfrm>
            <a:off x="4648200" y="3150317"/>
            <a:ext cx="4343400" cy="3555283"/>
          </a:xfrm>
          <a:prstGeom prst="rect"/>
          <a:noFill/>
        </p:spPr>
      </p:pic>
      <p:pic>
        <p:nvPicPr>
          <p:cNvPr id="2097170" name="Picture 3" descr="C:\Users\KAHETI BOYS\Desktop\COMP images\tablets.jpg"/>
          <p:cNvPicPr>
            <a:picLocks noChangeAspect="1" noChangeArrowheads="1"/>
          </p:cNvPicPr>
          <p:nvPr/>
        </p:nvPicPr>
        <p:blipFill>
          <a:blip xmlns:r="http://schemas.openxmlformats.org/officeDocument/2006/relationships" r:embed="rId2"/>
          <a:srcRect/>
          <a:stretch>
            <a:fillRect/>
          </a:stretch>
        </p:blipFill>
        <p:spPr bwMode="auto">
          <a:xfrm>
            <a:off x="76200" y="152400"/>
            <a:ext cx="4845326" cy="3429000"/>
          </a:xfrm>
          <a:prstGeom prst="rect"/>
          <a:noFill/>
        </p:spPr>
      </p:pic>
      <p:sp>
        <p:nvSpPr>
          <p:cNvPr id="1048662" name="TextBox 5"/>
          <p:cNvSpPr txBox="1"/>
          <p:nvPr/>
        </p:nvSpPr>
        <p:spPr>
          <a:xfrm>
            <a:off x="381000" y="4648200"/>
            <a:ext cx="3505200" cy="1384995"/>
          </a:xfrm>
          <a:prstGeom prst="rect"/>
          <a:noFill/>
        </p:spPr>
        <p:txBody>
          <a:bodyPr rtlCol="0" wrap="square">
            <a:spAutoFit/>
          </a:bodyPr>
          <a:p>
            <a:r>
              <a:rPr b="1" dirty="0" sz="2800" lang="en-US" smtClean="0">
                <a:solidFill>
                  <a:srgbClr val="3014DA"/>
                </a:solidFill>
                <a:latin typeface="Aharoni" pitchFamily="2" charset="-79"/>
                <a:cs typeface="Aharoni" pitchFamily="2" charset="-79"/>
              </a:rPr>
              <a:t>Personal digital assistant/palmtop with a stylus.</a:t>
            </a:r>
            <a:endParaRPr b="1" dirty="0" sz="2800" lang="en-US">
              <a:solidFill>
                <a:srgbClr val="3014DA"/>
              </a:solidFill>
              <a:latin typeface="Aharoni" pitchFamily="2" charset="-79"/>
              <a:cs typeface="Aharoni" pitchFamily="2" charset="-79"/>
            </a:endParaRPr>
          </a:p>
        </p:txBody>
      </p:sp>
      <p:sp>
        <p:nvSpPr>
          <p:cNvPr id="1048663" name="Right Arrow 6"/>
          <p:cNvSpPr/>
          <p:nvPr/>
        </p:nvSpPr>
        <p:spPr>
          <a:xfrm flipV="1">
            <a:off x="3505200" y="4953001"/>
            <a:ext cx="990600" cy="381000"/>
          </a:xfrm>
          <a:prstGeom prst="rightArrow"/>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64" name="TextBox 7"/>
          <p:cNvSpPr txBox="1"/>
          <p:nvPr/>
        </p:nvSpPr>
        <p:spPr>
          <a:xfrm>
            <a:off x="5943600" y="838200"/>
            <a:ext cx="1752600" cy="646331"/>
          </a:xfrm>
          <a:prstGeom prst="rect"/>
          <a:noFill/>
        </p:spPr>
        <p:txBody>
          <a:bodyPr rtlCol="0" wrap="square">
            <a:spAutoFit/>
          </a:bodyPr>
          <a:p>
            <a:r>
              <a:rPr dirty="0" sz="3600" lang="en-US" smtClean="0">
                <a:solidFill>
                  <a:srgbClr val="3014DA"/>
                </a:solidFill>
                <a:latin typeface="Aharoni" pitchFamily="2" charset="-79"/>
                <a:cs typeface="Aharoni" pitchFamily="2" charset="-79"/>
              </a:rPr>
              <a:t>Tablets</a:t>
            </a:r>
            <a:endParaRPr dirty="0" sz="3600" lang="en-US">
              <a:solidFill>
                <a:srgbClr val="3014DA"/>
              </a:solidFill>
              <a:latin typeface="Aharoni" pitchFamily="2" charset="-79"/>
              <a:cs typeface="Aharoni" pitchFamily="2" charset="-79"/>
            </a:endParaRPr>
          </a:p>
        </p:txBody>
      </p:sp>
      <p:sp>
        <p:nvSpPr>
          <p:cNvPr id="1048665" name="Right Arrow 8"/>
          <p:cNvSpPr/>
          <p:nvPr/>
        </p:nvSpPr>
        <p:spPr>
          <a:xfrm rot="10800000">
            <a:off x="4800600" y="1142999"/>
            <a:ext cx="1066800" cy="350519"/>
          </a:xfrm>
          <a:prstGeom prst="rightArrow"/>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Tree>
  </p:cSld>
  <p:clrMapOvr>
    <a:masterClrMapping/>
  </p:clrMapOvr>
  <p:transition spd="slow">
    <p:newsflash/>
  </p:transition>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243" name=""/>
        <p:cNvGrpSpPr/>
        <p:nvPr/>
      </p:nvGrpSpPr>
      <p:grpSpPr>
        <a:xfrm>
          <a:off x="0" y="0"/>
          <a:ext cx="0" cy="0"/>
          <a:chOff x="0" y="0"/>
          <a:chExt cx="0" cy="0"/>
        </a:xfrm>
      </p:grpSpPr>
      <p:sp>
        <p:nvSpPr>
          <p:cNvPr id="1048666" name="Content Placeholder 1"/>
          <p:cNvSpPr>
            <a:spLocks noGrp="1"/>
          </p:cNvSpPr>
          <p:nvPr>
            <p:ph idx="1"/>
          </p:nvPr>
        </p:nvSpPr>
        <p:spPr>
          <a:xfrm>
            <a:off x="76200" y="914400"/>
            <a:ext cx="8686800" cy="5638800"/>
          </a:xfrm>
          <a:solidFill>
            <a:srgbClr val="FFFF66"/>
          </a:solidFill>
        </p:spPr>
        <p:txBody>
          <a:bodyPr>
            <a:normAutofit/>
          </a:bodyPr>
          <a:p>
            <a:pPr>
              <a:buNone/>
            </a:pPr>
            <a:r>
              <a:rPr b="1" dirty="0" sz="2800" lang="en-US" smtClean="0">
                <a:solidFill>
                  <a:schemeClr val="accent5"/>
                </a:solidFill>
                <a:latin typeface="Arial Black" pitchFamily="34" charset="0"/>
                <a:cs typeface="Aharoni" pitchFamily="2" charset="-79"/>
              </a:rPr>
              <a:t>Computers can be classified according to the tasks they perform as follows:</a:t>
            </a:r>
          </a:p>
          <a:p>
            <a:pPr indent="-514350" marL="514350">
              <a:buClr>
                <a:srgbClr val="3014DA"/>
              </a:buClr>
              <a:buFont typeface="+mj-lt"/>
              <a:buAutoNum type="romanLcPeriod"/>
            </a:pPr>
            <a:r>
              <a:rPr b="1" dirty="0" sz="2800" lang="en-US" u="sng" smtClean="0">
                <a:solidFill>
                  <a:srgbClr val="3014DA"/>
                </a:solidFill>
                <a:latin typeface="Arial Black" pitchFamily="34" charset="0"/>
                <a:cs typeface="Aharoni" pitchFamily="2" charset="-79"/>
              </a:rPr>
              <a:t>General purpose computers</a:t>
            </a:r>
            <a:r>
              <a:rPr b="1" dirty="0" sz="2800" lang="en-US" smtClean="0">
                <a:solidFill>
                  <a:schemeClr val="accent5"/>
                </a:solidFill>
                <a:latin typeface="Arial Black" pitchFamily="34" charset="0"/>
                <a:cs typeface="Aharoni" pitchFamily="2" charset="-79"/>
              </a:rPr>
              <a:t>: these computers have been </a:t>
            </a:r>
            <a:r>
              <a:rPr b="1" dirty="0" sz="2800" i="1" lang="en-US" smtClean="0">
                <a:solidFill>
                  <a:srgbClr val="FF0000"/>
                </a:solidFill>
                <a:latin typeface="Arial Black" pitchFamily="34" charset="0"/>
                <a:cs typeface="Aharoni" pitchFamily="2" charset="-79"/>
              </a:rPr>
              <a:t>designed to perform a variety of tasks</a:t>
            </a:r>
            <a:r>
              <a:rPr b="1" dirty="0" sz="2800" lang="en-US" smtClean="0">
                <a:solidFill>
                  <a:schemeClr val="accent5"/>
                </a:solidFill>
                <a:latin typeface="Arial Black" pitchFamily="34" charset="0"/>
                <a:cs typeface="Aharoni" pitchFamily="2" charset="-79"/>
              </a:rPr>
              <a:t> when loaded with appropriate programs. They are the most common computers used today. Their flexibility enables them to be applied in a wide range of applications like; document processing, calculations, accounting, drawings etc.</a:t>
            </a:r>
          </a:p>
        </p:txBody>
      </p:sp>
      <p:sp>
        <p:nvSpPr>
          <p:cNvPr id="1048667" name="Title 2"/>
          <p:cNvSpPr>
            <a:spLocks noGrp="1"/>
          </p:cNvSpPr>
          <p:nvPr>
            <p:ph type="title"/>
          </p:nvPr>
        </p:nvSpPr>
        <p:spPr>
          <a:xfrm>
            <a:off x="0" y="152400"/>
            <a:ext cx="8991600" cy="609600"/>
          </a:xfrm>
          <a:solidFill>
            <a:schemeClr val="accent5"/>
          </a:solidFill>
        </p:spPr>
        <p:txBody>
          <a:bodyPr/>
          <a:p>
            <a:pPr algn="l"/>
            <a:r>
              <a:rPr b="1" dirty="0" sz="2800" lang="en-US" u="sng" smtClean="0">
                <a:solidFill>
                  <a:schemeClr val="accent3">
                    <a:lumMod val="20000"/>
                    <a:lumOff val="80000"/>
                  </a:schemeClr>
                </a:solidFill>
                <a:latin typeface="Arial Black" pitchFamily="34" charset="0"/>
              </a:rPr>
              <a:t>2. Classification according to purpose</a:t>
            </a:r>
            <a:endParaRPr b="1" dirty="0" sz="2800" lang="en-US" u="sng">
              <a:solidFill>
                <a:schemeClr val="accent3">
                  <a:lumMod val="20000"/>
                  <a:lumOff val="80000"/>
                </a:schemeClr>
              </a:solidFill>
              <a:latin typeface="Arial Black" pitchFamily="34" charset="0"/>
            </a:endParaRPr>
          </a:p>
        </p:txBody>
      </p:sp>
    </p:spTree>
  </p:cSld>
  <p:clrMapOvr>
    <a:masterClrMapping/>
  </p:clrMapOvr>
  <p:transition spd="slow">
    <p:newsflash/>
  </p:transition>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244" name=""/>
        <p:cNvGrpSpPr/>
        <p:nvPr/>
      </p:nvGrpSpPr>
      <p:grpSpPr>
        <a:xfrm>
          <a:off x="0" y="0"/>
          <a:ext cx="0" cy="0"/>
          <a:chOff x="0" y="0"/>
          <a:chExt cx="0" cy="0"/>
        </a:xfrm>
      </p:grpSpPr>
      <p:sp>
        <p:nvSpPr>
          <p:cNvPr id="1048668" name="Content Placeholder 1"/>
          <p:cNvSpPr>
            <a:spLocks noGrp="1"/>
          </p:cNvSpPr>
          <p:nvPr>
            <p:ph idx="1"/>
          </p:nvPr>
        </p:nvSpPr>
        <p:spPr>
          <a:xfrm>
            <a:off x="152400" y="228600"/>
            <a:ext cx="8839200" cy="6477000"/>
          </a:xfrm>
          <a:solidFill>
            <a:schemeClr val="bg1"/>
          </a:solidFill>
        </p:spPr>
        <p:txBody>
          <a:bodyPr>
            <a:noAutofit/>
          </a:bodyPr>
          <a:p>
            <a:pPr indent="-514350" marL="514350">
              <a:buClr>
                <a:schemeClr val="accent2">
                  <a:lumMod val="20000"/>
                  <a:lumOff val="80000"/>
                </a:schemeClr>
              </a:buClr>
              <a:buFont typeface="+mj-lt"/>
              <a:buAutoNum type="romanLcPeriod"/>
            </a:pPr>
            <a:r>
              <a:rPr b="1" dirty="0" lang="en-US" u="sng" smtClean="0">
                <a:solidFill>
                  <a:srgbClr val="3014DA"/>
                </a:solidFill>
                <a:latin typeface="Arial Black" pitchFamily="34" charset="0"/>
                <a:cs typeface="Aharoni" pitchFamily="2" charset="-79"/>
              </a:rPr>
              <a:t>ii. Special purpose computers</a:t>
            </a:r>
            <a:r>
              <a:rPr b="1" dirty="0" lang="en-US" smtClean="0">
                <a:solidFill>
                  <a:schemeClr val="accent5"/>
                </a:solidFill>
                <a:latin typeface="Arial Black" pitchFamily="34" charset="0"/>
                <a:cs typeface="Aharoni" pitchFamily="2" charset="-79"/>
              </a:rPr>
              <a:t>: they are </a:t>
            </a:r>
            <a:r>
              <a:rPr b="1" dirty="0" i="1" lang="en-US" smtClean="0">
                <a:solidFill>
                  <a:srgbClr val="FF0000"/>
                </a:solidFill>
                <a:latin typeface="Arial Black" pitchFamily="34" charset="0"/>
                <a:cs typeface="Aharoni" pitchFamily="2" charset="-79"/>
              </a:rPr>
              <a:t>designed to serve a specific purpose or to accomplish one particular task</a:t>
            </a:r>
            <a:r>
              <a:rPr b="1" dirty="0" lang="en-US" smtClean="0">
                <a:solidFill>
                  <a:schemeClr val="accent5"/>
                </a:solidFill>
                <a:latin typeface="Arial Black" pitchFamily="34" charset="0"/>
                <a:cs typeface="Aharoni" pitchFamily="2" charset="-79"/>
              </a:rPr>
              <a:t>. Such computers cannot perform any other task apart from the one they are meant to. Examples include; robots used in manufacturing industries, electronic calculators and mobile phones for communication.</a:t>
            </a:r>
          </a:p>
          <a:p>
            <a:pPr indent="-514350" marL="514350">
              <a:buClr>
                <a:schemeClr val="accent2">
                  <a:lumMod val="20000"/>
                  <a:lumOff val="80000"/>
                </a:schemeClr>
              </a:buClr>
              <a:buFont typeface="+mj-lt"/>
              <a:buAutoNum type="romanLcPeriod"/>
            </a:pPr>
            <a:endParaRPr b="1" dirty="0" lang="en-US" smtClean="0">
              <a:solidFill>
                <a:schemeClr val="accent5"/>
              </a:solidFill>
              <a:latin typeface="Arial Black" pitchFamily="34" charset="0"/>
              <a:cs typeface="Aharoni" pitchFamily="2" charset="-79"/>
            </a:endParaRPr>
          </a:p>
          <a:p>
            <a:pPr indent="-514350" marL="514350">
              <a:buClr>
                <a:schemeClr val="accent2">
                  <a:lumMod val="20000"/>
                  <a:lumOff val="80000"/>
                </a:schemeClr>
              </a:buClr>
              <a:buFont typeface="+mj-lt"/>
              <a:buAutoNum type="romanLcPeriod"/>
            </a:pPr>
            <a:r>
              <a:rPr b="1" dirty="0" lang="en-US" smtClean="0">
                <a:solidFill>
                  <a:schemeClr val="accent5"/>
                </a:solidFill>
                <a:latin typeface="Arial Black" pitchFamily="34" charset="0"/>
                <a:cs typeface="Aharoni" pitchFamily="2" charset="-79"/>
              </a:rPr>
              <a:t>iii. </a:t>
            </a:r>
            <a:r>
              <a:rPr b="1" dirty="0" lang="en-US" u="sng" smtClean="0">
                <a:solidFill>
                  <a:srgbClr val="3014DA"/>
                </a:solidFill>
                <a:latin typeface="Arial Black" pitchFamily="34" charset="0"/>
                <a:cs typeface="Aharoni" pitchFamily="2" charset="-79"/>
              </a:rPr>
              <a:t>Dedicated computers</a:t>
            </a:r>
            <a:r>
              <a:rPr b="1" dirty="0" lang="en-US" smtClean="0">
                <a:solidFill>
                  <a:schemeClr val="accent5"/>
                </a:solidFill>
                <a:latin typeface="Arial Black" pitchFamily="34" charset="0"/>
                <a:cs typeface="Aharoni" pitchFamily="2" charset="-79"/>
              </a:rPr>
              <a:t>: </a:t>
            </a:r>
            <a:r>
              <a:rPr b="1" dirty="0" i="1" lang="en-US" smtClean="0">
                <a:solidFill>
                  <a:srgbClr val="FF0000"/>
                </a:solidFill>
                <a:latin typeface="Arial Black" pitchFamily="34" charset="0"/>
                <a:cs typeface="Aharoni" pitchFamily="2" charset="-79"/>
              </a:rPr>
              <a:t>these are general-purpose computers that are committed to a specific job or task</a:t>
            </a:r>
            <a:r>
              <a:rPr b="1" dirty="0" lang="en-US" smtClean="0">
                <a:solidFill>
                  <a:schemeClr val="accent5"/>
                </a:solidFill>
                <a:latin typeface="Arial Black" pitchFamily="34" charset="0"/>
                <a:cs typeface="Aharoni" pitchFamily="2" charset="-79"/>
              </a:rPr>
              <a:t>. They are however, capable of performing a variety of tasks. An example is a computer set aside for graphic design or payroll processing.</a:t>
            </a:r>
          </a:p>
          <a:p>
            <a:endParaRPr dirty="0" lang="en-US">
              <a:latin typeface="Arial Black" pitchFamily="34" charset="0"/>
            </a:endParaRPr>
          </a:p>
        </p:txBody>
      </p:sp>
    </p:spTree>
  </p:cSld>
  <p:clrMapOvr>
    <a:masterClrMapping/>
  </p:clrMapOvr>
  <p:transition spd="slow">
    <p:newsflash/>
  </p:transition>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245" name=""/>
        <p:cNvGrpSpPr/>
        <p:nvPr/>
      </p:nvGrpSpPr>
      <p:grpSpPr>
        <a:xfrm>
          <a:off x="0" y="0"/>
          <a:ext cx="0" cy="0"/>
          <a:chOff x="0" y="0"/>
          <a:chExt cx="0" cy="0"/>
        </a:xfrm>
      </p:grpSpPr>
      <p:sp>
        <p:nvSpPr>
          <p:cNvPr id="1048669" name="Content Placeholder 1"/>
          <p:cNvSpPr>
            <a:spLocks noGrp="1"/>
          </p:cNvSpPr>
          <p:nvPr>
            <p:ph idx="1"/>
          </p:nvPr>
        </p:nvSpPr>
        <p:spPr>
          <a:xfrm>
            <a:off x="152400" y="1066800"/>
            <a:ext cx="8839199" cy="5410200"/>
          </a:xfrm>
          <a:solidFill>
            <a:schemeClr val="bg1"/>
          </a:solidFill>
        </p:spPr>
        <p:txBody>
          <a:bodyPr>
            <a:normAutofit/>
          </a:bodyPr>
          <a:p>
            <a:pPr>
              <a:buNone/>
            </a:pPr>
            <a:r>
              <a:rPr b="1" dirty="0" sz="2000" lang="en-US" smtClean="0">
                <a:latin typeface="Arial Black" pitchFamily="34" charset="0"/>
              </a:rPr>
              <a:t>Computers can be categorised into three types according to the type of data they process.</a:t>
            </a:r>
          </a:p>
          <a:p>
            <a:pPr indent="-514350" marL="514350">
              <a:buFont typeface="+mj-lt"/>
              <a:buAutoNum type="romanLcPeriod"/>
            </a:pPr>
            <a:r>
              <a:rPr b="1" dirty="0" sz="2000" lang="en-US" u="sng" smtClean="0">
                <a:solidFill>
                  <a:srgbClr val="3014DA"/>
                </a:solidFill>
                <a:latin typeface="Arial Black" pitchFamily="34" charset="0"/>
              </a:rPr>
              <a:t>Digital computers</a:t>
            </a:r>
            <a:r>
              <a:rPr b="1" dirty="0" sz="2000" lang="en-US" smtClean="0">
                <a:latin typeface="Arial Black" pitchFamily="34" charset="0"/>
              </a:rPr>
              <a:t>: They are the most commonly used computers and  </a:t>
            </a:r>
            <a:r>
              <a:rPr b="1" dirty="0" sz="2000" i="1" lang="en-US" smtClean="0">
                <a:solidFill>
                  <a:srgbClr val="FF0000"/>
                </a:solidFill>
                <a:latin typeface="Arial Black" pitchFamily="34" charset="0"/>
              </a:rPr>
              <a:t>process data that is discrete in nature</a:t>
            </a:r>
            <a:r>
              <a:rPr b="1" dirty="0" sz="2000" lang="en-US" smtClean="0">
                <a:latin typeface="Arial Black" pitchFamily="34" charset="0"/>
              </a:rPr>
              <a:t>. Discrete data also known as digital data is usually represented using a two-state square waveform. They are discrete in that their data has two possible states i.e. </a:t>
            </a:r>
            <a:r>
              <a:rPr b="1" dirty="0" sz="2000" lang="en-US" smtClean="0">
                <a:solidFill>
                  <a:srgbClr val="FF0000"/>
                </a:solidFill>
                <a:latin typeface="Arial Black" pitchFamily="34" charset="0"/>
              </a:rPr>
              <a:t>1 or 0, on or off, true or false. </a:t>
            </a:r>
            <a:r>
              <a:rPr b="1" dirty="0" sz="2000" lang="en-US" smtClean="0">
                <a:solidFill>
                  <a:srgbClr val="008000"/>
                </a:solidFill>
                <a:latin typeface="Arial Black" pitchFamily="34" charset="0"/>
              </a:rPr>
              <a:t>Digital computers are used in many areas such as reservation systems, scientific research, electronic games among others.</a:t>
            </a:r>
            <a:endParaRPr b="1" dirty="0" sz="2000" lang="en-US" smtClean="0">
              <a:solidFill>
                <a:srgbClr val="FF0000"/>
              </a:solidFill>
              <a:latin typeface="Arial Black" pitchFamily="34" charset="0"/>
            </a:endParaRPr>
          </a:p>
          <a:p>
            <a:pPr indent="-514350" marL="514350">
              <a:buNone/>
            </a:pPr>
            <a:endParaRPr b="1" dirty="0" sz="2000" lang="en-US">
              <a:latin typeface="Cambria" pitchFamily="18" charset="0"/>
            </a:endParaRPr>
          </a:p>
        </p:txBody>
      </p:sp>
      <p:sp>
        <p:nvSpPr>
          <p:cNvPr id="1048670" name="Title 2"/>
          <p:cNvSpPr>
            <a:spLocks noGrp="1"/>
          </p:cNvSpPr>
          <p:nvPr>
            <p:ph type="title"/>
          </p:nvPr>
        </p:nvSpPr>
        <p:spPr>
          <a:xfrm>
            <a:off x="152400" y="341556"/>
            <a:ext cx="8839200" cy="725244"/>
          </a:xfrm>
          <a:solidFill>
            <a:srgbClr val="3014DA"/>
          </a:solidFill>
        </p:spPr>
        <p:txBody>
          <a:bodyPr/>
          <a:p>
            <a:r>
              <a:rPr b="1" dirty="0" sz="3200" lang="en-US" smtClean="0">
                <a:solidFill>
                  <a:srgbClr val="FFFF00"/>
                </a:solidFill>
              </a:rPr>
              <a:t>3. Classification according to functionality</a:t>
            </a:r>
            <a:endParaRPr b="1" dirty="0" sz="3200" lang="en-US">
              <a:solidFill>
                <a:srgbClr val="FFFF00"/>
              </a:solidFill>
            </a:endParaRPr>
          </a:p>
        </p:txBody>
      </p:sp>
      <p:grpSp>
        <p:nvGrpSpPr>
          <p:cNvPr id="246" name="Group 39"/>
          <p:cNvGrpSpPr/>
          <p:nvPr/>
        </p:nvGrpSpPr>
        <p:grpSpPr>
          <a:xfrm>
            <a:off x="1905000" y="4190206"/>
            <a:ext cx="6096000" cy="1829594"/>
            <a:chOff x="1905000" y="3124200"/>
            <a:chExt cx="5029200" cy="2286794"/>
          </a:xfrm>
        </p:grpSpPr>
        <p:cxnSp>
          <p:nvCxnSpPr>
            <p:cNvPr id="3145740" name="Straight Arrow Connector 7"/>
            <p:cNvCxnSpPr>
              <a:cxnSpLocks/>
            </p:cNvCxnSpPr>
            <p:nvPr/>
          </p:nvCxnSpPr>
          <p:spPr>
            <a:xfrm>
              <a:off x="1905000" y="4191000"/>
              <a:ext cx="5029200" cy="1588"/>
            </a:xfrm>
            <a:prstGeom prst="straightConnector1"/>
            <a:ln w="44450">
              <a:headEnd type="arrow"/>
              <a:tailEnd type="arrow"/>
            </a:ln>
          </p:spPr>
          <p:style>
            <a:lnRef idx="3">
              <a:schemeClr val="dk1"/>
            </a:lnRef>
            <a:fillRef idx="0">
              <a:schemeClr val="dk1"/>
            </a:fillRef>
            <a:effectRef idx="2">
              <a:schemeClr val="dk1"/>
            </a:effectRef>
            <a:fontRef idx="minor">
              <a:schemeClr val="tx1"/>
            </a:fontRef>
          </p:style>
        </p:cxnSp>
        <p:cxnSp>
          <p:nvCxnSpPr>
            <p:cNvPr id="3145741" name="Straight Arrow Connector 9"/>
            <p:cNvCxnSpPr>
              <a:cxnSpLocks/>
            </p:cNvCxnSpPr>
            <p:nvPr/>
          </p:nvCxnSpPr>
          <p:spPr>
            <a:xfrm rot="5400000">
              <a:off x="762000" y="4267200"/>
              <a:ext cx="2286794" cy="794"/>
            </a:xfrm>
            <a:prstGeom prst="straightConnector1"/>
            <a:ln w="44450">
              <a:headEnd type="arrow"/>
              <a:tailEnd type="arrow"/>
            </a:ln>
          </p:spPr>
          <p:style>
            <a:lnRef idx="3">
              <a:schemeClr val="dk1"/>
            </a:lnRef>
            <a:fillRef idx="0">
              <a:schemeClr val="dk1"/>
            </a:fillRef>
            <a:effectRef idx="2">
              <a:schemeClr val="dk1"/>
            </a:effectRef>
            <a:fontRef idx="minor">
              <a:schemeClr val="tx1"/>
            </a:fontRef>
          </p:style>
        </p:cxnSp>
        <p:cxnSp>
          <p:nvCxnSpPr>
            <p:cNvPr id="3145742" name="Elbow Connector 12"/>
            <p:cNvCxnSpPr>
              <a:cxnSpLocks/>
            </p:cNvCxnSpPr>
            <p:nvPr/>
          </p:nvCxnSpPr>
          <p:spPr>
            <a:xfrm>
              <a:off x="1905000" y="3657600"/>
              <a:ext cx="1524000" cy="1371600"/>
            </a:xfrm>
            <a:prstGeom prst="bentConnector3">
              <a:avLst>
                <a:gd name="adj1" fmla="val 50000"/>
              </a:avLst>
            </a:prstGeom>
            <a:ln w="44450"/>
          </p:spPr>
          <p:style>
            <a:lnRef idx="3">
              <a:schemeClr val="dk1"/>
            </a:lnRef>
            <a:fillRef idx="0">
              <a:schemeClr val="dk1"/>
            </a:fillRef>
            <a:effectRef idx="2">
              <a:schemeClr val="dk1"/>
            </a:effectRef>
            <a:fontRef idx="minor">
              <a:schemeClr val="tx1"/>
            </a:fontRef>
          </p:style>
        </p:cxnSp>
        <p:cxnSp>
          <p:nvCxnSpPr>
            <p:cNvPr id="3145743" name="Straight Connector 22"/>
            <p:cNvCxnSpPr>
              <a:cxnSpLocks/>
            </p:cNvCxnSpPr>
            <p:nvPr/>
          </p:nvCxnSpPr>
          <p:spPr>
            <a:xfrm rot="5400000" flipH="1" flipV="1">
              <a:off x="2743200" y="4343400"/>
              <a:ext cx="1371600" cy="1588"/>
            </a:xfrm>
            <a:prstGeom prst="line"/>
            <a:ln w="44450"/>
          </p:spPr>
          <p:style>
            <a:lnRef idx="3">
              <a:schemeClr val="dk1"/>
            </a:lnRef>
            <a:fillRef idx="0">
              <a:schemeClr val="dk1"/>
            </a:fillRef>
            <a:effectRef idx="2">
              <a:schemeClr val="dk1"/>
            </a:effectRef>
            <a:fontRef idx="minor">
              <a:schemeClr val="tx1"/>
            </a:fontRef>
          </p:style>
        </p:cxnSp>
        <p:cxnSp>
          <p:nvCxnSpPr>
            <p:cNvPr id="3145744" name="Elbow Connector 25"/>
            <p:cNvCxnSpPr>
              <a:cxnSpLocks/>
            </p:cNvCxnSpPr>
            <p:nvPr/>
          </p:nvCxnSpPr>
          <p:spPr>
            <a:xfrm rot="16200000" flipH="1">
              <a:off x="3124200" y="3962400"/>
              <a:ext cx="1371600" cy="762000"/>
            </a:xfrm>
            <a:prstGeom prst="bentConnector3">
              <a:avLst>
                <a:gd name="adj1" fmla="val 2657"/>
              </a:avLst>
            </a:prstGeom>
            <a:ln w="44450"/>
          </p:spPr>
          <p:style>
            <a:lnRef idx="3">
              <a:schemeClr val="dk1"/>
            </a:lnRef>
            <a:fillRef idx="0">
              <a:schemeClr val="dk1"/>
            </a:fillRef>
            <a:effectRef idx="2">
              <a:schemeClr val="dk1"/>
            </a:effectRef>
            <a:fontRef idx="minor">
              <a:schemeClr val="tx1"/>
            </a:fontRef>
          </p:style>
        </p:cxnSp>
        <p:cxnSp>
          <p:nvCxnSpPr>
            <p:cNvPr id="3145745" name="Straight Connector 32"/>
            <p:cNvCxnSpPr>
              <a:cxnSpLocks/>
            </p:cNvCxnSpPr>
            <p:nvPr/>
          </p:nvCxnSpPr>
          <p:spPr>
            <a:xfrm>
              <a:off x="4191000" y="5029200"/>
              <a:ext cx="762000" cy="1588"/>
            </a:xfrm>
            <a:prstGeom prst="line"/>
            <a:ln w="44450"/>
          </p:spPr>
          <p:style>
            <a:lnRef idx="3">
              <a:schemeClr val="dk1"/>
            </a:lnRef>
            <a:fillRef idx="0">
              <a:schemeClr val="dk1"/>
            </a:fillRef>
            <a:effectRef idx="2">
              <a:schemeClr val="dk1"/>
            </a:effectRef>
            <a:fontRef idx="minor">
              <a:schemeClr val="tx1"/>
            </a:fontRef>
          </p:style>
        </p:cxnSp>
        <p:cxnSp>
          <p:nvCxnSpPr>
            <p:cNvPr id="3145746" name="Straight Connector 34"/>
            <p:cNvCxnSpPr>
              <a:cxnSpLocks/>
            </p:cNvCxnSpPr>
            <p:nvPr/>
          </p:nvCxnSpPr>
          <p:spPr>
            <a:xfrm rot="5400000" flipH="1" flipV="1">
              <a:off x="4267200" y="4343400"/>
              <a:ext cx="1371600" cy="1588"/>
            </a:xfrm>
            <a:prstGeom prst="line"/>
            <a:ln w="44450"/>
          </p:spPr>
          <p:style>
            <a:lnRef idx="3">
              <a:schemeClr val="dk1"/>
            </a:lnRef>
            <a:fillRef idx="0">
              <a:schemeClr val="dk1"/>
            </a:fillRef>
            <a:effectRef idx="2">
              <a:schemeClr val="dk1"/>
            </a:effectRef>
            <a:fontRef idx="minor">
              <a:schemeClr val="tx1"/>
            </a:fontRef>
          </p:style>
        </p:cxnSp>
        <p:cxnSp>
          <p:nvCxnSpPr>
            <p:cNvPr id="3145747" name="Straight Connector 36"/>
            <p:cNvCxnSpPr>
              <a:cxnSpLocks/>
            </p:cNvCxnSpPr>
            <p:nvPr/>
          </p:nvCxnSpPr>
          <p:spPr>
            <a:xfrm>
              <a:off x="4953000" y="3657600"/>
              <a:ext cx="609600" cy="1588"/>
            </a:xfrm>
            <a:prstGeom prst="line"/>
            <a:ln w="44450"/>
          </p:spPr>
          <p:style>
            <a:lnRef idx="3">
              <a:schemeClr val="dk1"/>
            </a:lnRef>
            <a:fillRef idx="0">
              <a:schemeClr val="dk1"/>
            </a:fillRef>
            <a:effectRef idx="2">
              <a:schemeClr val="dk1"/>
            </a:effectRef>
            <a:fontRef idx="minor">
              <a:schemeClr val="tx1"/>
            </a:fontRef>
          </p:style>
        </p:cxnSp>
        <p:cxnSp>
          <p:nvCxnSpPr>
            <p:cNvPr id="3145748" name="Straight Connector 38"/>
            <p:cNvCxnSpPr>
              <a:cxnSpLocks/>
            </p:cNvCxnSpPr>
            <p:nvPr/>
          </p:nvCxnSpPr>
          <p:spPr>
            <a:xfrm rot="5400000">
              <a:off x="4877594" y="4343400"/>
              <a:ext cx="1371600" cy="1588"/>
            </a:xfrm>
            <a:prstGeom prst="line"/>
            <a:ln w="44450"/>
          </p:spPr>
          <p:style>
            <a:lnRef idx="3">
              <a:schemeClr val="dk1"/>
            </a:lnRef>
            <a:fillRef idx="0">
              <a:schemeClr val="dk1"/>
            </a:fillRef>
            <a:effectRef idx="2">
              <a:schemeClr val="dk1"/>
            </a:effectRef>
            <a:fontRef idx="minor">
              <a:schemeClr val="tx1"/>
            </a:fontRef>
          </p:style>
        </p:cxnSp>
      </p:grpSp>
      <p:sp>
        <p:nvSpPr>
          <p:cNvPr id="1048671" name="TextBox 40"/>
          <p:cNvSpPr txBox="1"/>
          <p:nvPr/>
        </p:nvSpPr>
        <p:spPr>
          <a:xfrm>
            <a:off x="1143000" y="4126468"/>
            <a:ext cx="609600" cy="369332"/>
          </a:xfrm>
          <a:prstGeom prst="rect"/>
          <a:noFill/>
        </p:spPr>
        <p:txBody>
          <a:bodyPr rtlCol="0" wrap="square">
            <a:spAutoFit/>
          </a:bodyPr>
          <a:p>
            <a:r>
              <a:rPr b="1" dirty="0" lang="en-US" smtClean="0"/>
              <a:t>+ 1</a:t>
            </a:r>
            <a:endParaRPr b="1" dirty="0" lang="en-US"/>
          </a:p>
        </p:txBody>
      </p:sp>
      <p:sp>
        <p:nvSpPr>
          <p:cNvPr id="1048672" name="TextBox 41"/>
          <p:cNvSpPr txBox="1"/>
          <p:nvPr/>
        </p:nvSpPr>
        <p:spPr>
          <a:xfrm>
            <a:off x="1295400" y="5486400"/>
            <a:ext cx="533400" cy="369332"/>
          </a:xfrm>
          <a:prstGeom prst="rect"/>
          <a:noFill/>
        </p:spPr>
        <p:txBody>
          <a:bodyPr rtlCol="0" wrap="square">
            <a:spAutoFit/>
          </a:bodyPr>
          <a:p>
            <a:r>
              <a:rPr b="1" dirty="0" lang="en-US" smtClean="0"/>
              <a:t>- 1</a:t>
            </a:r>
            <a:endParaRPr b="1" dirty="0" lang="en-US"/>
          </a:p>
        </p:txBody>
      </p:sp>
    </p:spTree>
  </p:cSld>
  <p:clrMapOvr>
    <a:masterClrMapping/>
  </p:clrMapOvr>
  <p:transition spd="slow">
    <p:newsflash/>
  </p:transition>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247" name=""/>
        <p:cNvGrpSpPr/>
        <p:nvPr/>
      </p:nvGrpSpPr>
      <p:grpSpPr>
        <a:xfrm>
          <a:off x="0" y="0"/>
          <a:ext cx="0" cy="0"/>
          <a:chOff x="0" y="0"/>
          <a:chExt cx="0" cy="0"/>
        </a:xfrm>
      </p:grpSpPr>
      <p:sp>
        <p:nvSpPr>
          <p:cNvPr id="1048673" name="Content Placeholder 1"/>
          <p:cNvSpPr>
            <a:spLocks noGrp="1"/>
          </p:cNvSpPr>
          <p:nvPr>
            <p:ph idx="1"/>
          </p:nvPr>
        </p:nvSpPr>
        <p:spPr>
          <a:xfrm>
            <a:off x="228600" y="0"/>
            <a:ext cx="8686799" cy="6553199"/>
          </a:xfrm>
          <a:solidFill>
            <a:schemeClr val="bg1"/>
          </a:solidFill>
        </p:spPr>
        <p:txBody>
          <a:bodyPr>
            <a:noAutofit/>
          </a:bodyPr>
          <a:p>
            <a:pPr indent="-514350" marL="514350">
              <a:buFont typeface="+mj-lt"/>
              <a:buAutoNum type="romanLcPeriod" startAt="2"/>
            </a:pPr>
            <a:r>
              <a:rPr b="1" dirty="0" lang="en-US" u="sng" smtClean="0">
                <a:solidFill>
                  <a:srgbClr val="3014DA"/>
                </a:solidFill>
                <a:latin typeface="Arial Black" pitchFamily="34" charset="0"/>
              </a:rPr>
              <a:t>Analog computers</a:t>
            </a:r>
            <a:r>
              <a:rPr b="1" dirty="0" lang="en-US" smtClean="0">
                <a:latin typeface="Arial Black" pitchFamily="34" charset="0"/>
              </a:rPr>
              <a:t>: these are computers that </a:t>
            </a:r>
            <a:r>
              <a:rPr b="1" dirty="0" i="1" lang="en-US" smtClean="0">
                <a:solidFill>
                  <a:srgbClr val="FF0000"/>
                </a:solidFill>
                <a:latin typeface="Arial Black" pitchFamily="34" charset="0"/>
              </a:rPr>
              <a:t>process data which is continuous in nature. </a:t>
            </a:r>
            <a:r>
              <a:rPr b="1" dirty="0" lang="en-US" smtClean="0">
                <a:latin typeface="Arial Black" pitchFamily="34" charset="0"/>
              </a:rPr>
              <a:t>Continuous data is usually represented using a continuous waveform. They represent data as physical quantities and are used to perform comparison by measuring changes in the physical magnitude. They are commonly found in forms such as water meters, speedometers, thermometers and analog electric meters.</a:t>
            </a:r>
          </a:p>
          <a:p>
            <a:pPr indent="-514350" marL="514350">
              <a:buFont typeface="+mj-lt"/>
              <a:buAutoNum type="romanLcPeriod" startAt="2"/>
            </a:pPr>
            <a:endParaRPr b="1" dirty="0" lang="en-US" smtClean="0">
              <a:latin typeface="Arial Black" pitchFamily="34" charset="0"/>
            </a:endParaRPr>
          </a:p>
          <a:p>
            <a:pPr indent="-514350" marL="514350">
              <a:buFont typeface="+mj-lt"/>
              <a:buAutoNum type="romanLcPeriod" startAt="2"/>
            </a:pPr>
            <a:endParaRPr b="1" dirty="0" lang="en-US" smtClean="0">
              <a:latin typeface="Arial Black" pitchFamily="34" charset="0"/>
            </a:endParaRPr>
          </a:p>
          <a:p>
            <a:pPr indent="-514350" marL="514350">
              <a:buNone/>
            </a:pPr>
            <a:endParaRPr b="1" dirty="0" lang="en-US" smtClean="0">
              <a:latin typeface="Arial Black" pitchFamily="34" charset="0"/>
            </a:endParaRPr>
          </a:p>
          <a:p>
            <a:pPr indent="-514350" marL="514350">
              <a:buFont typeface="+mj-lt"/>
              <a:buAutoNum type="romanLcPeriod" startAt="2"/>
            </a:pPr>
            <a:endParaRPr b="1" dirty="0" lang="en-US" smtClean="0">
              <a:latin typeface="Arial Black" pitchFamily="34" charset="0"/>
            </a:endParaRPr>
          </a:p>
          <a:p>
            <a:pPr indent="-514350" marL="514350">
              <a:buNone/>
            </a:pPr>
            <a:r>
              <a:rPr b="1" dirty="0" lang="en-US" smtClean="0">
                <a:solidFill>
                  <a:srgbClr val="3014DA"/>
                </a:solidFill>
                <a:latin typeface="Arial Black" pitchFamily="34" charset="0"/>
              </a:rPr>
              <a:t>iii. </a:t>
            </a:r>
            <a:r>
              <a:rPr b="1" dirty="0" lang="en-US" u="sng" smtClean="0">
                <a:solidFill>
                  <a:srgbClr val="3014DA"/>
                </a:solidFill>
                <a:latin typeface="Arial Black" pitchFamily="34" charset="0"/>
              </a:rPr>
              <a:t>Hybrid computers</a:t>
            </a:r>
            <a:r>
              <a:rPr b="1" dirty="0" lang="en-US" smtClean="0">
                <a:latin typeface="Arial Black" pitchFamily="34" charset="0"/>
              </a:rPr>
              <a:t>: these computers are meant to process both analog and digital data.</a:t>
            </a:r>
            <a:endParaRPr b="1" dirty="0" lang="en-US">
              <a:latin typeface="Arial Black" pitchFamily="34" charset="0"/>
            </a:endParaRPr>
          </a:p>
        </p:txBody>
      </p:sp>
      <p:grpSp>
        <p:nvGrpSpPr>
          <p:cNvPr id="248" name="Group 7"/>
          <p:cNvGrpSpPr/>
          <p:nvPr/>
        </p:nvGrpSpPr>
        <p:grpSpPr>
          <a:xfrm>
            <a:off x="1066800" y="3429000"/>
            <a:ext cx="5105400" cy="1676400"/>
            <a:chOff x="1066800" y="1981200"/>
            <a:chExt cx="5334000" cy="1828800"/>
          </a:xfrm>
        </p:grpSpPr>
        <p:cxnSp>
          <p:nvCxnSpPr>
            <p:cNvPr id="3145749" name="Straight Arrow Connector 4"/>
            <p:cNvCxnSpPr>
              <a:cxnSpLocks/>
            </p:cNvCxnSpPr>
            <p:nvPr/>
          </p:nvCxnSpPr>
          <p:spPr>
            <a:xfrm>
              <a:off x="1752600" y="2819400"/>
              <a:ext cx="4648200" cy="1588"/>
            </a:xfrm>
            <a:prstGeom prst="straightConnector1"/>
            <a:ln>
              <a:headEnd type="arrow"/>
              <a:tailEnd type="arrow"/>
            </a:ln>
          </p:spPr>
          <p:style>
            <a:lnRef idx="3">
              <a:schemeClr val="dk1"/>
            </a:lnRef>
            <a:fillRef idx="0">
              <a:schemeClr val="dk1"/>
            </a:fillRef>
            <a:effectRef idx="2">
              <a:schemeClr val="dk1"/>
            </a:effectRef>
            <a:fontRef idx="minor">
              <a:schemeClr val="tx1"/>
            </a:fontRef>
          </p:style>
        </p:cxnSp>
        <p:cxnSp>
          <p:nvCxnSpPr>
            <p:cNvPr id="3145750" name="Straight Arrow Connector 6"/>
            <p:cNvCxnSpPr>
              <a:cxnSpLocks/>
            </p:cNvCxnSpPr>
            <p:nvPr/>
          </p:nvCxnSpPr>
          <p:spPr>
            <a:xfrm rot="5400000">
              <a:off x="915194" y="2894806"/>
              <a:ext cx="1828800" cy="1588"/>
            </a:xfrm>
            <a:prstGeom prst="straightConnector1"/>
            <a:ln>
              <a:headEnd type="arrow"/>
              <a:tailEnd type="arrow"/>
            </a:ln>
          </p:spPr>
          <p:style>
            <a:lnRef idx="3">
              <a:schemeClr val="dk1"/>
            </a:lnRef>
            <a:fillRef idx="0">
              <a:schemeClr val="dk1"/>
            </a:fillRef>
            <a:effectRef idx="2">
              <a:schemeClr val="dk1"/>
            </a:effectRef>
            <a:fontRef idx="minor">
              <a:schemeClr val="tx1"/>
            </a:fontRef>
          </p:style>
        </p:cxnSp>
        <p:sp>
          <p:nvSpPr>
            <p:cNvPr id="1048674" name="Freeform 9"/>
            <p:cNvSpPr/>
            <p:nvPr/>
          </p:nvSpPr>
          <p:spPr>
            <a:xfrm>
              <a:off x="1815548" y="2424653"/>
              <a:ext cx="3366052" cy="1102013"/>
            </a:xfrm>
            <a:custGeom>
              <a:avLst/>
              <a:gdLst>
                <a:gd name="connsiteX0" fmla="*/ 0 w 2931416"/>
                <a:gd name="connsiteY0" fmla="*/ 411312 h 1102013"/>
                <a:gd name="connsiteX1" fmla="*/ 13252 w 2931416"/>
                <a:gd name="connsiteY1" fmla="*/ 318547 h 1102013"/>
                <a:gd name="connsiteX2" fmla="*/ 92765 w 2931416"/>
                <a:gd name="connsiteY2" fmla="*/ 278790 h 1102013"/>
                <a:gd name="connsiteX3" fmla="*/ 106017 w 2931416"/>
                <a:gd name="connsiteY3" fmla="*/ 239034 h 1102013"/>
                <a:gd name="connsiteX4" fmla="*/ 132522 w 2931416"/>
                <a:gd name="connsiteY4" fmla="*/ 133017 h 1102013"/>
                <a:gd name="connsiteX5" fmla="*/ 212035 w 2931416"/>
                <a:gd name="connsiteY5" fmla="*/ 66756 h 1102013"/>
                <a:gd name="connsiteX6" fmla="*/ 238539 w 2931416"/>
                <a:gd name="connsiteY6" fmla="*/ 26999 h 1102013"/>
                <a:gd name="connsiteX7" fmla="*/ 357809 w 2931416"/>
                <a:gd name="connsiteY7" fmla="*/ 26999 h 1102013"/>
                <a:gd name="connsiteX8" fmla="*/ 424069 w 2931416"/>
                <a:gd name="connsiteY8" fmla="*/ 93260 h 1102013"/>
                <a:gd name="connsiteX9" fmla="*/ 437322 w 2931416"/>
                <a:gd name="connsiteY9" fmla="*/ 146269 h 1102013"/>
                <a:gd name="connsiteX10" fmla="*/ 463826 w 2931416"/>
                <a:gd name="connsiteY10" fmla="*/ 199277 h 1102013"/>
                <a:gd name="connsiteX11" fmla="*/ 490330 w 2931416"/>
                <a:gd name="connsiteY11" fmla="*/ 278790 h 1102013"/>
                <a:gd name="connsiteX12" fmla="*/ 503582 w 2931416"/>
                <a:gd name="connsiteY12" fmla="*/ 318547 h 1102013"/>
                <a:gd name="connsiteX13" fmla="*/ 516835 w 2931416"/>
                <a:gd name="connsiteY13" fmla="*/ 464321 h 1102013"/>
                <a:gd name="connsiteX14" fmla="*/ 530087 w 2931416"/>
                <a:gd name="connsiteY14" fmla="*/ 543834 h 1102013"/>
                <a:gd name="connsiteX15" fmla="*/ 556591 w 2931416"/>
                <a:gd name="connsiteY15" fmla="*/ 769121 h 1102013"/>
                <a:gd name="connsiteX16" fmla="*/ 583095 w 2931416"/>
                <a:gd name="connsiteY16" fmla="*/ 875138 h 1102013"/>
                <a:gd name="connsiteX17" fmla="*/ 609600 w 2931416"/>
                <a:gd name="connsiteY17" fmla="*/ 941399 h 1102013"/>
                <a:gd name="connsiteX18" fmla="*/ 622852 w 2931416"/>
                <a:gd name="connsiteY18" fmla="*/ 981156 h 1102013"/>
                <a:gd name="connsiteX19" fmla="*/ 662609 w 2931416"/>
                <a:gd name="connsiteY19" fmla="*/ 994408 h 1102013"/>
                <a:gd name="connsiteX20" fmla="*/ 702365 w 2931416"/>
                <a:gd name="connsiteY20" fmla="*/ 1020912 h 1102013"/>
                <a:gd name="connsiteX21" fmla="*/ 728869 w 2931416"/>
                <a:gd name="connsiteY21" fmla="*/ 1047417 h 1102013"/>
                <a:gd name="connsiteX22" fmla="*/ 768626 w 2931416"/>
                <a:gd name="connsiteY22" fmla="*/ 1060669 h 1102013"/>
                <a:gd name="connsiteX23" fmla="*/ 954156 w 2931416"/>
                <a:gd name="connsiteY23" fmla="*/ 1047417 h 1102013"/>
                <a:gd name="connsiteX24" fmla="*/ 967409 w 2931416"/>
                <a:gd name="connsiteY24" fmla="*/ 954651 h 1102013"/>
                <a:gd name="connsiteX25" fmla="*/ 993913 w 2931416"/>
                <a:gd name="connsiteY25" fmla="*/ 901643 h 1102013"/>
                <a:gd name="connsiteX26" fmla="*/ 1007165 w 2931416"/>
                <a:gd name="connsiteY26" fmla="*/ 861886 h 1102013"/>
                <a:gd name="connsiteX27" fmla="*/ 1020417 w 2931416"/>
                <a:gd name="connsiteY27" fmla="*/ 742617 h 1102013"/>
                <a:gd name="connsiteX28" fmla="*/ 1033669 w 2931416"/>
                <a:gd name="connsiteY28" fmla="*/ 702860 h 1102013"/>
                <a:gd name="connsiteX29" fmla="*/ 1046922 w 2931416"/>
                <a:gd name="connsiteY29" fmla="*/ 610095 h 1102013"/>
                <a:gd name="connsiteX30" fmla="*/ 1073426 w 2931416"/>
                <a:gd name="connsiteY30" fmla="*/ 557086 h 1102013"/>
                <a:gd name="connsiteX31" fmla="*/ 1113182 w 2931416"/>
                <a:gd name="connsiteY31" fmla="*/ 477573 h 1102013"/>
                <a:gd name="connsiteX32" fmla="*/ 1139687 w 2931416"/>
                <a:gd name="connsiteY32" fmla="*/ 345051 h 1102013"/>
                <a:gd name="connsiteX33" fmla="*/ 1166191 w 2931416"/>
                <a:gd name="connsiteY33" fmla="*/ 252286 h 1102013"/>
                <a:gd name="connsiteX34" fmla="*/ 1205948 w 2931416"/>
                <a:gd name="connsiteY34" fmla="*/ 106512 h 1102013"/>
                <a:gd name="connsiteX35" fmla="*/ 1219200 w 2931416"/>
                <a:gd name="connsiteY35" fmla="*/ 53504 h 1102013"/>
                <a:gd name="connsiteX36" fmla="*/ 1298713 w 2931416"/>
                <a:gd name="connsiteY36" fmla="*/ 26999 h 1102013"/>
                <a:gd name="connsiteX37" fmla="*/ 1497495 w 2931416"/>
                <a:gd name="connsiteY37" fmla="*/ 40251 h 1102013"/>
                <a:gd name="connsiteX38" fmla="*/ 1510748 w 2931416"/>
                <a:gd name="connsiteY38" fmla="*/ 80008 h 1102013"/>
                <a:gd name="connsiteX39" fmla="*/ 1524000 w 2931416"/>
                <a:gd name="connsiteY39" fmla="*/ 239034 h 1102013"/>
                <a:gd name="connsiteX40" fmla="*/ 1537252 w 2931416"/>
                <a:gd name="connsiteY40" fmla="*/ 292043 h 1102013"/>
                <a:gd name="connsiteX41" fmla="*/ 1563756 w 2931416"/>
                <a:gd name="connsiteY41" fmla="*/ 504077 h 1102013"/>
                <a:gd name="connsiteX42" fmla="*/ 1577009 w 2931416"/>
                <a:gd name="connsiteY42" fmla="*/ 610095 h 1102013"/>
                <a:gd name="connsiteX43" fmla="*/ 1590261 w 2931416"/>
                <a:gd name="connsiteY43" fmla="*/ 676356 h 1102013"/>
                <a:gd name="connsiteX44" fmla="*/ 1603513 w 2931416"/>
                <a:gd name="connsiteY44" fmla="*/ 782373 h 1102013"/>
                <a:gd name="connsiteX45" fmla="*/ 1616765 w 2931416"/>
                <a:gd name="connsiteY45" fmla="*/ 822130 h 1102013"/>
                <a:gd name="connsiteX46" fmla="*/ 1630017 w 2931416"/>
                <a:gd name="connsiteY46" fmla="*/ 901643 h 1102013"/>
                <a:gd name="connsiteX47" fmla="*/ 1643269 w 2931416"/>
                <a:gd name="connsiteY47" fmla="*/ 941399 h 1102013"/>
                <a:gd name="connsiteX48" fmla="*/ 1669774 w 2931416"/>
                <a:gd name="connsiteY48" fmla="*/ 1034164 h 1102013"/>
                <a:gd name="connsiteX49" fmla="*/ 1696278 w 2931416"/>
                <a:gd name="connsiteY49" fmla="*/ 1060669 h 1102013"/>
                <a:gd name="connsiteX50" fmla="*/ 1775791 w 2931416"/>
                <a:gd name="connsiteY50" fmla="*/ 1100425 h 1102013"/>
                <a:gd name="connsiteX51" fmla="*/ 1948069 w 2931416"/>
                <a:gd name="connsiteY51" fmla="*/ 1087173 h 1102013"/>
                <a:gd name="connsiteX52" fmla="*/ 1987826 w 2931416"/>
                <a:gd name="connsiteY52" fmla="*/ 1007660 h 1102013"/>
                <a:gd name="connsiteX53" fmla="*/ 2014330 w 2931416"/>
                <a:gd name="connsiteY53" fmla="*/ 941399 h 1102013"/>
                <a:gd name="connsiteX54" fmla="*/ 2027582 w 2931416"/>
                <a:gd name="connsiteY54" fmla="*/ 875138 h 1102013"/>
                <a:gd name="connsiteX55" fmla="*/ 2040835 w 2931416"/>
                <a:gd name="connsiteY55" fmla="*/ 822130 h 1102013"/>
                <a:gd name="connsiteX56" fmla="*/ 2067339 w 2931416"/>
                <a:gd name="connsiteY56" fmla="*/ 583590 h 1102013"/>
                <a:gd name="connsiteX57" fmla="*/ 2080591 w 2931416"/>
                <a:gd name="connsiteY57" fmla="*/ 543834 h 1102013"/>
                <a:gd name="connsiteX58" fmla="*/ 2093843 w 2931416"/>
                <a:gd name="connsiteY58" fmla="*/ 464321 h 1102013"/>
                <a:gd name="connsiteX59" fmla="*/ 2133600 w 2931416"/>
                <a:gd name="connsiteY59" fmla="*/ 318547 h 1102013"/>
                <a:gd name="connsiteX60" fmla="*/ 2173356 w 2931416"/>
                <a:gd name="connsiteY60" fmla="*/ 186025 h 1102013"/>
                <a:gd name="connsiteX61" fmla="*/ 2199861 w 2931416"/>
                <a:gd name="connsiteY61" fmla="*/ 146269 h 1102013"/>
                <a:gd name="connsiteX62" fmla="*/ 2226365 w 2931416"/>
                <a:gd name="connsiteY62" fmla="*/ 66756 h 1102013"/>
                <a:gd name="connsiteX63" fmla="*/ 2305878 w 2931416"/>
                <a:gd name="connsiteY63" fmla="*/ 40251 h 1102013"/>
                <a:gd name="connsiteX64" fmla="*/ 2332382 w 2931416"/>
                <a:gd name="connsiteY64" fmla="*/ 66756 h 1102013"/>
                <a:gd name="connsiteX65" fmla="*/ 2372139 w 2931416"/>
                <a:gd name="connsiteY65" fmla="*/ 80008 h 1102013"/>
                <a:gd name="connsiteX66" fmla="*/ 2398643 w 2931416"/>
                <a:gd name="connsiteY66" fmla="*/ 119764 h 1102013"/>
                <a:gd name="connsiteX67" fmla="*/ 2438400 w 2931416"/>
                <a:gd name="connsiteY67" fmla="*/ 146269 h 1102013"/>
                <a:gd name="connsiteX68" fmla="*/ 2464904 w 2931416"/>
                <a:gd name="connsiteY68" fmla="*/ 225782 h 1102013"/>
                <a:gd name="connsiteX69" fmla="*/ 2491409 w 2931416"/>
                <a:gd name="connsiteY69" fmla="*/ 384808 h 1102013"/>
                <a:gd name="connsiteX70" fmla="*/ 2504661 w 2931416"/>
                <a:gd name="connsiteY70" fmla="*/ 596843 h 1102013"/>
                <a:gd name="connsiteX71" fmla="*/ 2517913 w 2931416"/>
                <a:gd name="connsiteY71" fmla="*/ 676356 h 1102013"/>
                <a:gd name="connsiteX72" fmla="*/ 2544417 w 2931416"/>
                <a:gd name="connsiteY72" fmla="*/ 967904 h 1102013"/>
                <a:gd name="connsiteX73" fmla="*/ 2597426 w 2931416"/>
                <a:gd name="connsiteY73" fmla="*/ 1087173 h 1102013"/>
                <a:gd name="connsiteX74" fmla="*/ 2637182 w 2931416"/>
                <a:gd name="connsiteY74" fmla="*/ 1100425 h 1102013"/>
                <a:gd name="connsiteX75" fmla="*/ 2809461 w 2931416"/>
                <a:gd name="connsiteY75" fmla="*/ 1073921 h 1102013"/>
                <a:gd name="connsiteX76" fmla="*/ 2862469 w 2931416"/>
                <a:gd name="connsiteY76" fmla="*/ 981156 h 1102013"/>
                <a:gd name="connsiteX77" fmla="*/ 2875722 w 2931416"/>
                <a:gd name="connsiteY77" fmla="*/ 941399 h 1102013"/>
                <a:gd name="connsiteX78" fmla="*/ 2902226 w 2931416"/>
                <a:gd name="connsiteY78" fmla="*/ 543834 h 1102013"/>
                <a:gd name="connsiteX79" fmla="*/ 2915478 w 2931416"/>
                <a:gd name="connsiteY79" fmla="*/ 384808 h 1102013"/>
                <a:gd name="connsiteX80" fmla="*/ 2928730 w 2931416"/>
                <a:gd name="connsiteY80" fmla="*/ 265538 h 1102013"/>
                <a:gd name="connsiteX81" fmla="*/ 2928730 w 2931416"/>
                <a:gd name="connsiteY81" fmla="*/ 80008 h 1102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2931416" h="1102013">
                  <a:moveTo>
                    <a:pt x="0" y="411312"/>
                  </a:moveTo>
                  <a:cubicBezTo>
                    <a:pt x="4417" y="380390"/>
                    <a:pt x="566" y="347090"/>
                    <a:pt x="13252" y="318547"/>
                  </a:cubicBezTo>
                  <a:cubicBezTo>
                    <a:pt x="22187" y="298444"/>
                    <a:pt x="75126" y="284670"/>
                    <a:pt x="92765" y="278790"/>
                  </a:cubicBezTo>
                  <a:cubicBezTo>
                    <a:pt x="97182" y="265538"/>
                    <a:pt x="102629" y="252586"/>
                    <a:pt x="106017" y="239034"/>
                  </a:cubicBezTo>
                  <a:cubicBezTo>
                    <a:pt x="110091" y="222739"/>
                    <a:pt x="119537" y="154659"/>
                    <a:pt x="132522" y="133017"/>
                  </a:cubicBezTo>
                  <a:cubicBezTo>
                    <a:pt x="144012" y="113867"/>
                    <a:pt x="203179" y="73398"/>
                    <a:pt x="212035" y="66756"/>
                  </a:cubicBezTo>
                  <a:cubicBezTo>
                    <a:pt x="220870" y="53504"/>
                    <a:pt x="226102" y="36949"/>
                    <a:pt x="238539" y="26999"/>
                  </a:cubicBezTo>
                  <a:cubicBezTo>
                    <a:pt x="272287" y="0"/>
                    <a:pt x="325108" y="21549"/>
                    <a:pt x="357809" y="26999"/>
                  </a:cubicBezTo>
                  <a:cubicBezTo>
                    <a:pt x="393147" y="50559"/>
                    <a:pt x="406400" y="52032"/>
                    <a:pt x="424069" y="93260"/>
                  </a:cubicBezTo>
                  <a:cubicBezTo>
                    <a:pt x="431244" y="110001"/>
                    <a:pt x="430927" y="129215"/>
                    <a:pt x="437322" y="146269"/>
                  </a:cubicBezTo>
                  <a:cubicBezTo>
                    <a:pt x="444259" y="164766"/>
                    <a:pt x="456489" y="180935"/>
                    <a:pt x="463826" y="199277"/>
                  </a:cubicBezTo>
                  <a:cubicBezTo>
                    <a:pt x="474202" y="225217"/>
                    <a:pt x="481495" y="252286"/>
                    <a:pt x="490330" y="278790"/>
                  </a:cubicBezTo>
                  <a:lnTo>
                    <a:pt x="503582" y="318547"/>
                  </a:lnTo>
                  <a:cubicBezTo>
                    <a:pt x="508000" y="367138"/>
                    <a:pt x="511134" y="415863"/>
                    <a:pt x="516835" y="464321"/>
                  </a:cubicBezTo>
                  <a:cubicBezTo>
                    <a:pt x="519975" y="491007"/>
                    <a:pt x="526948" y="517148"/>
                    <a:pt x="530087" y="543834"/>
                  </a:cubicBezTo>
                  <a:cubicBezTo>
                    <a:pt x="542565" y="649895"/>
                    <a:pt x="537084" y="678087"/>
                    <a:pt x="556591" y="769121"/>
                  </a:cubicBezTo>
                  <a:cubicBezTo>
                    <a:pt x="564223" y="804739"/>
                    <a:pt x="569566" y="841317"/>
                    <a:pt x="583095" y="875138"/>
                  </a:cubicBezTo>
                  <a:cubicBezTo>
                    <a:pt x="591930" y="897225"/>
                    <a:pt x="601247" y="919125"/>
                    <a:pt x="609600" y="941399"/>
                  </a:cubicBezTo>
                  <a:cubicBezTo>
                    <a:pt x="614505" y="954479"/>
                    <a:pt x="612974" y="971278"/>
                    <a:pt x="622852" y="981156"/>
                  </a:cubicBezTo>
                  <a:cubicBezTo>
                    <a:pt x="632730" y="991034"/>
                    <a:pt x="649357" y="989991"/>
                    <a:pt x="662609" y="994408"/>
                  </a:cubicBezTo>
                  <a:cubicBezTo>
                    <a:pt x="675861" y="1003243"/>
                    <a:pt x="689928" y="1010962"/>
                    <a:pt x="702365" y="1020912"/>
                  </a:cubicBezTo>
                  <a:cubicBezTo>
                    <a:pt x="712121" y="1028717"/>
                    <a:pt x="718155" y="1040989"/>
                    <a:pt x="728869" y="1047417"/>
                  </a:cubicBezTo>
                  <a:cubicBezTo>
                    <a:pt x="740847" y="1054604"/>
                    <a:pt x="755374" y="1056252"/>
                    <a:pt x="768626" y="1060669"/>
                  </a:cubicBezTo>
                  <a:cubicBezTo>
                    <a:pt x="830469" y="1056252"/>
                    <a:pt x="899449" y="1076594"/>
                    <a:pt x="954156" y="1047417"/>
                  </a:cubicBezTo>
                  <a:cubicBezTo>
                    <a:pt x="981717" y="1032718"/>
                    <a:pt x="959190" y="984786"/>
                    <a:pt x="967409" y="954651"/>
                  </a:cubicBezTo>
                  <a:cubicBezTo>
                    <a:pt x="972607" y="935592"/>
                    <a:pt x="986131" y="919801"/>
                    <a:pt x="993913" y="901643"/>
                  </a:cubicBezTo>
                  <a:cubicBezTo>
                    <a:pt x="999416" y="888803"/>
                    <a:pt x="1002748" y="875138"/>
                    <a:pt x="1007165" y="861886"/>
                  </a:cubicBezTo>
                  <a:cubicBezTo>
                    <a:pt x="1011582" y="822130"/>
                    <a:pt x="1013841" y="782074"/>
                    <a:pt x="1020417" y="742617"/>
                  </a:cubicBezTo>
                  <a:cubicBezTo>
                    <a:pt x="1022713" y="728838"/>
                    <a:pt x="1030929" y="716558"/>
                    <a:pt x="1033669" y="702860"/>
                  </a:cubicBezTo>
                  <a:cubicBezTo>
                    <a:pt x="1039795" y="672231"/>
                    <a:pt x="1038703" y="640230"/>
                    <a:pt x="1046922" y="610095"/>
                  </a:cubicBezTo>
                  <a:cubicBezTo>
                    <a:pt x="1052120" y="591036"/>
                    <a:pt x="1065644" y="575244"/>
                    <a:pt x="1073426" y="557086"/>
                  </a:cubicBezTo>
                  <a:cubicBezTo>
                    <a:pt x="1106345" y="480274"/>
                    <a:pt x="1062248" y="553976"/>
                    <a:pt x="1113182" y="477573"/>
                  </a:cubicBezTo>
                  <a:cubicBezTo>
                    <a:pt x="1122017" y="433399"/>
                    <a:pt x="1129557" y="388946"/>
                    <a:pt x="1139687" y="345051"/>
                  </a:cubicBezTo>
                  <a:cubicBezTo>
                    <a:pt x="1164016" y="239625"/>
                    <a:pt x="1142618" y="381942"/>
                    <a:pt x="1166191" y="252286"/>
                  </a:cubicBezTo>
                  <a:cubicBezTo>
                    <a:pt x="1189113" y="126211"/>
                    <a:pt x="1161125" y="196157"/>
                    <a:pt x="1205948" y="106512"/>
                  </a:cubicBezTo>
                  <a:cubicBezTo>
                    <a:pt x="1210365" y="88843"/>
                    <a:pt x="1205372" y="65357"/>
                    <a:pt x="1219200" y="53504"/>
                  </a:cubicBezTo>
                  <a:cubicBezTo>
                    <a:pt x="1240412" y="35322"/>
                    <a:pt x="1298713" y="26999"/>
                    <a:pt x="1298713" y="26999"/>
                  </a:cubicBezTo>
                  <a:cubicBezTo>
                    <a:pt x="1364974" y="31416"/>
                    <a:pt x="1433070" y="24145"/>
                    <a:pt x="1497495" y="40251"/>
                  </a:cubicBezTo>
                  <a:cubicBezTo>
                    <a:pt x="1511047" y="43639"/>
                    <a:pt x="1508902" y="66161"/>
                    <a:pt x="1510748" y="80008"/>
                  </a:cubicBezTo>
                  <a:cubicBezTo>
                    <a:pt x="1517778" y="132734"/>
                    <a:pt x="1517402" y="186252"/>
                    <a:pt x="1524000" y="239034"/>
                  </a:cubicBezTo>
                  <a:cubicBezTo>
                    <a:pt x="1526259" y="257107"/>
                    <a:pt x="1532835" y="274373"/>
                    <a:pt x="1537252" y="292043"/>
                  </a:cubicBezTo>
                  <a:cubicBezTo>
                    <a:pt x="1562020" y="514955"/>
                    <a:pt x="1538548" y="315023"/>
                    <a:pt x="1563756" y="504077"/>
                  </a:cubicBezTo>
                  <a:cubicBezTo>
                    <a:pt x="1568463" y="539379"/>
                    <a:pt x="1571593" y="574895"/>
                    <a:pt x="1577009" y="610095"/>
                  </a:cubicBezTo>
                  <a:cubicBezTo>
                    <a:pt x="1580434" y="632357"/>
                    <a:pt x="1586836" y="654094"/>
                    <a:pt x="1590261" y="676356"/>
                  </a:cubicBezTo>
                  <a:cubicBezTo>
                    <a:pt x="1595676" y="711556"/>
                    <a:pt x="1597142" y="747333"/>
                    <a:pt x="1603513" y="782373"/>
                  </a:cubicBezTo>
                  <a:cubicBezTo>
                    <a:pt x="1606012" y="796117"/>
                    <a:pt x="1613735" y="808493"/>
                    <a:pt x="1616765" y="822130"/>
                  </a:cubicBezTo>
                  <a:cubicBezTo>
                    <a:pt x="1622594" y="848360"/>
                    <a:pt x="1624188" y="875413"/>
                    <a:pt x="1630017" y="901643"/>
                  </a:cubicBezTo>
                  <a:cubicBezTo>
                    <a:pt x="1633047" y="915279"/>
                    <a:pt x="1639431" y="927968"/>
                    <a:pt x="1643269" y="941399"/>
                  </a:cubicBezTo>
                  <a:cubicBezTo>
                    <a:pt x="1646419" y="952423"/>
                    <a:pt x="1661110" y="1019723"/>
                    <a:pt x="1669774" y="1034164"/>
                  </a:cubicBezTo>
                  <a:cubicBezTo>
                    <a:pt x="1676202" y="1044878"/>
                    <a:pt x="1686522" y="1052864"/>
                    <a:pt x="1696278" y="1060669"/>
                  </a:cubicBezTo>
                  <a:cubicBezTo>
                    <a:pt x="1732976" y="1090027"/>
                    <a:pt x="1733802" y="1086429"/>
                    <a:pt x="1775791" y="1100425"/>
                  </a:cubicBezTo>
                  <a:cubicBezTo>
                    <a:pt x="1833217" y="1096008"/>
                    <a:pt x="1892418" y="1102013"/>
                    <a:pt x="1948069" y="1087173"/>
                  </a:cubicBezTo>
                  <a:cubicBezTo>
                    <a:pt x="1967618" y="1081960"/>
                    <a:pt x="1982435" y="1022036"/>
                    <a:pt x="1987826" y="1007660"/>
                  </a:cubicBezTo>
                  <a:cubicBezTo>
                    <a:pt x="1996179" y="985386"/>
                    <a:pt x="2007495" y="964184"/>
                    <a:pt x="2014330" y="941399"/>
                  </a:cubicBezTo>
                  <a:cubicBezTo>
                    <a:pt x="2020802" y="919825"/>
                    <a:pt x="2022696" y="897126"/>
                    <a:pt x="2027582" y="875138"/>
                  </a:cubicBezTo>
                  <a:cubicBezTo>
                    <a:pt x="2031533" y="857359"/>
                    <a:pt x="2036417" y="839799"/>
                    <a:pt x="2040835" y="822130"/>
                  </a:cubicBezTo>
                  <a:cubicBezTo>
                    <a:pt x="2047609" y="740839"/>
                    <a:pt x="2049742" y="662778"/>
                    <a:pt x="2067339" y="583590"/>
                  </a:cubicBezTo>
                  <a:cubicBezTo>
                    <a:pt x="2070369" y="569954"/>
                    <a:pt x="2076174" y="557086"/>
                    <a:pt x="2080591" y="543834"/>
                  </a:cubicBezTo>
                  <a:cubicBezTo>
                    <a:pt x="2085008" y="517330"/>
                    <a:pt x="2088213" y="490594"/>
                    <a:pt x="2093843" y="464321"/>
                  </a:cubicBezTo>
                  <a:cubicBezTo>
                    <a:pt x="2134337" y="275349"/>
                    <a:pt x="2104764" y="419476"/>
                    <a:pt x="2133600" y="318547"/>
                  </a:cubicBezTo>
                  <a:cubicBezTo>
                    <a:pt x="2142859" y="286138"/>
                    <a:pt x="2157610" y="209643"/>
                    <a:pt x="2173356" y="186025"/>
                  </a:cubicBezTo>
                  <a:lnTo>
                    <a:pt x="2199861" y="146269"/>
                  </a:lnTo>
                  <a:cubicBezTo>
                    <a:pt x="2208696" y="119765"/>
                    <a:pt x="2199861" y="75591"/>
                    <a:pt x="2226365" y="66756"/>
                  </a:cubicBezTo>
                  <a:lnTo>
                    <a:pt x="2305878" y="40251"/>
                  </a:lnTo>
                  <a:cubicBezTo>
                    <a:pt x="2314713" y="49086"/>
                    <a:pt x="2321668" y="60328"/>
                    <a:pt x="2332382" y="66756"/>
                  </a:cubicBezTo>
                  <a:cubicBezTo>
                    <a:pt x="2344360" y="73943"/>
                    <a:pt x="2361231" y="71282"/>
                    <a:pt x="2372139" y="80008"/>
                  </a:cubicBezTo>
                  <a:cubicBezTo>
                    <a:pt x="2384576" y="89957"/>
                    <a:pt x="2387381" y="108502"/>
                    <a:pt x="2398643" y="119764"/>
                  </a:cubicBezTo>
                  <a:cubicBezTo>
                    <a:pt x="2409905" y="131026"/>
                    <a:pt x="2425148" y="137434"/>
                    <a:pt x="2438400" y="146269"/>
                  </a:cubicBezTo>
                  <a:cubicBezTo>
                    <a:pt x="2447235" y="172773"/>
                    <a:pt x="2460311" y="198224"/>
                    <a:pt x="2464904" y="225782"/>
                  </a:cubicBezTo>
                  <a:lnTo>
                    <a:pt x="2491409" y="384808"/>
                  </a:lnTo>
                  <a:cubicBezTo>
                    <a:pt x="2495826" y="455486"/>
                    <a:pt x="2498250" y="526318"/>
                    <a:pt x="2504661" y="596843"/>
                  </a:cubicBezTo>
                  <a:cubicBezTo>
                    <a:pt x="2507094" y="623603"/>
                    <a:pt x="2515051" y="649639"/>
                    <a:pt x="2517913" y="676356"/>
                  </a:cubicBezTo>
                  <a:cubicBezTo>
                    <a:pt x="2528309" y="773384"/>
                    <a:pt x="2513558" y="875328"/>
                    <a:pt x="2544417" y="967904"/>
                  </a:cubicBezTo>
                  <a:cubicBezTo>
                    <a:pt x="2552515" y="992199"/>
                    <a:pt x="2568789" y="1064264"/>
                    <a:pt x="2597426" y="1087173"/>
                  </a:cubicBezTo>
                  <a:cubicBezTo>
                    <a:pt x="2608334" y="1095899"/>
                    <a:pt x="2623930" y="1096008"/>
                    <a:pt x="2637182" y="1100425"/>
                  </a:cubicBezTo>
                  <a:cubicBezTo>
                    <a:pt x="2694608" y="1091590"/>
                    <a:pt x="2754004" y="1091251"/>
                    <a:pt x="2809461" y="1073921"/>
                  </a:cubicBezTo>
                  <a:cubicBezTo>
                    <a:pt x="2853616" y="1060123"/>
                    <a:pt x="2852912" y="1014603"/>
                    <a:pt x="2862469" y="981156"/>
                  </a:cubicBezTo>
                  <a:cubicBezTo>
                    <a:pt x="2866307" y="967724"/>
                    <a:pt x="2871304" y="954651"/>
                    <a:pt x="2875722" y="941399"/>
                  </a:cubicBezTo>
                  <a:cubicBezTo>
                    <a:pt x="2905706" y="731507"/>
                    <a:pt x="2879965" y="933406"/>
                    <a:pt x="2902226" y="543834"/>
                  </a:cubicBezTo>
                  <a:cubicBezTo>
                    <a:pt x="2905261" y="490728"/>
                    <a:pt x="2910435" y="437761"/>
                    <a:pt x="2915478" y="384808"/>
                  </a:cubicBezTo>
                  <a:cubicBezTo>
                    <a:pt x="2919270" y="344987"/>
                    <a:pt x="2926992" y="305502"/>
                    <a:pt x="2928730" y="265538"/>
                  </a:cubicBezTo>
                  <a:cubicBezTo>
                    <a:pt x="2931416" y="203753"/>
                    <a:pt x="2928730" y="141851"/>
                    <a:pt x="2928730" y="80008"/>
                  </a:cubicBezTo>
                </a:path>
              </a:pathLst>
            </a:custGeom>
          </p:spPr>
          <p:style>
            <a:lnRef idx="3">
              <a:schemeClr val="dk1"/>
            </a:lnRef>
            <a:fillRef idx="0">
              <a:schemeClr val="dk1"/>
            </a:fillRef>
            <a:effectRef idx="2">
              <a:schemeClr val="dk1"/>
            </a:effectRef>
            <a:fontRef idx="minor">
              <a:schemeClr val="tx1"/>
            </a:fontRef>
          </p:style>
          <p:txBody>
            <a:bodyPr anchor="ctr" rtlCol="0"/>
            <a:p>
              <a:pPr algn="ctr"/>
              <a:endParaRPr lang="en-US"/>
            </a:p>
          </p:txBody>
        </p:sp>
        <p:sp>
          <p:nvSpPr>
            <p:cNvPr id="1048675" name="TextBox 10"/>
            <p:cNvSpPr txBox="1"/>
            <p:nvPr/>
          </p:nvSpPr>
          <p:spPr>
            <a:xfrm>
              <a:off x="1066800" y="1981200"/>
              <a:ext cx="533400" cy="369332"/>
            </a:xfrm>
            <a:prstGeom prst="rect"/>
            <a:noFill/>
          </p:spPr>
          <p:txBody>
            <a:bodyPr rtlCol="0" wrap="square">
              <a:spAutoFit/>
            </a:bodyPr>
            <a:p>
              <a:r>
                <a:rPr b="1" dirty="0" lang="en-US" smtClean="0"/>
                <a:t>+ 1</a:t>
              </a:r>
              <a:endParaRPr b="1" dirty="0" lang="en-US"/>
            </a:p>
          </p:txBody>
        </p:sp>
        <p:sp>
          <p:nvSpPr>
            <p:cNvPr id="1048676" name="TextBox 11"/>
            <p:cNvSpPr txBox="1"/>
            <p:nvPr/>
          </p:nvSpPr>
          <p:spPr>
            <a:xfrm>
              <a:off x="1219200" y="3440668"/>
              <a:ext cx="533400" cy="369332"/>
            </a:xfrm>
            <a:prstGeom prst="rect"/>
            <a:noFill/>
          </p:spPr>
          <p:txBody>
            <a:bodyPr rtlCol="0" wrap="square">
              <a:spAutoFit/>
            </a:bodyPr>
            <a:p>
              <a:r>
                <a:rPr b="1" dirty="0" lang="en-US" smtClean="0"/>
                <a:t>- 1</a:t>
              </a:r>
              <a:endParaRPr b="1" dirty="0" lang="en-US"/>
            </a:p>
          </p:txBody>
        </p:sp>
      </p:grpSp>
    </p:spTree>
  </p:cSld>
  <p:clrMapOvr>
    <a:masterClrMapping/>
  </p:clrMapOvr>
  <p:transition spd="slow">
    <p:newsflash/>
  </p:transition>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249" name=""/>
        <p:cNvGrpSpPr/>
        <p:nvPr/>
      </p:nvGrpSpPr>
      <p:grpSpPr>
        <a:xfrm>
          <a:off x="0" y="0"/>
          <a:ext cx="0" cy="0"/>
          <a:chOff x="0" y="0"/>
          <a:chExt cx="0" cy="0"/>
        </a:xfrm>
      </p:grpSpPr>
      <p:sp>
        <p:nvSpPr>
          <p:cNvPr id="1048677" name="Content Placeholder 1"/>
          <p:cNvSpPr>
            <a:spLocks noGrp="1"/>
          </p:cNvSpPr>
          <p:nvPr>
            <p:ph idx="1"/>
          </p:nvPr>
        </p:nvSpPr>
        <p:spPr>
          <a:xfrm>
            <a:off x="152401" y="838201"/>
            <a:ext cx="5791199" cy="5257800"/>
          </a:xfrm>
          <a:solidFill>
            <a:schemeClr val="bg1"/>
          </a:solidFill>
        </p:spPr>
        <p:txBody>
          <a:bodyPr>
            <a:normAutofit/>
          </a:bodyPr>
          <a:p>
            <a:pPr>
              <a:buFont typeface="Courier New" pitchFamily="49" charset="0"/>
              <a:buChar char="o"/>
            </a:pPr>
            <a:r>
              <a:rPr b="1" dirty="0" sz="2800" lang="en-US" smtClean="0">
                <a:latin typeface="Arial Black" pitchFamily="34" charset="0"/>
              </a:rPr>
              <a:t>Supermarkets</a:t>
            </a:r>
          </a:p>
          <a:p>
            <a:pPr>
              <a:buFont typeface="Courier New" pitchFamily="49" charset="0"/>
              <a:buChar char="o"/>
            </a:pPr>
            <a:r>
              <a:rPr b="1" dirty="0" sz="2800" lang="en-US" smtClean="0">
                <a:latin typeface="Arial Black" pitchFamily="34" charset="0"/>
              </a:rPr>
              <a:t>Offices</a:t>
            </a:r>
          </a:p>
          <a:p>
            <a:pPr>
              <a:buFont typeface="Courier New" pitchFamily="49" charset="0"/>
              <a:buChar char="o"/>
            </a:pPr>
            <a:r>
              <a:rPr b="1" dirty="0" sz="2800" lang="en-US" smtClean="0">
                <a:latin typeface="Arial Black" pitchFamily="34" charset="0"/>
              </a:rPr>
              <a:t>Banks</a:t>
            </a:r>
          </a:p>
          <a:p>
            <a:pPr>
              <a:buFont typeface="Courier New" pitchFamily="49" charset="0"/>
              <a:buChar char="o"/>
            </a:pPr>
            <a:r>
              <a:rPr b="1" dirty="0" sz="2800" lang="en-US" smtClean="0">
                <a:latin typeface="Arial Black" pitchFamily="34" charset="0"/>
              </a:rPr>
              <a:t>Business and Industries</a:t>
            </a:r>
          </a:p>
          <a:p>
            <a:pPr>
              <a:buFont typeface="Courier New" pitchFamily="49" charset="0"/>
              <a:buChar char="o"/>
            </a:pPr>
            <a:r>
              <a:rPr b="1" dirty="0" sz="2800" lang="en-US" smtClean="0">
                <a:latin typeface="Arial Black" pitchFamily="34" charset="0"/>
              </a:rPr>
              <a:t>Hospitals</a:t>
            </a:r>
          </a:p>
          <a:p>
            <a:pPr>
              <a:buFont typeface="Courier New" pitchFamily="49" charset="0"/>
              <a:buChar char="o"/>
            </a:pPr>
            <a:r>
              <a:rPr b="1" dirty="0" sz="2800" lang="en-US" smtClean="0">
                <a:latin typeface="Arial Black" pitchFamily="34" charset="0"/>
              </a:rPr>
              <a:t>Transport</a:t>
            </a:r>
          </a:p>
          <a:p>
            <a:pPr>
              <a:buFont typeface="Courier New" pitchFamily="49" charset="0"/>
              <a:buChar char="o"/>
            </a:pPr>
            <a:r>
              <a:rPr b="1" dirty="0" sz="2800" lang="en-US" smtClean="0">
                <a:latin typeface="Arial Black" pitchFamily="34" charset="0"/>
              </a:rPr>
              <a:t>Communication</a:t>
            </a:r>
          </a:p>
          <a:p>
            <a:pPr>
              <a:buFont typeface="Courier New" pitchFamily="49" charset="0"/>
              <a:buChar char="o"/>
            </a:pPr>
            <a:r>
              <a:rPr b="1" dirty="0" sz="2800" lang="en-US" smtClean="0">
                <a:latin typeface="Arial Black" pitchFamily="34" charset="0"/>
              </a:rPr>
              <a:t>Law enforcement agencies</a:t>
            </a:r>
          </a:p>
          <a:p>
            <a:pPr>
              <a:buFont typeface="Courier New" pitchFamily="49" charset="0"/>
              <a:buChar char="o"/>
            </a:pPr>
            <a:r>
              <a:rPr b="1" dirty="0" sz="2800" lang="en-US" smtClean="0">
                <a:latin typeface="Arial Black" pitchFamily="34" charset="0"/>
              </a:rPr>
              <a:t>Education</a:t>
            </a:r>
          </a:p>
          <a:p>
            <a:pPr>
              <a:buFont typeface="Courier New" pitchFamily="49" charset="0"/>
              <a:buChar char="o"/>
            </a:pPr>
            <a:r>
              <a:rPr b="1" dirty="0" sz="2800" lang="en-US" smtClean="0">
                <a:latin typeface="Arial Black" pitchFamily="34" charset="0"/>
              </a:rPr>
              <a:t>Domestic and entertainment</a:t>
            </a:r>
          </a:p>
          <a:p>
            <a:pPr>
              <a:buFont typeface="Courier New" pitchFamily="49" charset="0"/>
              <a:buChar char="o"/>
            </a:pPr>
            <a:r>
              <a:rPr b="1" dirty="0" sz="2800" lang="en-US" smtClean="0">
                <a:latin typeface="Arial Black" pitchFamily="34" charset="0"/>
              </a:rPr>
              <a:t>Library services</a:t>
            </a:r>
          </a:p>
          <a:p>
            <a:pPr>
              <a:buFont typeface="Courier New" pitchFamily="49" charset="0"/>
              <a:buChar char="o"/>
            </a:pPr>
            <a:endParaRPr b="1" dirty="0" sz="2800" lang="en-US">
              <a:latin typeface="Arial Black" pitchFamily="34" charset="0"/>
            </a:endParaRPr>
          </a:p>
        </p:txBody>
      </p:sp>
      <p:sp>
        <p:nvSpPr>
          <p:cNvPr id="1048678" name="Title 2"/>
          <p:cNvSpPr>
            <a:spLocks noGrp="1"/>
          </p:cNvSpPr>
          <p:nvPr>
            <p:ph type="title"/>
          </p:nvPr>
        </p:nvSpPr>
        <p:spPr>
          <a:xfrm>
            <a:off x="152400" y="265356"/>
            <a:ext cx="8839200" cy="572844"/>
          </a:xfrm>
          <a:solidFill>
            <a:srgbClr val="FFFF00"/>
          </a:solidFill>
        </p:spPr>
        <p:txBody>
          <a:bodyPr/>
          <a:p>
            <a:r>
              <a:rPr b="1" dirty="0" sz="4000" lang="en-US" u="sng" smtClean="0">
                <a:solidFill>
                  <a:srgbClr val="3014DA"/>
                </a:solidFill>
              </a:rPr>
              <a:t>Areas where computers are used </a:t>
            </a:r>
            <a:endParaRPr b="1" dirty="0" sz="4000" lang="en-US" u="sng">
              <a:solidFill>
                <a:srgbClr val="3014DA"/>
              </a:solidFill>
            </a:endParaRPr>
          </a:p>
        </p:txBody>
      </p:sp>
      <p:sp>
        <p:nvSpPr>
          <p:cNvPr id="1048679" name="TextBox 4"/>
          <p:cNvSpPr txBox="1"/>
          <p:nvPr/>
        </p:nvSpPr>
        <p:spPr>
          <a:xfrm>
            <a:off x="6172200" y="2249031"/>
            <a:ext cx="2286000" cy="2246769"/>
          </a:xfrm>
          <a:prstGeom prst="rect"/>
        </p:spPr>
        <p:style>
          <a:lnRef idx="1">
            <a:schemeClr val="accent3"/>
          </a:lnRef>
          <a:fillRef idx="2">
            <a:schemeClr val="accent3"/>
          </a:fillRef>
          <a:effectRef idx="1">
            <a:schemeClr val="accent3"/>
          </a:effectRef>
          <a:fontRef idx="minor">
            <a:schemeClr val="dk1"/>
          </a:fontRef>
        </p:style>
        <p:txBody>
          <a:bodyPr rtlCol="0" wrap="square">
            <a:spAutoFit/>
          </a:bodyPr>
          <a:p>
            <a:r>
              <a:rPr b="1" dirty="0" sz="2800" lang="en-US" smtClean="0">
                <a:solidFill>
                  <a:srgbClr val="3014DA"/>
                </a:solidFill>
              </a:rPr>
              <a:t>Assignment:</a:t>
            </a:r>
          </a:p>
          <a:p>
            <a:r>
              <a:rPr b="1" dirty="0" sz="2800" lang="en-US" smtClean="0">
                <a:solidFill>
                  <a:srgbClr val="3014DA"/>
                </a:solidFill>
              </a:rPr>
              <a:t>Expound on areas where computers are used.</a:t>
            </a:r>
            <a:endParaRPr b="1" dirty="0" sz="2800" lang="en-US">
              <a:solidFill>
                <a:srgbClr val="3014DA"/>
              </a:solidFill>
            </a:endParaRPr>
          </a:p>
        </p:txBody>
      </p:sp>
    </p:spTree>
  </p:cSld>
  <p:clrMapOvr>
    <a:masterClrMapping/>
  </p:clrMapOvr>
  <p:transition spd="slow">
    <p:newsflash/>
  </p:transition>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250" name=""/>
        <p:cNvGrpSpPr/>
        <p:nvPr/>
      </p:nvGrpSpPr>
      <p:grpSpPr>
        <a:xfrm>
          <a:off x="0" y="0"/>
          <a:ext cx="0" cy="0"/>
          <a:chOff x="0" y="0"/>
          <a:chExt cx="0" cy="0"/>
        </a:xfrm>
      </p:grpSpPr>
      <p:sp>
        <p:nvSpPr>
          <p:cNvPr id="1048680" name="Content Placeholder 1"/>
          <p:cNvSpPr>
            <a:spLocks noGrp="1"/>
          </p:cNvSpPr>
          <p:nvPr>
            <p:ph idx="1"/>
          </p:nvPr>
        </p:nvSpPr>
        <p:spPr>
          <a:xfrm>
            <a:off x="152400" y="762001"/>
            <a:ext cx="8763000" cy="5410200"/>
          </a:xfrm>
        </p:spPr>
        <p:style>
          <a:lnRef idx="1">
            <a:schemeClr val="accent3"/>
          </a:lnRef>
          <a:fillRef idx="2">
            <a:schemeClr val="accent3"/>
          </a:fillRef>
          <a:effectRef idx="1">
            <a:schemeClr val="accent3"/>
          </a:effectRef>
          <a:fontRef idx="minor">
            <a:schemeClr val="dk1"/>
          </a:fontRef>
        </p:style>
        <p:txBody>
          <a:bodyPr>
            <a:normAutofit/>
          </a:bodyPr>
          <a:p>
            <a:pPr>
              <a:buNone/>
            </a:pPr>
            <a:r>
              <a:rPr b="1" dirty="0" sz="2800" lang="en-US" smtClean="0">
                <a:latin typeface="Arial Black" pitchFamily="34" charset="0"/>
                <a:cs typeface="Aharoni" pitchFamily="2" charset="-79"/>
              </a:rPr>
              <a:t>A computer lab, is </a:t>
            </a:r>
            <a:r>
              <a:rPr b="1" dirty="0" sz="2800" i="1" lang="en-US" smtClean="0">
                <a:solidFill>
                  <a:srgbClr val="FF0000"/>
                </a:solidFill>
                <a:latin typeface="Arial Black" pitchFamily="34" charset="0"/>
                <a:cs typeface="Aharoni" pitchFamily="2" charset="-79"/>
              </a:rPr>
              <a:t>a special room set aside and prepared specifically for safe installation and use of computers</a:t>
            </a:r>
            <a:r>
              <a:rPr b="1" dirty="0" sz="2800" lang="en-US" smtClean="0">
                <a:latin typeface="Arial Black" pitchFamily="34" charset="0"/>
                <a:cs typeface="Aharoni" pitchFamily="2" charset="-79"/>
              </a:rPr>
              <a:t>. The following factors must be considered when preparing a computer lab.</a:t>
            </a:r>
          </a:p>
          <a:p>
            <a:pPr indent="-457200" marL="457200">
              <a:buFont typeface="+mj-lt"/>
              <a:buAutoNum type="arabicParenR"/>
            </a:pPr>
            <a:r>
              <a:rPr b="1" dirty="0" sz="2800" i="1" lang="en-US" smtClean="0">
                <a:solidFill>
                  <a:srgbClr val="3014DA"/>
                </a:solidFill>
                <a:latin typeface="Arial Black" pitchFamily="34" charset="0"/>
                <a:cs typeface="Aharoni" pitchFamily="2" charset="-79"/>
              </a:rPr>
              <a:t>The security of computer hardware and software.</a:t>
            </a:r>
          </a:p>
          <a:p>
            <a:pPr indent="-457200" marL="457200">
              <a:buFont typeface="+mj-lt"/>
              <a:buAutoNum type="arabicParenR"/>
            </a:pPr>
            <a:r>
              <a:rPr b="1" dirty="0" sz="2800" i="1" lang="en-US" smtClean="0">
                <a:solidFill>
                  <a:srgbClr val="3014DA"/>
                </a:solidFill>
                <a:latin typeface="Arial Black" pitchFamily="34" charset="0"/>
                <a:cs typeface="Aharoni" pitchFamily="2" charset="-79"/>
              </a:rPr>
              <a:t>Reliability of the source of power.</a:t>
            </a:r>
          </a:p>
          <a:p>
            <a:pPr indent="-457200" marL="457200">
              <a:buFont typeface="+mj-lt"/>
              <a:buAutoNum type="arabicParenR"/>
            </a:pPr>
            <a:r>
              <a:rPr b="1" dirty="0" sz="2800" i="1" lang="en-US" smtClean="0">
                <a:solidFill>
                  <a:srgbClr val="3014DA"/>
                </a:solidFill>
                <a:latin typeface="Arial Black" pitchFamily="34" charset="0"/>
                <a:cs typeface="Aharoni" pitchFamily="2" charset="-79"/>
              </a:rPr>
              <a:t>Number of computers to be setup.</a:t>
            </a:r>
          </a:p>
          <a:p>
            <a:pPr indent="-457200" marL="457200">
              <a:buFont typeface="+mj-lt"/>
              <a:buAutoNum type="arabicParenR"/>
            </a:pPr>
            <a:r>
              <a:rPr b="1" dirty="0" sz="2800" i="1" lang="en-US" smtClean="0">
                <a:solidFill>
                  <a:srgbClr val="3014DA"/>
                </a:solidFill>
                <a:latin typeface="Arial Black" pitchFamily="34" charset="0"/>
                <a:cs typeface="Aharoni" pitchFamily="2" charset="-79"/>
              </a:rPr>
              <a:t>Maximum number of users.</a:t>
            </a:r>
          </a:p>
        </p:txBody>
      </p:sp>
      <p:sp>
        <p:nvSpPr>
          <p:cNvPr id="1048681" name="Title 2"/>
          <p:cNvSpPr>
            <a:spLocks noGrp="1"/>
          </p:cNvSpPr>
          <p:nvPr>
            <p:ph type="title"/>
          </p:nvPr>
        </p:nvSpPr>
        <p:spPr>
          <a:xfrm>
            <a:off x="152400" y="76200"/>
            <a:ext cx="8825753" cy="649044"/>
          </a:xfrm>
          <a:solidFill>
            <a:schemeClr val="tx1"/>
          </a:solidFill>
        </p:spPr>
        <p:txBody>
          <a:bodyPr/>
          <a:p>
            <a:pPr algn="l"/>
            <a:r>
              <a:rPr b="1" dirty="0" sz="3200" lang="en-US" u="sng" smtClean="0">
                <a:solidFill>
                  <a:srgbClr val="FFFF00"/>
                </a:solidFill>
                <a:latin typeface="Arial Black" pitchFamily="34" charset="0"/>
              </a:rPr>
              <a:t>The Computer Laboratory</a:t>
            </a:r>
            <a:endParaRPr b="1" dirty="0" sz="3200" lang="en-US" u="sng">
              <a:solidFill>
                <a:srgbClr val="FFFF00"/>
              </a:solidFill>
              <a:latin typeface="Arial Black" pitchFamily="34" charset="0"/>
            </a:endParaRPr>
          </a:p>
        </p:txBody>
      </p:sp>
    </p:spTree>
  </p:cSld>
  <p:clrMapOvr>
    <a:masterClrMapping/>
  </p:clrMapOvr>
  <p:transition spd="slow">
    <p:newsflash/>
  </p:transition>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251" name=""/>
        <p:cNvGrpSpPr/>
        <p:nvPr/>
      </p:nvGrpSpPr>
      <p:grpSpPr>
        <a:xfrm>
          <a:off x="0" y="0"/>
          <a:ext cx="0" cy="0"/>
          <a:chOff x="0" y="0"/>
          <a:chExt cx="0" cy="0"/>
        </a:xfrm>
      </p:grpSpPr>
      <p:sp>
        <p:nvSpPr>
          <p:cNvPr id="1048682" name="Content Placeholder 1"/>
          <p:cNvSpPr>
            <a:spLocks noGrp="1"/>
          </p:cNvSpPr>
          <p:nvPr>
            <p:ph idx="1"/>
          </p:nvPr>
        </p:nvSpPr>
        <p:spPr>
          <a:xfrm>
            <a:off x="457201" y="609601"/>
            <a:ext cx="7987552" cy="5516562"/>
          </a:xfrm>
          <a:solidFill>
            <a:schemeClr val="bg1"/>
          </a:solidFill>
        </p:spPr>
        <p:txBody>
          <a:bodyPr>
            <a:normAutofit/>
          </a:bodyPr>
          <a:p>
            <a:pPr indent="-457200" marL="457200">
              <a:buNone/>
            </a:pPr>
            <a:r>
              <a:rPr b="1" dirty="0" sz="3200" lang="en-US" smtClean="0">
                <a:latin typeface="Arial Black" pitchFamily="34" charset="0"/>
                <a:cs typeface="Aharoni" pitchFamily="2" charset="-79"/>
              </a:rPr>
              <a:t>A computer laboratory contains the following:</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General purpose computers.</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Printers</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Network cabling</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Uninterruptible power supply (UPS)</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General user software</a:t>
            </a:r>
          </a:p>
          <a:p>
            <a:pPr indent="-457200" marL="457200">
              <a:buFont typeface="Wingdings" pitchFamily="2" charset="2"/>
              <a:buChar char="§"/>
            </a:pPr>
            <a:r>
              <a:rPr b="1" dirty="0" sz="3200" lang="en-US" smtClean="0">
                <a:solidFill>
                  <a:srgbClr val="008000"/>
                </a:solidFill>
                <a:latin typeface="Arial Black" pitchFamily="34" charset="0"/>
                <a:cs typeface="Aharoni" pitchFamily="2" charset="-79"/>
              </a:rPr>
              <a:t>Fire extinguisher etc.</a:t>
            </a:r>
          </a:p>
          <a:p>
            <a:endParaRPr dirty="0" sz="3200" lang="en-US">
              <a:latin typeface="Arial Black" pitchFamily="34" charset="0"/>
            </a:endParaRPr>
          </a:p>
        </p:txBody>
      </p:sp>
    </p:spTree>
  </p:cSld>
  <p:clrMapOvr>
    <a:masterClrMapping/>
  </p:clrMapOvr>
  <p:transition spd="slow">
    <p:newsflash/>
  </p:transition>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252" name=""/>
        <p:cNvGrpSpPr/>
        <p:nvPr/>
      </p:nvGrpSpPr>
      <p:grpSpPr>
        <a:xfrm>
          <a:off x="0" y="0"/>
          <a:ext cx="0" cy="0"/>
          <a:chOff x="0" y="0"/>
          <a:chExt cx="0" cy="0"/>
        </a:xfrm>
      </p:grpSpPr>
      <p:sp>
        <p:nvSpPr>
          <p:cNvPr id="1048683" name="Content Placeholder 1"/>
          <p:cNvSpPr>
            <a:spLocks noGrp="1"/>
          </p:cNvSpPr>
          <p:nvPr>
            <p:ph idx="1"/>
          </p:nvPr>
        </p:nvSpPr>
        <p:spPr>
          <a:xfrm>
            <a:off x="76201" y="1143000"/>
            <a:ext cx="8915399" cy="5562599"/>
          </a:xfrm>
          <a:solidFill>
            <a:schemeClr val="bg1"/>
          </a:solidFill>
        </p:spPr>
        <p:style>
          <a:lnRef idx="1">
            <a:schemeClr val="accent3"/>
          </a:lnRef>
          <a:fillRef idx="2">
            <a:schemeClr val="accent3"/>
          </a:fillRef>
          <a:effectRef idx="1">
            <a:schemeClr val="accent3"/>
          </a:effectRef>
          <a:fontRef idx="minor">
            <a:schemeClr val="dk1"/>
          </a:fontRef>
        </p:style>
        <p:txBody>
          <a:bodyPr>
            <a:normAutofit/>
          </a:bodyPr>
          <a:p>
            <a:pPr indent="-457200" marL="457200">
              <a:buFont typeface="+mj-lt"/>
              <a:buAutoNum type="arabicPeriod"/>
            </a:pPr>
            <a:r>
              <a:rPr b="1" dirty="0" sz="2800" lang="en-US" smtClean="0">
                <a:latin typeface="Arial Black" pitchFamily="34" charset="0"/>
              </a:rPr>
              <a:t>The computer room should be well laid out to avoid overcrowding.</a:t>
            </a:r>
          </a:p>
          <a:p>
            <a:pPr indent="-457200" marL="457200">
              <a:buFont typeface="+mj-lt"/>
              <a:buAutoNum type="arabicPeriod"/>
            </a:pPr>
            <a:r>
              <a:rPr b="1" dirty="0" sz="2800" lang="en-US" smtClean="0">
                <a:latin typeface="Arial Black" pitchFamily="34" charset="0"/>
              </a:rPr>
              <a:t>Ensure that the room is fitted with burglar proofing to deter forceful entry.</a:t>
            </a:r>
          </a:p>
          <a:p>
            <a:pPr indent="-457200" marL="457200">
              <a:buFont typeface="+mj-lt"/>
              <a:buAutoNum type="arabicPeriod"/>
            </a:pPr>
            <a:r>
              <a:rPr b="1" dirty="0" sz="2800" lang="en-US" smtClean="0">
                <a:latin typeface="Arial Black" pitchFamily="34" charset="0"/>
              </a:rPr>
              <a:t>The room should be fitted with fire prevention and control equipment such as smoke detectors, </a:t>
            </a:r>
            <a:r>
              <a:rPr b="1" dirty="0" sz="2800" lang="en-US" smtClean="0">
                <a:solidFill>
                  <a:srgbClr val="FF0000"/>
                </a:solidFill>
                <a:latin typeface="Arial Black" pitchFamily="34" charset="0"/>
              </a:rPr>
              <a:t>non-liquid and non-powder </a:t>
            </a:r>
            <a:r>
              <a:rPr b="1" dirty="0" sz="2800" lang="en-US" smtClean="0">
                <a:latin typeface="Arial Black" pitchFamily="34" charset="0"/>
              </a:rPr>
              <a:t>based fire extinguishers. </a:t>
            </a:r>
            <a:r>
              <a:rPr b="1" dirty="0" sz="2800" lang="en-US" smtClean="0">
                <a:solidFill>
                  <a:srgbClr val="FF0000"/>
                </a:solidFill>
                <a:latin typeface="Arial Black" pitchFamily="34" charset="0"/>
              </a:rPr>
              <a:t>Gaseous</a:t>
            </a:r>
            <a:r>
              <a:rPr b="1" dirty="0" sz="2800" lang="en-US" smtClean="0">
                <a:latin typeface="Arial Black" pitchFamily="34" charset="0"/>
              </a:rPr>
              <a:t> types are recommended. Powder or water may corrode and cause rust to some metallic parts of the computer.</a:t>
            </a:r>
          </a:p>
        </p:txBody>
      </p:sp>
      <p:sp>
        <p:nvSpPr>
          <p:cNvPr id="1048684" name="Title 2"/>
          <p:cNvSpPr>
            <a:spLocks noGrp="1"/>
          </p:cNvSpPr>
          <p:nvPr>
            <p:ph type="title"/>
          </p:nvPr>
        </p:nvSpPr>
        <p:spPr>
          <a:xfrm>
            <a:off x="76200" y="152400"/>
            <a:ext cx="8915400" cy="838200"/>
          </a:xfrm>
          <a:solidFill>
            <a:srgbClr val="FFFF66"/>
          </a:solidFill>
        </p:spPr>
        <p:txBody>
          <a:bodyPr/>
          <a:p>
            <a:pPr algn="l"/>
            <a:r>
              <a:rPr b="1" dirty="0" sz="3600" lang="en-US" u="sng" smtClean="0">
                <a:solidFill>
                  <a:srgbClr val="3014DA"/>
                </a:solidFill>
                <a:effectLst>
                  <a:outerShdw algn="tl" blurRad="38100" dir="2700000" dist="38100">
                    <a:srgbClr val="000000">
                      <a:alpha val="43137"/>
                    </a:srgbClr>
                  </a:outerShdw>
                </a:effectLst>
              </a:rPr>
              <a:t>Safety Precautions and practices in a computer laboratory</a:t>
            </a:r>
            <a:endParaRPr b="1" dirty="0" sz="3600" lang="en-US" u="sng">
              <a:solidFill>
                <a:srgbClr val="3014DA"/>
              </a:solidFill>
              <a:effectLst>
                <a:outerShdw algn="tl" blurRad="38100" dir="2700000" dist="38100">
                  <a:srgbClr val="000000">
                    <a:alpha val="43137"/>
                  </a:srgbClr>
                </a:outerShdw>
              </a:effectLst>
            </a:endParaRPr>
          </a:p>
        </p:txBody>
      </p:sp>
    </p:spTree>
  </p:cSld>
  <p:clrMapOvr>
    <a:masterClrMapping/>
  </p:clrMapOvr>
  <p:transition spd="slow">
    <p:newsflash/>
  </p:transition>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253" name=""/>
        <p:cNvGrpSpPr/>
        <p:nvPr/>
      </p:nvGrpSpPr>
      <p:grpSpPr>
        <a:xfrm>
          <a:off x="0" y="0"/>
          <a:ext cx="0" cy="0"/>
          <a:chOff x="0" y="0"/>
          <a:chExt cx="0" cy="0"/>
        </a:xfrm>
      </p:grpSpPr>
      <p:sp>
        <p:nvSpPr>
          <p:cNvPr id="1048685" name="Content Placeholder 1"/>
          <p:cNvSpPr>
            <a:spLocks noGrp="1"/>
          </p:cNvSpPr>
          <p:nvPr>
            <p:ph idx="1"/>
          </p:nvPr>
        </p:nvSpPr>
        <p:spPr>
          <a:xfrm>
            <a:off x="457201" y="381000"/>
            <a:ext cx="7987552" cy="5745163"/>
          </a:xfrm>
          <a:solidFill>
            <a:srgbClr val="FFFF00"/>
          </a:solidFill>
        </p:spPr>
        <p:txBody>
          <a:bodyPr>
            <a:normAutofit/>
          </a:bodyPr>
          <a:p>
            <a:pPr>
              <a:buNone/>
            </a:pPr>
            <a:r>
              <a:rPr b="1" dirty="0" sz="3200" lang="en-US" smtClean="0">
                <a:latin typeface="Arial Black" pitchFamily="34" charset="0"/>
              </a:rPr>
              <a:t>4. Computers should be provided with stable power supply to prevent damage from </a:t>
            </a:r>
            <a:r>
              <a:rPr b="1" dirty="0" sz="3200" lang="en-US" smtClean="0">
                <a:solidFill>
                  <a:srgbClr val="FF0000"/>
                </a:solidFill>
                <a:latin typeface="Arial Black" pitchFamily="34" charset="0"/>
              </a:rPr>
              <a:t>power surges </a:t>
            </a:r>
            <a:r>
              <a:rPr b="1" dirty="0" sz="3200" lang="en-US" smtClean="0">
                <a:solidFill>
                  <a:srgbClr val="3014DA"/>
                </a:solidFill>
                <a:latin typeface="Arial Black" pitchFamily="34" charset="0"/>
              </a:rPr>
              <a:t>(transients/high voltage) </a:t>
            </a:r>
            <a:r>
              <a:rPr b="1" dirty="0" sz="3200" lang="en-US" smtClean="0">
                <a:latin typeface="Arial Black" pitchFamily="34" charset="0"/>
              </a:rPr>
              <a:t>or  </a:t>
            </a:r>
            <a:r>
              <a:rPr b="1" dirty="0" sz="3200" lang="en-US" smtClean="0">
                <a:solidFill>
                  <a:srgbClr val="FF0000"/>
                </a:solidFill>
                <a:latin typeface="Arial Black" pitchFamily="34" charset="0"/>
              </a:rPr>
              <a:t>under voltage </a:t>
            </a:r>
            <a:r>
              <a:rPr b="1" dirty="0" sz="3200" lang="en-US" smtClean="0">
                <a:latin typeface="Arial Black" pitchFamily="34" charset="0"/>
              </a:rPr>
              <a:t>(</a:t>
            </a:r>
            <a:r>
              <a:rPr b="1" dirty="0" sz="3200" lang="en-US" smtClean="0">
                <a:solidFill>
                  <a:srgbClr val="3014DA"/>
                </a:solidFill>
                <a:latin typeface="Arial Black" pitchFamily="34" charset="0"/>
              </a:rPr>
              <a:t>power sags/brownout</a:t>
            </a:r>
            <a:r>
              <a:rPr b="1" dirty="0" sz="3200" lang="en-US" smtClean="0">
                <a:latin typeface="Arial Black" pitchFamily="34" charset="0"/>
              </a:rPr>
              <a:t>). An </a:t>
            </a:r>
            <a:r>
              <a:rPr b="1" dirty="0" sz="3200" lang="en-US" smtClean="0">
                <a:solidFill>
                  <a:srgbClr val="3014DA"/>
                </a:solidFill>
                <a:latin typeface="Arial Black" pitchFamily="34" charset="0"/>
              </a:rPr>
              <a:t>Uninterruptible Power Supply (UPS)  </a:t>
            </a:r>
            <a:r>
              <a:rPr b="1" dirty="0" sz="3200" lang="en-US" smtClean="0">
                <a:latin typeface="Arial Black" pitchFamily="34" charset="0"/>
              </a:rPr>
              <a:t>and </a:t>
            </a:r>
            <a:r>
              <a:rPr b="1" dirty="0" sz="3200" lang="en-US" smtClean="0">
                <a:solidFill>
                  <a:srgbClr val="3014DA"/>
                </a:solidFill>
                <a:latin typeface="Arial Black" pitchFamily="34" charset="0"/>
              </a:rPr>
              <a:t>surge suppressor/protectors </a:t>
            </a:r>
            <a:r>
              <a:rPr b="1" dirty="0" sz="3200" lang="en-US" smtClean="0">
                <a:latin typeface="Arial Black" pitchFamily="34" charset="0"/>
              </a:rPr>
              <a:t>are best suited for this purpose.</a:t>
            </a:r>
          </a:p>
          <a:p>
            <a:endParaRPr dirty="0" sz="3200" lang="en-US"/>
          </a:p>
        </p:txBody>
      </p:sp>
    </p:spTree>
  </p:cSld>
  <p:clrMapOvr>
    <a:masterClrMapping/>
  </p:clrMapOvr>
  <p:transition spd="slow">
    <p:newsflash/>
  </p:transition>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254" name=""/>
        <p:cNvGrpSpPr/>
        <p:nvPr/>
      </p:nvGrpSpPr>
      <p:grpSpPr>
        <a:xfrm>
          <a:off x="0" y="0"/>
          <a:ext cx="0" cy="0"/>
          <a:chOff x="0" y="0"/>
          <a:chExt cx="0" cy="0"/>
        </a:xfrm>
      </p:grpSpPr>
      <p:sp>
        <p:nvSpPr>
          <p:cNvPr id="1048686" name="Content Placeholder 1"/>
          <p:cNvSpPr>
            <a:spLocks noGrp="1"/>
          </p:cNvSpPr>
          <p:nvPr>
            <p:ph idx="1"/>
          </p:nvPr>
        </p:nvSpPr>
        <p:spPr>
          <a:xfrm>
            <a:off x="152400" y="457200"/>
            <a:ext cx="8762999" cy="6248400"/>
          </a:xfrm>
          <a:solidFill>
            <a:schemeClr val="bg1"/>
          </a:solidFill>
        </p:spPr>
        <p:txBody>
          <a:bodyPr>
            <a:normAutofit/>
          </a:bodyPr>
          <a:p>
            <a:pPr indent="-457200" marL="457200">
              <a:buFont typeface="+mj-lt"/>
              <a:buAutoNum type="arabicPeriod" startAt="5"/>
            </a:pPr>
            <a:r>
              <a:rPr b="1" dirty="0" sz="2800" lang="en-US" smtClean="0">
                <a:solidFill>
                  <a:srgbClr val="3014DA"/>
                </a:solidFill>
                <a:latin typeface="Arial Black" pitchFamily="34" charset="0"/>
              </a:rPr>
              <a:t>Dust and damp should be controlled by fitting good window curtains and covering computers with dust covers.</a:t>
            </a:r>
            <a:r>
              <a:rPr b="1" dirty="0" sz="2800" lang="en-US" smtClean="0">
                <a:solidFill>
                  <a:srgbClr val="008000"/>
                </a:solidFill>
                <a:latin typeface="Arial Black" pitchFamily="34" charset="0"/>
              </a:rPr>
              <a:t> </a:t>
            </a:r>
            <a:r>
              <a:rPr b="1" dirty="0" sz="2800" i="1" lang="en-US" smtClean="0">
                <a:solidFill>
                  <a:srgbClr val="008000"/>
                </a:solidFill>
                <a:latin typeface="Arial Black" pitchFamily="34" charset="0"/>
              </a:rPr>
              <a:t>Dampness and humidity should be controlled using dehumidifiers. </a:t>
            </a:r>
          </a:p>
          <a:p>
            <a:pPr indent="-457200" marL="457200">
              <a:buFont typeface="+mj-lt"/>
              <a:buAutoNum type="arabicPeriod" startAt="5"/>
            </a:pPr>
            <a:r>
              <a:rPr b="1" dirty="0" sz="2800" lang="en-US" smtClean="0">
                <a:solidFill>
                  <a:srgbClr val="3014DA"/>
                </a:solidFill>
                <a:latin typeface="Arial Black" pitchFamily="34" charset="0"/>
              </a:rPr>
              <a:t>The room should be properly ventilated to avoid dizziness caused by lack of oxygen and to allow computers to cool.</a:t>
            </a:r>
          </a:p>
          <a:p>
            <a:pPr indent="-457200" marL="457200">
              <a:buFont typeface="+mj-lt"/>
              <a:buAutoNum type="arabicPeriod" startAt="5"/>
            </a:pPr>
            <a:r>
              <a:rPr b="1" dirty="0" sz="2800" lang="en-US" smtClean="0">
                <a:solidFill>
                  <a:srgbClr val="3014DA"/>
                </a:solidFill>
                <a:latin typeface="Arial Black" pitchFamily="34" charset="0"/>
              </a:rPr>
              <a:t>Food and drinks should not be allowed in the computer lab. </a:t>
            </a:r>
            <a:r>
              <a:rPr b="1" dirty="0" sz="2800" i="1" lang="en-US" smtClean="0">
                <a:solidFill>
                  <a:srgbClr val="008000"/>
                </a:solidFill>
                <a:latin typeface="Arial Black" pitchFamily="34" charset="0"/>
              </a:rPr>
              <a:t>Food particles may clog moving computer parts like the keyboard keys.</a:t>
            </a:r>
          </a:p>
        </p:txBody>
      </p:sp>
    </p:spTree>
  </p:cSld>
  <p:clrMapOvr>
    <a:masterClrMapping/>
  </p:clrMapOvr>
  <p:transition spd="slow">
    <p:newsflash/>
  </p:transition>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255" name=""/>
        <p:cNvGrpSpPr/>
        <p:nvPr/>
      </p:nvGrpSpPr>
      <p:grpSpPr>
        <a:xfrm>
          <a:off x="0" y="0"/>
          <a:ext cx="0" cy="0"/>
          <a:chOff x="0" y="0"/>
          <a:chExt cx="0" cy="0"/>
        </a:xfrm>
      </p:grpSpPr>
      <p:sp>
        <p:nvSpPr>
          <p:cNvPr id="1048687" name="Content Placeholder 1"/>
          <p:cNvSpPr>
            <a:spLocks noGrp="1"/>
          </p:cNvSpPr>
          <p:nvPr>
            <p:ph idx="1"/>
          </p:nvPr>
        </p:nvSpPr>
        <p:spPr>
          <a:xfrm>
            <a:off x="381000" y="152400"/>
            <a:ext cx="8381999" cy="6172200"/>
          </a:xfrm>
          <a:solidFill>
            <a:schemeClr val="bg1"/>
          </a:solidFill>
        </p:spPr>
        <p:txBody>
          <a:bodyPr>
            <a:noAutofit/>
          </a:bodyPr>
          <a:p>
            <a:pPr indent="-457200" marL="457200">
              <a:buNone/>
            </a:pPr>
            <a:r>
              <a:rPr b="1" dirty="0" sz="3200" lang="en-US" smtClean="0">
                <a:solidFill>
                  <a:srgbClr val="3014DA"/>
                </a:solidFill>
                <a:latin typeface="Arial Black" pitchFamily="34" charset="0"/>
              </a:rPr>
              <a:t>8. Cables and power sockets should be properly insulated to avoid short circuits that can cause damage to some computer components.</a:t>
            </a:r>
          </a:p>
          <a:p>
            <a:pPr indent="-457200" marL="457200">
              <a:buNone/>
            </a:pPr>
            <a:r>
              <a:rPr b="1" dirty="0" sz="3200" lang="en-US" smtClean="0">
                <a:solidFill>
                  <a:srgbClr val="3014DA"/>
                </a:solidFill>
                <a:latin typeface="Arial Black" pitchFamily="34" charset="0"/>
              </a:rPr>
              <a:t>9. Cables should be properly laid out from users path to avoid tripping on them.</a:t>
            </a:r>
          </a:p>
          <a:p>
            <a:pPr indent="-457200" marL="457200">
              <a:buNone/>
            </a:pPr>
            <a:r>
              <a:rPr b="1" dirty="0" sz="3200" lang="en-US" smtClean="0">
                <a:solidFill>
                  <a:srgbClr val="3014DA"/>
                </a:solidFill>
                <a:latin typeface="Arial Black" pitchFamily="34" charset="0"/>
              </a:rPr>
              <a:t>10. Standard furniture should be provided to </a:t>
            </a:r>
            <a:r>
              <a:rPr b="1" dirty="0" sz="3200" i="1" lang="en-US" smtClean="0">
                <a:solidFill>
                  <a:schemeClr val="accent5">
                    <a:lumMod val="75000"/>
                  </a:schemeClr>
                </a:solidFill>
                <a:latin typeface="Arial Black" pitchFamily="34" charset="0"/>
              </a:rPr>
              <a:t>avoid poor sitting and working posture</a:t>
            </a:r>
            <a:r>
              <a:rPr b="1" dirty="0" sz="3200" lang="en-US" smtClean="0">
                <a:solidFill>
                  <a:srgbClr val="3014DA"/>
                </a:solidFill>
                <a:latin typeface="Arial Black" pitchFamily="34" charset="0"/>
              </a:rPr>
              <a:t> which may lead to strain </a:t>
            </a:r>
            <a:r>
              <a:rPr b="1" dirty="0" sz="3200" i="1" lang="en-US" smtClean="0">
                <a:solidFill>
                  <a:schemeClr val="accent5">
                    <a:lumMod val="75000"/>
                  </a:schemeClr>
                </a:solidFill>
                <a:latin typeface="Arial Black" pitchFamily="34" charset="0"/>
              </a:rPr>
              <a:t>injury and limb fatigue</a:t>
            </a:r>
            <a:r>
              <a:rPr b="1" dirty="0" sz="3200" lang="en-US" smtClean="0">
                <a:solidFill>
                  <a:srgbClr val="3014DA"/>
                </a:solidFill>
                <a:latin typeface="Arial Black" pitchFamily="34" charset="0"/>
              </a:rPr>
              <a:t>.</a:t>
            </a:r>
          </a:p>
          <a:p>
            <a:endParaRPr dirty="0" sz="3200" lang="en-US">
              <a:latin typeface="Arial Black" pitchFamily="34" charset="0"/>
            </a:endParaRPr>
          </a:p>
        </p:txBody>
      </p:sp>
    </p:spTree>
  </p:cSld>
  <p:clrMapOvr>
    <a:masterClrMapping/>
  </p:clrMapOvr>
  <p:transition spd="slow">
    <p:newsflash/>
  </p:transition>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256" name=""/>
        <p:cNvGrpSpPr/>
        <p:nvPr/>
      </p:nvGrpSpPr>
      <p:grpSpPr>
        <a:xfrm>
          <a:off x="0" y="0"/>
          <a:ext cx="0" cy="0"/>
          <a:chOff x="0" y="0"/>
          <a:chExt cx="0" cy="0"/>
        </a:xfrm>
      </p:grpSpPr>
      <p:sp>
        <p:nvSpPr>
          <p:cNvPr id="1048688" name="Content Placeholder 1"/>
          <p:cNvSpPr>
            <a:spLocks noGrp="1"/>
          </p:cNvSpPr>
          <p:nvPr>
            <p:ph idx="1"/>
          </p:nvPr>
        </p:nvSpPr>
        <p:spPr>
          <a:xfrm>
            <a:off x="152400" y="152400"/>
            <a:ext cx="8991600" cy="6553200"/>
          </a:xfrm>
          <a:solidFill>
            <a:schemeClr val="bg1"/>
          </a:solidFill>
        </p:spPr>
        <p:txBody>
          <a:bodyPr>
            <a:normAutofit/>
          </a:bodyPr>
          <a:p>
            <a:pPr indent="-457200" marL="457200">
              <a:buFont typeface="+mj-lt"/>
              <a:buAutoNum type="arabicPeriod" startAt="11"/>
            </a:pPr>
            <a:r>
              <a:rPr b="1" dirty="0" sz="3200" lang="en-US" smtClean="0">
                <a:latin typeface="Arial Black" pitchFamily="34" charset="0"/>
              </a:rPr>
              <a:t>Cathode Ray Tube (CRT) monitors should be fitted with </a:t>
            </a:r>
            <a:r>
              <a:rPr b="1" dirty="0" sz="3200" i="1" lang="en-US" smtClean="0">
                <a:solidFill>
                  <a:srgbClr val="008000"/>
                </a:solidFill>
                <a:latin typeface="Arial Black" pitchFamily="34" charset="0"/>
              </a:rPr>
              <a:t>antiglare screens (light filters) and adjustable screens </a:t>
            </a:r>
            <a:r>
              <a:rPr b="1" dirty="0" sz="3200" lang="en-US" smtClean="0">
                <a:latin typeface="Arial Black" pitchFamily="34" charset="0"/>
              </a:rPr>
              <a:t>to avoid eye strain and fatigue caused by overbright light.</a:t>
            </a:r>
          </a:p>
          <a:p>
            <a:pPr indent="-457200" marL="457200">
              <a:buFont typeface="+mj-lt"/>
              <a:buAutoNum type="arabicPeriod" startAt="11"/>
            </a:pPr>
            <a:r>
              <a:rPr b="1" dirty="0" sz="3200" lang="en-US" smtClean="0">
                <a:latin typeface="Arial Black" pitchFamily="34" charset="0"/>
              </a:rPr>
              <a:t>Walls should not be painted with overbright reflective oil paint to avoid glare caused by bright backgrounds.</a:t>
            </a:r>
          </a:p>
          <a:p>
            <a:pPr indent="-457200" marL="457200">
              <a:buFont typeface="+mj-lt"/>
              <a:buAutoNum type="arabicPeriod" startAt="11"/>
            </a:pPr>
            <a:r>
              <a:rPr b="1" dirty="0" sz="3200" lang="en-US" smtClean="0">
                <a:latin typeface="Arial Black" pitchFamily="34" charset="0"/>
              </a:rPr>
              <a:t>Accidents should be reported immediately</a:t>
            </a:r>
          </a:p>
          <a:p>
            <a:pPr indent="-457200" marL="457200">
              <a:buFont typeface="+mj-lt"/>
              <a:buAutoNum type="arabicPeriod" startAt="11"/>
            </a:pPr>
            <a:r>
              <a:rPr b="1" dirty="0" sz="3200" lang="en-US" smtClean="0">
                <a:latin typeface="Arial Black" pitchFamily="34" charset="0"/>
              </a:rPr>
              <a:t>When in doubt, always ask.</a:t>
            </a:r>
          </a:p>
          <a:p>
            <a:pPr indent="-457200" marL="457200">
              <a:buFont typeface="+mj-lt"/>
              <a:buAutoNum type="arabicPeriod" startAt="11"/>
            </a:pPr>
            <a:endParaRPr b="1" dirty="0" sz="3200" lang="en-US">
              <a:latin typeface="Arial Black" pitchFamily="34" charset="0"/>
            </a:endParaRPr>
          </a:p>
        </p:txBody>
      </p:sp>
    </p:spTree>
  </p:cSld>
  <p:clrMapOvr>
    <a:masterClrMapping/>
  </p:clrMapOvr>
  <p:transition spd="slow">
    <p:newsflash/>
  </p:transition>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257" name=""/>
        <p:cNvGrpSpPr/>
        <p:nvPr/>
      </p:nvGrpSpPr>
      <p:grpSpPr>
        <a:xfrm>
          <a:off x="0" y="0"/>
          <a:ext cx="0" cy="0"/>
          <a:chOff x="0" y="0"/>
          <a:chExt cx="0" cy="0"/>
        </a:xfrm>
      </p:grpSpPr>
      <p:sp>
        <p:nvSpPr>
          <p:cNvPr id="1048689" name="Content Placeholder 1"/>
          <p:cNvSpPr>
            <a:spLocks noGrp="1"/>
          </p:cNvSpPr>
          <p:nvPr>
            <p:ph idx="1"/>
          </p:nvPr>
        </p:nvSpPr>
        <p:spPr>
          <a:xfrm>
            <a:off x="457201" y="457201"/>
            <a:ext cx="8305800" cy="5668962"/>
          </a:xfrm>
          <a:solidFill>
            <a:schemeClr val="bg1"/>
          </a:solidFill>
        </p:spPr>
        <p:txBody>
          <a:bodyPr>
            <a:normAutofit/>
          </a:bodyPr>
          <a:p>
            <a:pPr indent="-457200" marL="457200">
              <a:buNone/>
            </a:pPr>
            <a:r>
              <a:rPr b="1" dirty="0" sz="3200" lang="en-US" smtClean="0">
                <a:solidFill>
                  <a:srgbClr val="3014DA"/>
                </a:solidFill>
                <a:latin typeface="Arial Black" pitchFamily="34" charset="0"/>
              </a:rPr>
              <a:t>15. Label disks properly and insert them properly in their drives.</a:t>
            </a:r>
          </a:p>
          <a:p>
            <a:pPr indent="-457200" marL="457200">
              <a:buNone/>
            </a:pPr>
            <a:r>
              <a:rPr b="1" dirty="0" sz="3200" lang="en-US" smtClean="0">
                <a:solidFill>
                  <a:srgbClr val="3014DA"/>
                </a:solidFill>
                <a:latin typeface="Arial Black" pitchFamily="34" charset="0"/>
              </a:rPr>
              <a:t>16. Handle equipments and other devices carefully to avoid breakages.</a:t>
            </a:r>
          </a:p>
          <a:p>
            <a:pPr indent="-457200" marL="457200">
              <a:buNone/>
            </a:pPr>
            <a:r>
              <a:rPr b="1" dirty="0" sz="3200" lang="en-US" smtClean="0">
                <a:solidFill>
                  <a:srgbClr val="3014DA"/>
                </a:solidFill>
                <a:latin typeface="Arial Black" pitchFamily="34" charset="0"/>
              </a:rPr>
              <a:t>17. Ensure that all computers are installed with latest  anti-virus software.</a:t>
            </a:r>
          </a:p>
          <a:p>
            <a:pPr indent="-457200" marL="457200">
              <a:buNone/>
            </a:pPr>
            <a:r>
              <a:rPr b="1" dirty="0" sz="3200" lang="en-US" smtClean="0">
                <a:solidFill>
                  <a:srgbClr val="3014DA"/>
                </a:solidFill>
                <a:latin typeface="Arial Black" pitchFamily="34" charset="0"/>
              </a:rPr>
              <a:t>18. Scan disks before use.</a:t>
            </a:r>
          </a:p>
          <a:p>
            <a:endParaRPr dirty="0" sz="3200" lang="en-US">
              <a:solidFill>
                <a:srgbClr val="3014DA"/>
              </a:solidFill>
              <a:latin typeface="Arial Black" pitchFamily="34" charset="0"/>
            </a:endParaRPr>
          </a:p>
        </p:txBody>
      </p:sp>
    </p:spTree>
  </p:cSld>
  <p:clrMapOvr>
    <a:masterClrMapping/>
  </p:clrMapOvr>
  <p:transition spd="slow">
    <p:newsflash/>
  </p:transition>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258" name=""/>
        <p:cNvGrpSpPr/>
        <p:nvPr/>
      </p:nvGrpSpPr>
      <p:grpSpPr>
        <a:xfrm>
          <a:off x="0" y="0"/>
          <a:ext cx="0" cy="0"/>
          <a:chOff x="0" y="0"/>
          <a:chExt cx="0" cy="0"/>
        </a:xfrm>
      </p:grpSpPr>
      <p:sp>
        <p:nvSpPr>
          <p:cNvPr id="1048690" name="Content Placeholder 1"/>
          <p:cNvSpPr>
            <a:spLocks noGrp="1"/>
          </p:cNvSpPr>
          <p:nvPr>
            <p:ph idx="1"/>
          </p:nvPr>
        </p:nvSpPr>
        <p:spPr>
          <a:xfrm>
            <a:off x="152401" y="1066800"/>
            <a:ext cx="8839200" cy="5486400"/>
          </a:xfrm>
          <a:solidFill>
            <a:schemeClr val="bg1"/>
          </a:solidFill>
        </p:spPr>
        <p:txBody>
          <a:bodyPr>
            <a:normAutofit/>
          </a:bodyPr>
          <a:p>
            <a:pPr>
              <a:buNone/>
            </a:pPr>
            <a:r>
              <a:rPr b="1" dirty="0" lang="en-US" smtClean="0">
                <a:solidFill>
                  <a:schemeClr val="tx1"/>
                </a:solidFill>
                <a:latin typeface="Arial Black" pitchFamily="34" charset="0"/>
              </a:rPr>
              <a:t>Definition:</a:t>
            </a:r>
          </a:p>
          <a:p>
            <a:pPr>
              <a:buNone/>
            </a:pPr>
            <a:r>
              <a:rPr b="1" dirty="0" lang="en-US" u="dbl" smtClean="0">
                <a:solidFill>
                  <a:srgbClr val="FF71FF"/>
                </a:solidFill>
                <a:latin typeface="Arial Black" pitchFamily="34" charset="0"/>
              </a:rPr>
              <a:t>System:</a:t>
            </a:r>
          </a:p>
          <a:p>
            <a:pPr>
              <a:buNone/>
            </a:pPr>
            <a:r>
              <a:rPr b="1" dirty="0" lang="en-US" smtClean="0">
                <a:solidFill>
                  <a:schemeClr val="tx1"/>
                </a:solidFill>
                <a:latin typeface="Arial Black" pitchFamily="34" charset="0"/>
              </a:rPr>
              <a:t>It is a set of items, equipments, processes and /or people working jointly with an aim of achieving common goals.</a:t>
            </a:r>
          </a:p>
          <a:p>
            <a:pPr>
              <a:buNone/>
            </a:pPr>
            <a:r>
              <a:rPr b="1" dirty="0" lang="en-US" u="heavy" smtClean="0">
                <a:solidFill>
                  <a:srgbClr val="FF71FF"/>
                </a:solidFill>
                <a:latin typeface="Arial Black" pitchFamily="34" charset="0"/>
              </a:rPr>
              <a:t>Computer system:</a:t>
            </a:r>
          </a:p>
          <a:p>
            <a:pPr>
              <a:buNone/>
            </a:pPr>
            <a:r>
              <a:rPr b="1" dirty="0" lang="en-US" smtClean="0">
                <a:solidFill>
                  <a:schemeClr val="tx1"/>
                </a:solidFill>
                <a:latin typeface="Arial Black" pitchFamily="34" charset="0"/>
              </a:rPr>
              <a:t>It can be described as a set of hardware, software and liveware (users), working together for the purpose of producing information useful in decision making.</a:t>
            </a:r>
          </a:p>
          <a:p>
            <a:pPr>
              <a:buNone/>
            </a:pPr>
            <a:r>
              <a:rPr b="1" dirty="0" lang="en-US" smtClean="0">
                <a:solidFill>
                  <a:schemeClr val="tx1"/>
                </a:solidFill>
                <a:latin typeface="Arial Black" pitchFamily="34" charset="0"/>
              </a:rPr>
              <a:t>The computer system therefore comprises of three elements/components/parts namely:</a:t>
            </a:r>
          </a:p>
          <a:p>
            <a:pPr>
              <a:buClr>
                <a:srgbClr val="FF0000"/>
              </a:buClr>
              <a:buFont typeface="Wingdings" pitchFamily="2" charset="2"/>
              <a:buChar char="Ø"/>
            </a:pPr>
            <a:r>
              <a:rPr b="1" dirty="0" lang="en-US" smtClean="0">
                <a:solidFill>
                  <a:schemeClr val="tx1"/>
                </a:solidFill>
                <a:latin typeface="Arial Black" pitchFamily="34" charset="0"/>
              </a:rPr>
              <a:t>The hardware.</a:t>
            </a:r>
          </a:p>
          <a:p>
            <a:pPr>
              <a:buClr>
                <a:srgbClr val="FF0000"/>
              </a:buClr>
              <a:buFont typeface="Wingdings" pitchFamily="2" charset="2"/>
              <a:buChar char="Ø"/>
            </a:pPr>
            <a:r>
              <a:rPr b="1" dirty="0" lang="en-US" smtClean="0">
                <a:solidFill>
                  <a:schemeClr val="tx1"/>
                </a:solidFill>
                <a:latin typeface="Arial Black" pitchFamily="34" charset="0"/>
              </a:rPr>
              <a:t>The software.</a:t>
            </a:r>
          </a:p>
          <a:p>
            <a:pPr>
              <a:buClr>
                <a:srgbClr val="FF0000"/>
              </a:buClr>
              <a:buFont typeface="Wingdings" pitchFamily="2" charset="2"/>
              <a:buChar char="Ø"/>
            </a:pPr>
            <a:r>
              <a:rPr b="1" dirty="0" lang="en-US" smtClean="0">
                <a:solidFill>
                  <a:schemeClr val="tx1"/>
                </a:solidFill>
                <a:latin typeface="Arial Black" pitchFamily="34" charset="0"/>
              </a:rPr>
              <a:t>The liveware (user)</a:t>
            </a:r>
            <a:endParaRPr b="1" dirty="0" lang="en-US">
              <a:solidFill>
                <a:schemeClr val="tx1"/>
              </a:solidFill>
              <a:latin typeface="Arial Black" pitchFamily="34" charset="0"/>
            </a:endParaRPr>
          </a:p>
        </p:txBody>
      </p:sp>
      <p:sp>
        <p:nvSpPr>
          <p:cNvPr id="1048691" name="Title 2"/>
          <p:cNvSpPr>
            <a:spLocks noGrp="1"/>
          </p:cNvSpPr>
          <p:nvPr>
            <p:ph type="title"/>
          </p:nvPr>
        </p:nvSpPr>
        <p:spPr>
          <a:xfrm>
            <a:off x="228600" y="304800"/>
            <a:ext cx="8686800" cy="609600"/>
          </a:xfrm>
          <a:solidFill>
            <a:srgbClr val="FFFF00"/>
          </a:solidFill>
        </p:spPr>
        <p:txBody>
          <a:bodyPr>
            <a:scene3d>
              <a:camera prst="orthographicFront"/>
              <a:lightRig dir="tl" rig="soft">
                <a:rot lat="0" lon="0" rev="0"/>
              </a:lightRig>
            </a:scene3d>
            <a:sp3d contourW="25400" prstMaterial="matte">
              <a:bevelT w="25400" h="55880" prst="artDeco"/>
              <a:contourClr>
                <a:schemeClr val="accent2">
                  <a:tint val="20000"/>
                </a:schemeClr>
              </a:contourClr>
            </a:sp3d>
          </a:bodyPr>
          <a:p>
            <a:r>
              <a:rPr b="1" dirty="0" sz="4800" lang="en-US" spc="50" u="sng" smtClean="0">
                <a:ln w="11430"/>
                <a:solidFill>
                  <a:srgbClr val="3014DA"/>
                </a:solidFill>
                <a:effectLst>
                  <a:outerShdw algn="tl" blurRad="76200" dir="5400000" dist="50800" rotWithShape="0">
                    <a:srgbClr val="000000">
                      <a:alpha val="65000"/>
                    </a:srgbClr>
                  </a:outerShdw>
                </a:effectLst>
              </a:rPr>
              <a:t>THE COMPUTER SYSTEM</a:t>
            </a:r>
            <a:endParaRPr b="1" dirty="0" sz="4800" lang="en-US" spc="50" u="sng">
              <a:ln w="11430"/>
              <a:solidFill>
                <a:srgbClr val="3014DA"/>
              </a:solidFill>
              <a:effectLst>
                <a:outerShdw algn="tl" blurRad="76200" dir="5400000" dist="50800" rotWithShape="0">
                  <a:srgbClr val="000000">
                    <a:alpha val="65000"/>
                  </a:srgbClr>
                </a:outerShdw>
              </a:effectLst>
            </a:endParaRPr>
          </a:p>
        </p:txBody>
      </p:sp>
    </p:spTree>
  </p:cSld>
  <p:clrMapOvr>
    <a:masterClrMapping/>
  </p:clrMapOvr>
  <p:transition spd="slow">
    <p:newsflash/>
  </p:transition>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259" name=""/>
        <p:cNvGrpSpPr/>
        <p:nvPr/>
      </p:nvGrpSpPr>
      <p:grpSpPr>
        <a:xfrm>
          <a:off x="0" y="0"/>
          <a:ext cx="0" cy="0"/>
          <a:chOff x="0" y="0"/>
          <a:chExt cx="0" cy="0"/>
        </a:xfrm>
      </p:grpSpPr>
      <p:sp>
        <p:nvSpPr>
          <p:cNvPr id="1048692" name="Rectangle 62"/>
          <p:cNvSpPr/>
          <p:nvPr/>
        </p:nvSpPr>
        <p:spPr>
          <a:xfrm>
            <a:off x="5715000" y="5943600"/>
            <a:ext cx="3276600" cy="685800"/>
          </a:xfrm>
          <a:prstGeom prst="rect"/>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93" name="Content Placeholder 1"/>
          <p:cNvSpPr>
            <a:spLocks noGrp="1"/>
          </p:cNvSpPr>
          <p:nvPr>
            <p:ph idx="1"/>
          </p:nvPr>
        </p:nvSpPr>
        <p:spPr>
          <a:xfrm>
            <a:off x="0" y="685800"/>
            <a:ext cx="9144000" cy="1600200"/>
          </a:xfrm>
          <a:solidFill>
            <a:schemeClr val="bg1"/>
          </a:solidFill>
        </p:spPr>
        <p:txBody>
          <a:bodyPr>
            <a:noAutofit/>
          </a:bodyPr>
          <a:p>
            <a:pPr>
              <a:buNone/>
            </a:pPr>
            <a:r>
              <a:rPr dirty="0" sz="2000" lang="en-US" smtClean="0">
                <a:solidFill>
                  <a:schemeClr val="tx1"/>
                </a:solidFill>
                <a:latin typeface="Arial Black" pitchFamily="34" charset="0"/>
              </a:rPr>
              <a:t>Hardware refers to all physical, electronic, electrical and mechanical parts of the computer.</a:t>
            </a:r>
          </a:p>
          <a:p>
            <a:pPr>
              <a:buNone/>
            </a:pPr>
            <a:r>
              <a:rPr dirty="0" sz="2000" lang="en-US" smtClean="0">
                <a:solidFill>
                  <a:schemeClr val="tx1"/>
                </a:solidFill>
                <a:latin typeface="Arial Black" pitchFamily="34" charset="0"/>
              </a:rPr>
              <a:t>They are classified into four categories namely:</a:t>
            </a:r>
            <a:r>
              <a:rPr dirty="0" sz="2000" i="1" lang="en-US" smtClean="0">
                <a:solidFill>
                  <a:schemeClr val="tx1"/>
                </a:solidFill>
                <a:latin typeface="Arial Black" pitchFamily="34" charset="0"/>
              </a:rPr>
              <a:t> input devices, the central processing unit, output devices </a:t>
            </a:r>
            <a:r>
              <a:rPr dirty="0" sz="2000" lang="en-US" smtClean="0">
                <a:solidFill>
                  <a:schemeClr val="tx1"/>
                </a:solidFill>
                <a:latin typeface="Arial Black" pitchFamily="34" charset="0"/>
              </a:rPr>
              <a:t>and</a:t>
            </a:r>
            <a:r>
              <a:rPr dirty="0" sz="2000" i="1" lang="en-US" smtClean="0">
                <a:solidFill>
                  <a:schemeClr val="tx1"/>
                </a:solidFill>
                <a:latin typeface="Arial Black" pitchFamily="34" charset="0"/>
              </a:rPr>
              <a:t> storage devices.</a:t>
            </a:r>
            <a:endParaRPr dirty="0" sz="2000" i="1" lang="en-US">
              <a:solidFill>
                <a:schemeClr val="tx1"/>
              </a:solidFill>
              <a:latin typeface="Arial Black" pitchFamily="34" charset="0"/>
            </a:endParaRPr>
          </a:p>
        </p:txBody>
      </p:sp>
      <p:sp>
        <p:nvSpPr>
          <p:cNvPr id="1048694" name="Title 2"/>
          <p:cNvSpPr>
            <a:spLocks noGrp="1"/>
          </p:cNvSpPr>
          <p:nvPr>
            <p:ph type="title"/>
          </p:nvPr>
        </p:nvSpPr>
        <p:spPr>
          <a:xfrm>
            <a:off x="0" y="0"/>
            <a:ext cx="5562600" cy="609600"/>
          </a:xfrm>
          <a:solidFill>
            <a:srgbClr val="008000"/>
          </a:solidFill>
        </p:spPr>
        <p:txBody>
          <a:bodyPr/>
          <a:p>
            <a:pPr algn="l"/>
            <a:r>
              <a:rPr dirty="0" sz="4400" lang="en-US" spc="600" smtClean="0">
                <a:solidFill>
                  <a:srgbClr val="FFFF00"/>
                </a:solidFill>
                <a:latin typeface="Aharoni" pitchFamily="2" charset="-79"/>
                <a:cs typeface="Aharoni" pitchFamily="2" charset="-79"/>
              </a:rPr>
              <a:t>A). HARDWARE</a:t>
            </a:r>
            <a:endParaRPr dirty="0" sz="4400" lang="en-US" spc="600">
              <a:solidFill>
                <a:srgbClr val="FFFF00"/>
              </a:solidFill>
              <a:latin typeface="Aharoni" pitchFamily="2" charset="-79"/>
              <a:cs typeface="Aharoni" pitchFamily="2" charset="-79"/>
            </a:endParaRPr>
          </a:p>
        </p:txBody>
      </p:sp>
      <p:grpSp>
        <p:nvGrpSpPr>
          <p:cNvPr id="260" name="Group 3"/>
          <p:cNvGrpSpPr/>
          <p:nvPr/>
        </p:nvGrpSpPr>
        <p:grpSpPr>
          <a:xfrm>
            <a:off x="609600" y="2667000"/>
            <a:ext cx="7010400" cy="3962400"/>
            <a:chOff x="609600" y="2667000"/>
            <a:chExt cx="7010400" cy="3962400"/>
          </a:xfrm>
        </p:grpSpPr>
        <p:cxnSp>
          <p:nvCxnSpPr>
            <p:cNvPr id="3145751" name="Straight Connector 36"/>
            <p:cNvCxnSpPr>
              <a:cxnSpLocks/>
              <a:stCxn id="1048698" idx="1"/>
            </p:cNvCxnSpPr>
            <p:nvPr/>
          </p:nvCxnSpPr>
          <p:spPr>
            <a:xfrm rot="10800000">
              <a:off x="2590800" y="3124200"/>
              <a:ext cx="228600" cy="1588"/>
            </a:xfrm>
            <a:prstGeom prst="line"/>
            <a:ln>
              <a:solidFill>
                <a:srgbClr val="FF0000"/>
              </a:solidFill>
            </a:ln>
          </p:spPr>
          <p:style>
            <a:lnRef idx="3">
              <a:schemeClr val="accent5"/>
            </a:lnRef>
            <a:fillRef idx="0">
              <a:schemeClr val="accent5"/>
            </a:fillRef>
            <a:effectRef idx="2">
              <a:schemeClr val="accent5"/>
            </a:effectRef>
            <a:fontRef idx="minor">
              <a:schemeClr val="tx1"/>
            </a:fontRef>
          </p:style>
        </p:cxnSp>
        <p:sp>
          <p:nvSpPr>
            <p:cNvPr id="1048695" name="Rectangle 51"/>
            <p:cNvSpPr/>
            <p:nvPr/>
          </p:nvSpPr>
          <p:spPr>
            <a:xfrm>
              <a:off x="2438400" y="2667000"/>
              <a:ext cx="2895600" cy="3124200"/>
            </a:xfrm>
            <a:prstGeom prst="rect"/>
            <a:solidFill>
              <a:schemeClr val="accent5">
                <a:tint val="68000"/>
                <a:shade val="94000"/>
                <a:satMod val="300000"/>
                <a:lumMod val="110000"/>
                <a:alpha val="63000"/>
              </a:schemeClr>
            </a:solidFill>
          </p:spPr>
          <p:style>
            <a:lnRef idx="1">
              <a:schemeClr val="accent5"/>
            </a:lnRef>
            <a:fillRef idx="2">
              <a:schemeClr val="accent5"/>
            </a:fillRef>
            <a:effectRef idx="1">
              <a:schemeClr val="accent5"/>
            </a:effectRef>
            <a:fontRef idx="minor">
              <a:schemeClr val="dk1"/>
            </a:fontRef>
          </p:style>
          <p:txBody>
            <a:bodyPr anchor="ctr" rtlCol="0"/>
            <a:p>
              <a:pPr algn="ctr"/>
              <a:endParaRPr lang="en-US"/>
            </a:p>
          </p:txBody>
        </p:sp>
        <p:sp>
          <p:nvSpPr>
            <p:cNvPr id="1048696" name="Rectangle 4"/>
            <p:cNvSpPr/>
            <p:nvPr/>
          </p:nvSpPr>
          <p:spPr>
            <a:xfrm>
              <a:off x="609600" y="4953000"/>
              <a:ext cx="1447800" cy="6096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lang="en-US" smtClean="0">
                  <a:solidFill>
                    <a:srgbClr val="3014DA"/>
                  </a:solidFill>
                  <a:latin typeface="Arial Black" pitchFamily="34" charset="0"/>
                </a:rPr>
                <a:t>input</a:t>
              </a:r>
              <a:endParaRPr b="1" dirty="0" lang="en-US">
                <a:solidFill>
                  <a:srgbClr val="3014DA"/>
                </a:solidFill>
                <a:latin typeface="Arial Black" pitchFamily="34" charset="0"/>
              </a:endParaRPr>
            </a:p>
          </p:txBody>
        </p:sp>
        <p:sp>
          <p:nvSpPr>
            <p:cNvPr id="1048697" name="Rectangle 7"/>
            <p:cNvSpPr/>
            <p:nvPr/>
          </p:nvSpPr>
          <p:spPr>
            <a:xfrm>
              <a:off x="6172200" y="4953000"/>
              <a:ext cx="1447800" cy="6096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lang="en-US" smtClean="0">
                  <a:solidFill>
                    <a:srgbClr val="3014DA"/>
                  </a:solidFill>
                  <a:latin typeface="Arial Black" pitchFamily="34" charset="0"/>
                </a:rPr>
                <a:t>Output</a:t>
              </a:r>
              <a:endParaRPr b="1" dirty="0" lang="en-US">
                <a:solidFill>
                  <a:srgbClr val="3014DA"/>
                </a:solidFill>
                <a:latin typeface="Arial Black" pitchFamily="34" charset="0"/>
              </a:endParaRPr>
            </a:p>
          </p:txBody>
        </p:sp>
        <p:sp>
          <p:nvSpPr>
            <p:cNvPr id="1048698" name="Rectangle 8"/>
            <p:cNvSpPr/>
            <p:nvPr/>
          </p:nvSpPr>
          <p:spPr>
            <a:xfrm>
              <a:off x="2819400" y="2819400"/>
              <a:ext cx="2362200" cy="6096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lang="en-US" smtClean="0">
                  <a:solidFill>
                    <a:srgbClr val="3014DA"/>
                  </a:solidFill>
                  <a:latin typeface="Arial Black" pitchFamily="34" charset="0"/>
                </a:rPr>
                <a:t>Control unit</a:t>
              </a:r>
              <a:endParaRPr b="1" dirty="0" lang="en-US">
                <a:solidFill>
                  <a:srgbClr val="3014DA"/>
                </a:solidFill>
                <a:latin typeface="Arial Black" pitchFamily="34" charset="0"/>
              </a:endParaRPr>
            </a:p>
          </p:txBody>
        </p:sp>
        <p:sp>
          <p:nvSpPr>
            <p:cNvPr id="1048699" name="Rectangle 9"/>
            <p:cNvSpPr/>
            <p:nvPr/>
          </p:nvSpPr>
          <p:spPr>
            <a:xfrm>
              <a:off x="2819400" y="3886200"/>
              <a:ext cx="2362200" cy="6096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lang="en-US" smtClean="0">
                  <a:solidFill>
                    <a:srgbClr val="3014DA"/>
                  </a:solidFill>
                  <a:latin typeface="Arial Black" pitchFamily="34" charset="0"/>
                </a:rPr>
                <a:t>Arithmetic and Logic Unit (ALU)</a:t>
              </a:r>
              <a:endParaRPr b="1" dirty="0" lang="en-US">
                <a:solidFill>
                  <a:srgbClr val="3014DA"/>
                </a:solidFill>
                <a:latin typeface="Arial Black" pitchFamily="34" charset="0"/>
              </a:endParaRPr>
            </a:p>
          </p:txBody>
        </p:sp>
        <p:sp>
          <p:nvSpPr>
            <p:cNvPr id="1048700" name="Rectangle 10"/>
            <p:cNvSpPr/>
            <p:nvPr/>
          </p:nvSpPr>
          <p:spPr>
            <a:xfrm>
              <a:off x="2819400" y="4953000"/>
              <a:ext cx="2362200" cy="6096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lang="en-US" smtClean="0">
                  <a:solidFill>
                    <a:srgbClr val="3014DA"/>
                  </a:solidFill>
                  <a:latin typeface="Arial Black" pitchFamily="34" charset="0"/>
                </a:rPr>
                <a:t>Main memory unit (MMU)</a:t>
              </a:r>
              <a:endParaRPr b="1" dirty="0" lang="en-US">
                <a:solidFill>
                  <a:srgbClr val="3014DA"/>
                </a:solidFill>
                <a:latin typeface="Arial Black" pitchFamily="34" charset="0"/>
              </a:endParaRPr>
            </a:p>
          </p:txBody>
        </p:sp>
        <p:sp>
          <p:nvSpPr>
            <p:cNvPr id="1048701" name="Rectangle 11"/>
            <p:cNvSpPr/>
            <p:nvPr/>
          </p:nvSpPr>
          <p:spPr>
            <a:xfrm>
              <a:off x="2819400" y="5943600"/>
              <a:ext cx="2438400" cy="685800"/>
            </a:xfrm>
            <a:prstGeom prst="rect"/>
          </p:spPr>
          <p:style>
            <a:lnRef idx="2">
              <a:schemeClr val="accent6"/>
            </a:lnRef>
            <a:fillRef idx="1">
              <a:schemeClr val="lt1"/>
            </a:fillRef>
            <a:effectRef idx="0">
              <a:schemeClr val="accent6"/>
            </a:effectRef>
            <a:fontRef idx="minor">
              <a:schemeClr val="dk1"/>
            </a:fontRef>
          </p:style>
          <p:txBody>
            <a:bodyPr anchor="ctr" rtlCol="0"/>
            <a:p>
              <a:pPr algn="ctr"/>
              <a:r>
                <a:rPr b="1" dirty="0" sz="1600" lang="en-US" smtClean="0">
                  <a:solidFill>
                    <a:srgbClr val="3014DA"/>
                  </a:solidFill>
                  <a:latin typeface="Arial Black" pitchFamily="34" charset="0"/>
                </a:rPr>
                <a:t>Backing/secondary/ Auxiliary storage</a:t>
              </a:r>
              <a:endParaRPr b="1" dirty="0" sz="1600" lang="en-US">
                <a:solidFill>
                  <a:srgbClr val="3014DA"/>
                </a:solidFill>
                <a:latin typeface="Arial Black" pitchFamily="34" charset="0"/>
              </a:endParaRPr>
            </a:p>
          </p:txBody>
        </p:sp>
        <p:cxnSp>
          <p:nvCxnSpPr>
            <p:cNvPr id="3145752" name="Straight Arrow Connector 14"/>
            <p:cNvCxnSpPr>
              <a:cxnSpLocks/>
            </p:cNvCxnSpPr>
            <p:nvPr/>
          </p:nvCxnSpPr>
          <p:spPr>
            <a:xfrm rot="5400000">
              <a:off x="3582194" y="3656806"/>
              <a:ext cx="4572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3" name="Straight Arrow Connector 18"/>
            <p:cNvCxnSpPr>
              <a:cxnSpLocks/>
              <a:stCxn id="1048696" idx="3"/>
              <a:endCxn id="1048700" idx="1"/>
            </p:cNvCxnSpPr>
            <p:nvPr/>
          </p:nvCxnSpPr>
          <p:spPr>
            <a:xfrm>
              <a:off x="2057400" y="5257800"/>
              <a:ext cx="7620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4" name="Straight Arrow Connector 20"/>
            <p:cNvCxnSpPr>
              <a:cxnSpLocks/>
              <a:stCxn id="1048700" idx="3"/>
              <a:endCxn id="1048697" idx="1"/>
            </p:cNvCxnSpPr>
            <p:nvPr/>
          </p:nvCxnSpPr>
          <p:spPr>
            <a:xfrm>
              <a:off x="5181600" y="5257800"/>
              <a:ext cx="9906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5" name="Straight Arrow Connector 22"/>
            <p:cNvCxnSpPr>
              <a:cxnSpLocks/>
            </p:cNvCxnSpPr>
            <p:nvPr/>
          </p:nvCxnSpPr>
          <p:spPr>
            <a:xfrm rot="5400000">
              <a:off x="3200400" y="4724400"/>
              <a:ext cx="4572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6" name="Straight Arrow Connector 24"/>
            <p:cNvCxnSpPr>
              <a:cxnSpLocks/>
            </p:cNvCxnSpPr>
            <p:nvPr/>
          </p:nvCxnSpPr>
          <p:spPr>
            <a:xfrm rot="5400000" flipH="1" flipV="1">
              <a:off x="4037806" y="4724400"/>
              <a:ext cx="4572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7" name="Straight Arrow Connector 26"/>
            <p:cNvCxnSpPr>
              <a:cxnSpLocks/>
            </p:cNvCxnSpPr>
            <p:nvPr/>
          </p:nvCxnSpPr>
          <p:spPr>
            <a:xfrm rot="5400000">
              <a:off x="3238500" y="5753100"/>
              <a:ext cx="3810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8" name="Straight Arrow Connector 28"/>
            <p:cNvCxnSpPr>
              <a:cxnSpLocks/>
            </p:cNvCxnSpPr>
            <p:nvPr/>
          </p:nvCxnSpPr>
          <p:spPr>
            <a:xfrm rot="5400000" flipH="1" flipV="1">
              <a:off x="4076700" y="5753100"/>
              <a:ext cx="381000" cy="1588"/>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59" name="Straight Connector 34"/>
            <p:cNvCxnSpPr>
              <a:cxnSpLocks/>
            </p:cNvCxnSpPr>
            <p:nvPr/>
          </p:nvCxnSpPr>
          <p:spPr>
            <a:xfrm rot="5400000">
              <a:off x="1066006" y="4648200"/>
              <a:ext cx="3048000" cy="1588"/>
            </a:xfrm>
            <a:prstGeom prst="line"/>
            <a:ln>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3145760" name="Straight Arrow Connector 38"/>
            <p:cNvCxnSpPr>
              <a:cxnSpLocks/>
              <a:endCxn id="1048699" idx="1"/>
            </p:cNvCxnSpPr>
            <p:nvPr/>
          </p:nvCxnSpPr>
          <p:spPr>
            <a:xfrm>
              <a:off x="2590800" y="4191000"/>
              <a:ext cx="228600" cy="1588"/>
            </a:xfrm>
            <a:prstGeom prst="straightConnector1"/>
            <a:ln>
              <a:solidFill>
                <a:srgbClr val="FF0000"/>
              </a:solidFill>
              <a:tailEnd type="arrow"/>
            </a:ln>
          </p:spPr>
          <p:style>
            <a:lnRef idx="3">
              <a:schemeClr val="accent5"/>
            </a:lnRef>
            <a:fillRef idx="0">
              <a:schemeClr val="accent5"/>
            </a:fillRef>
            <a:effectRef idx="2">
              <a:schemeClr val="accent5"/>
            </a:effectRef>
            <a:fontRef idx="minor">
              <a:schemeClr val="tx1"/>
            </a:fontRef>
          </p:style>
        </p:cxnSp>
        <p:cxnSp>
          <p:nvCxnSpPr>
            <p:cNvPr id="3145761" name="Straight Arrow Connector 41"/>
            <p:cNvCxnSpPr>
              <a:cxnSpLocks/>
            </p:cNvCxnSpPr>
            <p:nvPr/>
          </p:nvCxnSpPr>
          <p:spPr>
            <a:xfrm>
              <a:off x="2590800" y="6170612"/>
              <a:ext cx="228600" cy="1588"/>
            </a:xfrm>
            <a:prstGeom prst="straightConnector1"/>
            <a:ln>
              <a:solidFill>
                <a:srgbClr val="FF0000"/>
              </a:solidFill>
              <a:tailEnd type="arrow"/>
            </a:ln>
          </p:spPr>
          <p:style>
            <a:lnRef idx="3">
              <a:schemeClr val="accent5"/>
            </a:lnRef>
            <a:fillRef idx="0">
              <a:schemeClr val="accent5"/>
            </a:fillRef>
            <a:effectRef idx="2">
              <a:schemeClr val="accent5"/>
            </a:effectRef>
            <a:fontRef idx="minor">
              <a:schemeClr val="tx1"/>
            </a:fontRef>
          </p:style>
        </p:cxnSp>
        <p:cxnSp>
          <p:nvCxnSpPr>
            <p:cNvPr id="3145762" name="Straight Arrow Connector 43"/>
            <p:cNvCxnSpPr>
              <a:cxnSpLocks/>
            </p:cNvCxnSpPr>
            <p:nvPr/>
          </p:nvCxnSpPr>
          <p:spPr>
            <a:xfrm>
              <a:off x="2590800" y="5484812"/>
              <a:ext cx="228600" cy="1588"/>
            </a:xfrm>
            <a:prstGeom prst="straightConnector1"/>
            <a:ln>
              <a:solidFill>
                <a:srgbClr val="FF0000"/>
              </a:solidFill>
              <a:tailEnd type="arrow"/>
            </a:ln>
          </p:spPr>
          <p:style>
            <a:lnRef idx="3">
              <a:schemeClr val="accent5"/>
            </a:lnRef>
            <a:fillRef idx="0">
              <a:schemeClr val="accent5"/>
            </a:fillRef>
            <a:effectRef idx="2">
              <a:schemeClr val="accent5"/>
            </a:effectRef>
            <a:fontRef idx="minor">
              <a:schemeClr val="tx1"/>
            </a:fontRef>
          </p:style>
        </p:cxnSp>
        <p:cxnSp>
          <p:nvCxnSpPr>
            <p:cNvPr id="3145763" name="Straight Arrow Connector 45"/>
            <p:cNvCxnSpPr>
              <a:cxnSpLocks/>
            </p:cNvCxnSpPr>
            <p:nvPr/>
          </p:nvCxnSpPr>
          <p:spPr>
            <a:xfrm rot="10800000">
              <a:off x="2057400" y="5103812"/>
              <a:ext cx="533400" cy="1588"/>
            </a:xfrm>
            <a:prstGeom prst="straightConnector1"/>
            <a:ln>
              <a:solidFill>
                <a:srgbClr val="FF0000"/>
              </a:solidFill>
              <a:tailEnd type="arrow"/>
            </a:ln>
          </p:spPr>
          <p:style>
            <a:lnRef idx="3">
              <a:schemeClr val="accent5"/>
            </a:lnRef>
            <a:fillRef idx="0">
              <a:schemeClr val="accent5"/>
            </a:fillRef>
            <a:effectRef idx="2">
              <a:schemeClr val="accent5"/>
            </a:effectRef>
            <a:fontRef idx="minor">
              <a:schemeClr val="tx1"/>
            </a:fontRef>
          </p:style>
        </p:cxnSp>
        <p:cxnSp>
          <p:nvCxnSpPr>
            <p:cNvPr id="3145764" name="Elbow Connector 47"/>
            <p:cNvCxnSpPr>
              <a:cxnSpLocks/>
              <a:stCxn id="1048698" idx="3"/>
            </p:cNvCxnSpPr>
            <p:nvPr/>
          </p:nvCxnSpPr>
          <p:spPr>
            <a:xfrm>
              <a:off x="5181600" y="3124200"/>
              <a:ext cx="1295400" cy="1828800"/>
            </a:xfrm>
            <a:prstGeom prst="bentConnector2"/>
            <a:ln>
              <a:solidFill>
                <a:srgbClr val="FF0000"/>
              </a:solidFill>
              <a:tailEnd type="arrow"/>
            </a:ln>
          </p:spPr>
          <p:style>
            <a:lnRef idx="3">
              <a:schemeClr val="accent5"/>
            </a:lnRef>
            <a:fillRef idx="0">
              <a:schemeClr val="accent5"/>
            </a:fillRef>
            <a:effectRef idx="2">
              <a:schemeClr val="accent5"/>
            </a:effectRef>
            <a:fontRef idx="minor">
              <a:schemeClr val="tx1"/>
            </a:fontRef>
          </p:style>
        </p:cxnSp>
      </p:grpSp>
      <p:sp>
        <p:nvSpPr>
          <p:cNvPr id="1048702" name="TextBox 52"/>
          <p:cNvSpPr txBox="1"/>
          <p:nvPr/>
        </p:nvSpPr>
        <p:spPr>
          <a:xfrm>
            <a:off x="2438400" y="2286000"/>
            <a:ext cx="4038600" cy="381000"/>
          </a:xfrm>
          <a:prstGeom prst="rect"/>
          <a:noFill/>
        </p:spPr>
        <p:txBody>
          <a:bodyPr rtlCol="0" wrap="square">
            <a:spAutoFit/>
          </a:bodyPr>
          <a:p>
            <a:r>
              <a:rPr b="1" dirty="0" lang="en-US" smtClean="0">
                <a:solidFill>
                  <a:srgbClr val="3014DA"/>
                </a:solidFill>
                <a:latin typeface="Arial Black" pitchFamily="34" charset="0"/>
              </a:rPr>
              <a:t>C.P.U (central processing unit)</a:t>
            </a:r>
            <a:endParaRPr b="1" dirty="0" lang="en-US">
              <a:solidFill>
                <a:srgbClr val="3014DA"/>
              </a:solidFill>
              <a:latin typeface="Arial Black" pitchFamily="34" charset="0"/>
            </a:endParaRPr>
          </a:p>
        </p:txBody>
      </p:sp>
      <p:cxnSp>
        <p:nvCxnSpPr>
          <p:cNvPr id="3145765" name="Straight Arrow Connector 53"/>
          <p:cNvCxnSpPr>
            <a:cxnSpLocks/>
          </p:cNvCxnSpPr>
          <p:nvPr/>
        </p:nvCxnSpPr>
        <p:spPr>
          <a:xfrm rot="10800000">
            <a:off x="8153400" y="6477000"/>
            <a:ext cx="762000" cy="1588"/>
          </a:xfrm>
          <a:prstGeom prst="straightConnector1"/>
          <a:ln>
            <a:solidFill>
              <a:srgbClr val="FF0000"/>
            </a:solidFill>
            <a:tailEnd type="arrow"/>
          </a:ln>
        </p:spPr>
        <p:style>
          <a:lnRef idx="3">
            <a:schemeClr val="accent5"/>
          </a:lnRef>
          <a:fillRef idx="0">
            <a:schemeClr val="accent5"/>
          </a:fillRef>
          <a:effectRef idx="2">
            <a:schemeClr val="accent5"/>
          </a:effectRef>
          <a:fontRef idx="minor">
            <a:schemeClr val="tx1"/>
          </a:fontRef>
        </p:style>
      </p:cxnSp>
      <p:cxnSp>
        <p:nvCxnSpPr>
          <p:cNvPr id="3145766" name="Straight Arrow Connector 55"/>
          <p:cNvCxnSpPr>
            <a:cxnSpLocks/>
          </p:cNvCxnSpPr>
          <p:nvPr/>
        </p:nvCxnSpPr>
        <p:spPr>
          <a:xfrm>
            <a:off x="8229600" y="6094412"/>
            <a:ext cx="685800" cy="1588"/>
          </a:xfrm>
          <a:prstGeom prst="straightConnector1"/>
          <a:ln>
            <a:tailEnd type="arrow"/>
          </a:ln>
        </p:spPr>
        <p:style>
          <a:lnRef idx="3">
            <a:schemeClr val="dk1"/>
          </a:lnRef>
          <a:fillRef idx="0">
            <a:schemeClr val="dk1"/>
          </a:fillRef>
          <a:effectRef idx="2">
            <a:schemeClr val="dk1"/>
          </a:effectRef>
          <a:fontRef idx="minor">
            <a:schemeClr val="tx1"/>
          </a:fontRef>
        </p:style>
      </p:cxnSp>
      <p:sp>
        <p:nvSpPr>
          <p:cNvPr id="1048703" name="TextBox 58"/>
          <p:cNvSpPr txBox="1"/>
          <p:nvPr/>
        </p:nvSpPr>
        <p:spPr>
          <a:xfrm>
            <a:off x="5867400" y="5879068"/>
            <a:ext cx="2514600" cy="369332"/>
          </a:xfrm>
          <a:prstGeom prst="rect"/>
          <a:noFill/>
        </p:spPr>
        <p:txBody>
          <a:bodyPr rtlCol="0" wrap="square">
            <a:spAutoFit/>
          </a:bodyPr>
          <a:p>
            <a:r>
              <a:rPr b="1" dirty="0" i="1" lang="en-US" u="sng" smtClean="0"/>
              <a:t>Data/instruction flow</a:t>
            </a:r>
            <a:endParaRPr b="1" dirty="0" i="1" lang="en-US" u="sng"/>
          </a:p>
        </p:txBody>
      </p:sp>
      <p:sp>
        <p:nvSpPr>
          <p:cNvPr id="1048704" name="TextBox 60"/>
          <p:cNvSpPr txBox="1"/>
          <p:nvPr/>
        </p:nvSpPr>
        <p:spPr>
          <a:xfrm>
            <a:off x="5791200" y="6260068"/>
            <a:ext cx="2514600" cy="369332"/>
          </a:xfrm>
          <a:prstGeom prst="rect"/>
          <a:noFill/>
        </p:spPr>
        <p:txBody>
          <a:bodyPr rtlCol="0" wrap="square">
            <a:spAutoFit/>
          </a:bodyPr>
          <a:p>
            <a:r>
              <a:rPr b="1" dirty="0" i="1" lang="en-US" u="sng" smtClean="0"/>
              <a:t>Command/signal flow</a:t>
            </a:r>
            <a:endParaRPr b="1" dirty="0" i="1" lang="en-US" u="sng"/>
          </a:p>
        </p:txBody>
      </p:sp>
      <p:sp>
        <p:nvSpPr>
          <p:cNvPr id="1048705" name="TextBox 63"/>
          <p:cNvSpPr txBox="1"/>
          <p:nvPr/>
        </p:nvSpPr>
        <p:spPr>
          <a:xfrm>
            <a:off x="0" y="2362200"/>
            <a:ext cx="1828800" cy="1200329"/>
          </a:xfrm>
          <a:prstGeom prst="rect"/>
          <a:solidFill>
            <a:srgbClr val="FFFF00"/>
          </a:solidFill>
        </p:spPr>
        <p:txBody>
          <a:bodyPr rtlCol="0" wrap="square">
            <a:spAutoFit/>
          </a:bodyPr>
          <a:p>
            <a:r>
              <a:rPr b="1" dirty="0" lang="en-US" smtClean="0">
                <a:latin typeface="Arial Black" pitchFamily="34" charset="0"/>
              </a:rPr>
              <a:t>Computer functional organisation diagram.</a:t>
            </a:r>
            <a:endParaRPr b="1" dirty="0" lang="en-US">
              <a:latin typeface="Arial Black" pitchFamily="34" charset="0"/>
            </a:endParaRPr>
          </a:p>
        </p:txBody>
      </p:sp>
    </p:spTree>
  </p:cSld>
  <p:clrMapOvr>
    <a:masterClrMapping/>
  </p:clrMapOvr>
  <p:transition spd="slow">
    <p:newsflash/>
  </p:transition>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261" name=""/>
        <p:cNvGrpSpPr/>
        <p:nvPr/>
      </p:nvGrpSpPr>
      <p:grpSpPr>
        <a:xfrm>
          <a:off x="0" y="0"/>
          <a:ext cx="0" cy="0"/>
          <a:chOff x="0" y="0"/>
          <a:chExt cx="0" cy="0"/>
        </a:xfrm>
      </p:grpSpPr>
      <p:sp>
        <p:nvSpPr>
          <p:cNvPr id="1048706" name="Content Placeholder 1"/>
          <p:cNvSpPr>
            <a:spLocks noGrp="1"/>
          </p:cNvSpPr>
          <p:nvPr>
            <p:ph idx="1"/>
          </p:nvPr>
        </p:nvSpPr>
        <p:spPr>
          <a:xfrm>
            <a:off x="0" y="1371600"/>
            <a:ext cx="9144000" cy="5334000"/>
          </a:xfrm>
          <a:solidFill>
            <a:schemeClr val="bg1"/>
          </a:solidFill>
        </p:spPr>
        <p:txBody>
          <a:bodyPr>
            <a:normAutofit lnSpcReduction="10000"/>
          </a:bodyPr>
          <a:p>
            <a:pPr>
              <a:buFont typeface="Wingdings" pitchFamily="2" charset="2"/>
              <a:buChar char="q"/>
            </a:pPr>
            <a:r>
              <a:rPr dirty="0" i="1" lang="en-US" smtClean="0">
                <a:solidFill>
                  <a:srgbClr val="3014DA"/>
                </a:solidFill>
                <a:latin typeface="Arial Black" pitchFamily="34" charset="0"/>
              </a:rPr>
              <a:t>These are devices that are used to enter data into the computer</a:t>
            </a:r>
            <a:r>
              <a:rPr dirty="0" lang="en-US" smtClean="0">
                <a:solidFill>
                  <a:schemeClr val="tx1"/>
                </a:solidFill>
                <a:latin typeface="Arial Black" pitchFamily="34" charset="0"/>
              </a:rPr>
              <a:t>.</a:t>
            </a:r>
          </a:p>
          <a:p>
            <a:pPr>
              <a:buFont typeface="Wingdings" pitchFamily="2" charset="2"/>
              <a:buChar char="q"/>
            </a:pPr>
            <a:r>
              <a:rPr dirty="0" lang="en-US" smtClean="0">
                <a:solidFill>
                  <a:schemeClr val="tx1"/>
                </a:solidFill>
                <a:latin typeface="Arial Black" pitchFamily="34" charset="0"/>
              </a:rPr>
              <a:t>An input device accepts data and sends it to the central processing unit</a:t>
            </a:r>
          </a:p>
          <a:p>
            <a:pPr>
              <a:buFont typeface="Wingdings" pitchFamily="2" charset="2"/>
              <a:buChar char="q"/>
            </a:pPr>
            <a:r>
              <a:rPr dirty="0" lang="en-US" smtClean="0">
                <a:solidFill>
                  <a:schemeClr val="tx1"/>
                </a:solidFill>
                <a:latin typeface="Arial Black" pitchFamily="34" charset="0"/>
              </a:rPr>
              <a:t>Input devices convert user input which is in human readable form to machine language that the computer can process. These devices can be classified according to the methods that they use to enter data namely:</a:t>
            </a:r>
          </a:p>
          <a:p>
            <a:pPr>
              <a:buFont typeface="Wingdings" pitchFamily="2" charset="2"/>
              <a:buChar char="§"/>
            </a:pPr>
            <a:r>
              <a:rPr dirty="0" lang="en-US" smtClean="0">
                <a:solidFill>
                  <a:schemeClr val="tx1"/>
                </a:solidFill>
                <a:latin typeface="Arial Black" pitchFamily="34" charset="0"/>
              </a:rPr>
              <a:t>Keying devices.</a:t>
            </a:r>
          </a:p>
          <a:p>
            <a:pPr>
              <a:buFont typeface="Wingdings" pitchFamily="2" charset="2"/>
              <a:buChar char="§"/>
            </a:pPr>
            <a:r>
              <a:rPr dirty="0" lang="en-US" smtClean="0">
                <a:solidFill>
                  <a:schemeClr val="tx1"/>
                </a:solidFill>
                <a:latin typeface="Arial Black" pitchFamily="34" charset="0"/>
              </a:rPr>
              <a:t>Pointing devices.</a:t>
            </a:r>
          </a:p>
          <a:p>
            <a:pPr>
              <a:buFont typeface="Wingdings" pitchFamily="2" charset="2"/>
              <a:buChar char="§"/>
            </a:pPr>
            <a:r>
              <a:rPr dirty="0" lang="en-US" smtClean="0">
                <a:solidFill>
                  <a:schemeClr val="tx1"/>
                </a:solidFill>
                <a:latin typeface="Arial Black" pitchFamily="34" charset="0"/>
              </a:rPr>
              <a:t>Scanning devices.</a:t>
            </a:r>
          </a:p>
          <a:p>
            <a:pPr>
              <a:buFont typeface="Wingdings" pitchFamily="2" charset="2"/>
              <a:buChar char="§"/>
            </a:pPr>
            <a:r>
              <a:rPr dirty="0" lang="en-US" smtClean="0">
                <a:solidFill>
                  <a:schemeClr val="tx1"/>
                </a:solidFill>
                <a:latin typeface="Arial Black" pitchFamily="34" charset="0"/>
              </a:rPr>
              <a:t>Voice recognition devices</a:t>
            </a:r>
          </a:p>
          <a:p>
            <a:pPr>
              <a:buNone/>
            </a:pPr>
            <a:r>
              <a:rPr b="1" dirty="0" lang="en-US" smtClean="0">
                <a:solidFill>
                  <a:srgbClr val="3014DA"/>
                </a:solidFill>
                <a:latin typeface="Arial Black" pitchFamily="34" charset="0"/>
              </a:rPr>
              <a:t> </a:t>
            </a:r>
            <a:endParaRPr b="1" dirty="0" lang="en-US">
              <a:solidFill>
                <a:srgbClr val="3014DA"/>
              </a:solidFill>
              <a:latin typeface="Arial Black" pitchFamily="34" charset="0"/>
            </a:endParaRPr>
          </a:p>
        </p:txBody>
      </p:sp>
      <p:sp>
        <p:nvSpPr>
          <p:cNvPr id="1048707" name="Title 2"/>
          <p:cNvSpPr>
            <a:spLocks noGrp="1"/>
          </p:cNvSpPr>
          <p:nvPr>
            <p:ph type="title"/>
          </p:nvPr>
        </p:nvSpPr>
        <p:spPr>
          <a:xfrm>
            <a:off x="0" y="381000"/>
            <a:ext cx="9144000" cy="685800"/>
          </a:xfrm>
          <a:solidFill>
            <a:srgbClr val="008000"/>
          </a:solidFill>
        </p:spPr>
        <p:txBody>
          <a:bodyPr/>
          <a:p>
            <a:r>
              <a:rPr dirty="0" sz="4400" lang="en-US" spc="600" smtClean="0">
                <a:solidFill>
                  <a:srgbClr val="FFFF00"/>
                </a:solidFill>
                <a:latin typeface="Aharoni" pitchFamily="2" charset="-79"/>
                <a:cs typeface="Aharoni" pitchFamily="2" charset="-79"/>
              </a:rPr>
              <a:t>1). INPUT DEVICES</a:t>
            </a:r>
            <a:endParaRPr dirty="0" sz="4400" lang="en-US" spc="600">
              <a:solidFill>
                <a:srgbClr val="FFFF00"/>
              </a:solidFill>
              <a:latin typeface="Aharoni" pitchFamily="2" charset="-79"/>
              <a:cs typeface="Aharoni" pitchFamily="2" charset="-79"/>
            </a:endParaRPr>
          </a:p>
        </p:txBody>
      </p:sp>
    </p:spTree>
  </p:cSld>
  <p:clrMapOvr>
    <a:masterClrMapping/>
  </p:clrMapOvr>
  <p:transition spd="slow">
    <p:newsflash/>
  </p:transition>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262" name=""/>
        <p:cNvGrpSpPr/>
        <p:nvPr/>
      </p:nvGrpSpPr>
      <p:grpSpPr>
        <a:xfrm>
          <a:off x="0" y="0"/>
          <a:ext cx="0" cy="0"/>
          <a:chOff x="0" y="0"/>
          <a:chExt cx="0" cy="0"/>
        </a:xfrm>
      </p:grpSpPr>
      <p:sp>
        <p:nvSpPr>
          <p:cNvPr id="1048708" name="Content Placeholder 1"/>
          <p:cNvSpPr>
            <a:spLocks noGrp="1"/>
          </p:cNvSpPr>
          <p:nvPr>
            <p:ph idx="1"/>
          </p:nvPr>
        </p:nvSpPr>
        <p:spPr>
          <a:xfrm>
            <a:off x="381000" y="533400"/>
            <a:ext cx="8458199" cy="5867399"/>
          </a:xfrm>
          <a:solidFill>
            <a:srgbClr val="FFFF00"/>
          </a:solidFill>
        </p:spPr>
        <p:txBody>
          <a:bodyPr>
            <a:normAutofit/>
          </a:bodyPr>
          <a:p>
            <a:pPr>
              <a:buNone/>
            </a:pPr>
            <a:r>
              <a:rPr b="1" dirty="0" lang="en-US" u="sng" smtClean="0">
                <a:solidFill>
                  <a:srgbClr val="3014DA"/>
                </a:solidFill>
                <a:latin typeface="Arial Black" pitchFamily="34" charset="0"/>
              </a:rPr>
              <a:t>1) Keying devices</a:t>
            </a:r>
          </a:p>
          <a:p>
            <a:pPr indent="-514350" marL="514350">
              <a:buFont typeface="+mj-lt"/>
              <a:buAutoNum type="romanLcPeriod"/>
            </a:pPr>
            <a:r>
              <a:rPr b="1" dirty="0" lang="en-US" u="sng" smtClean="0">
                <a:solidFill>
                  <a:srgbClr val="FF0000"/>
                </a:solidFill>
                <a:latin typeface="Arial Black" pitchFamily="34" charset="0"/>
              </a:rPr>
              <a:t>The keyboard</a:t>
            </a:r>
          </a:p>
          <a:p>
            <a:pPr>
              <a:buNone/>
            </a:pPr>
            <a:r>
              <a:rPr b="1" dirty="0" lang="en-US" smtClean="0">
                <a:solidFill>
                  <a:schemeClr val="tx2">
                    <a:lumMod val="50000"/>
                  </a:schemeClr>
                </a:solidFill>
                <a:latin typeface="Arial Black" pitchFamily="34" charset="0"/>
              </a:rPr>
              <a:t>These devices are used to enter data through typing. </a:t>
            </a:r>
          </a:p>
          <a:p>
            <a:pPr>
              <a:buNone/>
            </a:pPr>
            <a:r>
              <a:rPr b="1" dirty="0" i="1" lang="en-US" smtClean="0">
                <a:solidFill>
                  <a:srgbClr val="3014DA"/>
                </a:solidFill>
                <a:latin typeface="Arial Black" pitchFamily="34" charset="0"/>
              </a:rPr>
              <a:t>The keyboard is a keying device used to input textual data into the computer through typing.</a:t>
            </a:r>
          </a:p>
          <a:p>
            <a:pPr>
              <a:buNone/>
            </a:pPr>
            <a:r>
              <a:rPr b="1" dirty="0" i="1" lang="en-US" smtClean="0">
                <a:solidFill>
                  <a:srgbClr val="008000"/>
                </a:solidFill>
                <a:latin typeface="Arial Black" pitchFamily="34" charset="0"/>
              </a:rPr>
              <a:t>The keyboard layout</a:t>
            </a:r>
            <a:r>
              <a:rPr b="1" dirty="0" lang="en-US" smtClean="0">
                <a:solidFill>
                  <a:schemeClr val="tx2">
                    <a:lumMod val="50000"/>
                  </a:schemeClr>
                </a:solidFill>
                <a:latin typeface="Arial Black" pitchFamily="34" charset="0"/>
              </a:rPr>
              <a:t>: Just like the typewriter, the first keys on the upper left of the typical keyboard are Q, W, E,R, T, Y. It is therefore commonly referred to as the QWERTY keyboard. The keys on the keyboard can be classified into five categories namely: </a:t>
            </a:r>
          </a:p>
          <a:p>
            <a:pPr>
              <a:buFont typeface="Wingdings" pitchFamily="2" charset="2"/>
              <a:buChar char="q"/>
            </a:pPr>
            <a:r>
              <a:rPr b="1" dirty="0" lang="en-US" smtClean="0">
                <a:solidFill>
                  <a:schemeClr val="tx2">
                    <a:lumMod val="50000"/>
                  </a:schemeClr>
                </a:solidFill>
                <a:latin typeface="Arial Black" pitchFamily="34" charset="0"/>
              </a:rPr>
              <a:t>function keys </a:t>
            </a:r>
          </a:p>
          <a:p>
            <a:pPr>
              <a:buFont typeface="Wingdings" pitchFamily="2" charset="2"/>
              <a:buChar char="q"/>
            </a:pPr>
            <a:r>
              <a:rPr b="1" dirty="0" lang="en-US" smtClean="0">
                <a:solidFill>
                  <a:schemeClr val="tx2">
                    <a:lumMod val="50000"/>
                  </a:schemeClr>
                </a:solidFill>
                <a:latin typeface="Arial Black" pitchFamily="34" charset="0"/>
              </a:rPr>
              <a:t>alphanumeric keys </a:t>
            </a:r>
          </a:p>
          <a:p>
            <a:pPr>
              <a:buFont typeface="Wingdings" pitchFamily="2" charset="2"/>
              <a:buChar char="q"/>
            </a:pPr>
            <a:r>
              <a:rPr b="1" dirty="0" lang="en-US" smtClean="0">
                <a:solidFill>
                  <a:schemeClr val="tx2">
                    <a:lumMod val="50000"/>
                  </a:schemeClr>
                </a:solidFill>
                <a:latin typeface="Arial Black" pitchFamily="34" charset="0"/>
              </a:rPr>
              <a:t>numeric keypad </a:t>
            </a:r>
          </a:p>
          <a:p>
            <a:pPr>
              <a:buFont typeface="Wingdings" pitchFamily="2" charset="2"/>
              <a:buChar char="q"/>
            </a:pPr>
            <a:r>
              <a:rPr b="1" dirty="0" lang="en-US" smtClean="0">
                <a:solidFill>
                  <a:schemeClr val="tx2">
                    <a:lumMod val="50000"/>
                  </a:schemeClr>
                </a:solidFill>
                <a:latin typeface="Arial Black" pitchFamily="34" charset="0"/>
              </a:rPr>
              <a:t>special purpose keys</a:t>
            </a:r>
          </a:p>
          <a:p>
            <a:pPr>
              <a:buFont typeface="Wingdings" pitchFamily="2" charset="2"/>
              <a:buChar char="q"/>
            </a:pPr>
            <a:r>
              <a:rPr b="1" dirty="0" lang="en-US" smtClean="0">
                <a:solidFill>
                  <a:schemeClr val="tx2">
                    <a:lumMod val="50000"/>
                  </a:schemeClr>
                </a:solidFill>
                <a:latin typeface="Arial Black" pitchFamily="34" charset="0"/>
              </a:rPr>
              <a:t>cursor movement and editing keys.</a:t>
            </a:r>
          </a:p>
          <a:p>
            <a:pPr>
              <a:buNone/>
            </a:pPr>
            <a:endParaRPr dirty="0" lang="en-US">
              <a:solidFill>
                <a:schemeClr val="tx2">
                  <a:lumMod val="50000"/>
                </a:schemeClr>
              </a:solidFill>
            </a:endParaRPr>
          </a:p>
        </p:txBody>
      </p:sp>
    </p:spTree>
  </p:cSld>
  <p:clrMapOvr>
    <a:masterClrMapping/>
  </p:clrMapOvr>
  <p:transition spd="slow">
    <p:newsflash/>
  </p:transition>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71FF"/>
        </a:solidFill>
        <a:effectLst/>
      </p:bgPr>
    </p:bg>
    <p:spTree>
      <p:nvGrpSpPr>
        <p:cNvPr id="263" name=""/>
        <p:cNvGrpSpPr/>
        <p:nvPr/>
      </p:nvGrpSpPr>
      <p:grpSpPr>
        <a:xfrm>
          <a:off x="0" y="0"/>
          <a:ext cx="0" cy="0"/>
          <a:chOff x="0" y="0"/>
          <a:chExt cx="0" cy="0"/>
        </a:xfrm>
      </p:grpSpPr>
      <p:grpSp>
        <p:nvGrpSpPr>
          <p:cNvPr id="264" name="Group 14"/>
          <p:cNvGrpSpPr/>
          <p:nvPr/>
        </p:nvGrpSpPr>
        <p:grpSpPr>
          <a:xfrm>
            <a:off x="381000" y="1371600"/>
            <a:ext cx="7620000" cy="3581400"/>
            <a:chOff x="914400" y="3809999"/>
            <a:chExt cx="7086600" cy="2362201"/>
          </a:xfrm>
        </p:grpSpPr>
        <p:pic>
          <p:nvPicPr>
            <p:cNvPr id="2097171" name="Picture 2"/>
            <p:cNvPicPr>
              <a:picLocks noChangeAspect="1" noChangeArrowheads="1"/>
            </p:cNvPicPr>
            <p:nvPr/>
          </p:nvPicPr>
          <p:blipFill>
            <a:blip xmlns:r="http://schemas.openxmlformats.org/officeDocument/2006/relationships" r:embed="rId1"/>
            <a:srcRect/>
            <a:stretch>
              <a:fillRect/>
            </a:stretch>
          </p:blipFill>
          <p:spPr bwMode="auto">
            <a:xfrm>
              <a:off x="990600" y="3810000"/>
              <a:ext cx="7010400" cy="2362200"/>
            </a:xfrm>
            <a:prstGeom prst="rect"/>
            <a:noFill/>
            <a:ln w="9525">
              <a:noFill/>
              <a:miter lim="800000"/>
              <a:headEnd/>
              <a:tailEnd/>
            </a:ln>
            <a:effectLst/>
          </p:spPr>
        </p:pic>
        <p:sp>
          <p:nvSpPr>
            <p:cNvPr id="1048709" name="Right Brace 5"/>
            <p:cNvSpPr/>
            <p:nvPr/>
          </p:nvSpPr>
          <p:spPr>
            <a:xfrm>
              <a:off x="7467600" y="4419600"/>
              <a:ext cx="533400" cy="1143000"/>
            </a:xfrm>
            <a:prstGeom prst="rightBrace"/>
            <a:ln w="57150">
              <a:solidFill>
                <a:srgbClr val="3014DA"/>
              </a:solidFill>
            </a:ln>
          </p:spPr>
          <p:style>
            <a:lnRef idx="3">
              <a:schemeClr val="dk1"/>
            </a:lnRef>
            <a:fillRef idx="0">
              <a:schemeClr val="dk1"/>
            </a:fillRef>
            <a:effectRef idx="2">
              <a:schemeClr val="dk1"/>
            </a:effectRef>
            <a:fontRef idx="minor">
              <a:schemeClr val="tx1"/>
            </a:fontRef>
          </p:style>
          <p:txBody>
            <a:bodyPr anchor="ctr" rtlCol="0"/>
            <a:p>
              <a:pPr algn="ctr"/>
              <a:endParaRPr lang="en-US"/>
            </a:p>
          </p:txBody>
        </p:sp>
        <p:sp>
          <p:nvSpPr>
            <p:cNvPr id="1048710" name="Right Brace 7"/>
            <p:cNvSpPr/>
            <p:nvPr/>
          </p:nvSpPr>
          <p:spPr>
            <a:xfrm rot="5400000">
              <a:off x="3124200" y="4114800"/>
              <a:ext cx="762000" cy="3352800"/>
            </a:xfrm>
            <a:prstGeom prst="rightBrace">
              <a:avLst>
                <a:gd name="adj1" fmla="val 8333"/>
                <a:gd name="adj2" fmla="val 50000"/>
              </a:avLst>
            </a:prstGeom>
            <a:ln w="57150">
              <a:solidFill>
                <a:srgbClr val="3014DA"/>
              </a:solidFill>
            </a:ln>
          </p:spPr>
          <p:style>
            <a:lnRef idx="3">
              <a:schemeClr val="dk1"/>
            </a:lnRef>
            <a:fillRef idx="0">
              <a:schemeClr val="dk1"/>
            </a:fillRef>
            <a:effectRef idx="2">
              <a:schemeClr val="dk1"/>
            </a:effectRef>
            <a:fontRef idx="minor">
              <a:schemeClr val="tx1"/>
            </a:fontRef>
          </p:style>
          <p:txBody>
            <a:bodyPr anchor="ctr" rtlCol="0"/>
            <a:p>
              <a:pPr algn="ctr"/>
              <a:endParaRPr lang="en-US"/>
            </a:p>
          </p:txBody>
        </p:sp>
        <p:sp>
          <p:nvSpPr>
            <p:cNvPr id="1048711" name="Right Brace 8"/>
            <p:cNvSpPr/>
            <p:nvPr/>
          </p:nvSpPr>
          <p:spPr>
            <a:xfrm rot="16200000">
              <a:off x="3543300" y="2476499"/>
              <a:ext cx="381000" cy="3048000"/>
            </a:xfrm>
            <a:prstGeom prst="rightBrace"/>
            <a:ln w="28575">
              <a:solidFill>
                <a:srgbClr val="3014DA"/>
              </a:solidFill>
            </a:ln>
          </p:spPr>
          <p:style>
            <a:lnRef idx="1">
              <a:schemeClr val="accent1"/>
            </a:lnRef>
            <a:fillRef idx="0">
              <a:schemeClr val="accent1"/>
            </a:fillRef>
            <a:effectRef idx="0">
              <a:schemeClr val="accent1"/>
            </a:effectRef>
            <a:fontRef idx="minor">
              <a:schemeClr val="tx1"/>
            </a:fontRef>
          </p:style>
          <p:txBody>
            <a:bodyPr anchor="ctr" rtlCol="0"/>
            <a:p>
              <a:pPr algn="ctr"/>
              <a:endParaRPr lang="en-US"/>
            </a:p>
          </p:txBody>
        </p:sp>
        <p:cxnSp>
          <p:nvCxnSpPr>
            <p:cNvPr id="3145767" name="Straight Arrow Connector 10"/>
            <p:cNvCxnSpPr>
              <a:cxnSpLocks/>
            </p:cNvCxnSpPr>
            <p:nvPr/>
          </p:nvCxnSpPr>
          <p:spPr>
            <a:xfrm rot="16200000" flipV="1">
              <a:off x="5905500" y="5524501"/>
              <a:ext cx="609600" cy="381000"/>
            </a:xfrm>
            <a:prstGeom prst="straightConnector1"/>
            <a:ln w="5715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68" name="Straight Arrow Connector 12"/>
            <p:cNvCxnSpPr>
              <a:cxnSpLocks/>
            </p:cNvCxnSpPr>
            <p:nvPr/>
          </p:nvCxnSpPr>
          <p:spPr>
            <a:xfrm rot="16200000" flipV="1">
              <a:off x="5600700" y="5219700"/>
              <a:ext cx="1371600" cy="228600"/>
            </a:xfrm>
            <a:prstGeom prst="straightConnector1"/>
            <a:ln w="5715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69" name="Straight Arrow Connector 16"/>
            <p:cNvCxnSpPr>
              <a:cxnSpLocks/>
            </p:cNvCxnSpPr>
            <p:nvPr/>
          </p:nvCxnSpPr>
          <p:spPr>
            <a:xfrm rot="5400000" flipH="1" flipV="1">
              <a:off x="838200" y="5562600"/>
              <a:ext cx="685800" cy="533400"/>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grpSp>
      <p:sp>
        <p:nvSpPr>
          <p:cNvPr id="1048712" name="TextBox 18"/>
          <p:cNvSpPr txBox="1"/>
          <p:nvPr/>
        </p:nvSpPr>
        <p:spPr>
          <a:xfrm>
            <a:off x="2514600" y="849868"/>
            <a:ext cx="1905000" cy="369332"/>
          </a:xfrm>
          <a:prstGeom prst="rect"/>
          <a:noFill/>
        </p:spPr>
        <p:txBody>
          <a:bodyPr rtlCol="0" wrap="square">
            <a:spAutoFit/>
          </a:bodyPr>
          <a:p>
            <a:r>
              <a:rPr b="1" dirty="0" lang="en-US" smtClean="0"/>
              <a:t>Function keys</a:t>
            </a:r>
            <a:endParaRPr b="1" dirty="0" lang="en-US"/>
          </a:p>
        </p:txBody>
      </p:sp>
      <p:sp>
        <p:nvSpPr>
          <p:cNvPr id="1048713" name="TextBox 19"/>
          <p:cNvSpPr txBox="1"/>
          <p:nvPr/>
        </p:nvSpPr>
        <p:spPr>
          <a:xfrm>
            <a:off x="7848600" y="3276600"/>
            <a:ext cx="1295400" cy="646331"/>
          </a:xfrm>
          <a:prstGeom prst="rect"/>
          <a:noFill/>
        </p:spPr>
        <p:txBody>
          <a:bodyPr rtlCol="0" wrap="square">
            <a:spAutoFit/>
          </a:bodyPr>
          <a:p>
            <a:r>
              <a:rPr b="1" dirty="0" lang="en-US" smtClean="0"/>
              <a:t>Numeric</a:t>
            </a:r>
          </a:p>
          <a:p>
            <a:r>
              <a:rPr b="1" dirty="0" lang="en-US" smtClean="0"/>
              <a:t>keypad</a:t>
            </a:r>
            <a:endParaRPr b="1" dirty="0" lang="en-US"/>
          </a:p>
        </p:txBody>
      </p:sp>
      <p:sp>
        <p:nvSpPr>
          <p:cNvPr id="1048714" name="TextBox 20"/>
          <p:cNvSpPr txBox="1"/>
          <p:nvPr/>
        </p:nvSpPr>
        <p:spPr>
          <a:xfrm>
            <a:off x="2133600" y="5029200"/>
            <a:ext cx="2362200" cy="369332"/>
          </a:xfrm>
          <a:prstGeom prst="rect"/>
          <a:noFill/>
        </p:spPr>
        <p:txBody>
          <a:bodyPr rtlCol="0" wrap="square">
            <a:spAutoFit/>
          </a:bodyPr>
          <a:p>
            <a:r>
              <a:rPr b="1" dirty="0" lang="en-US" smtClean="0"/>
              <a:t>Alphanumeric keys</a:t>
            </a:r>
            <a:endParaRPr b="1" dirty="0" lang="en-US"/>
          </a:p>
        </p:txBody>
      </p:sp>
      <p:sp>
        <p:nvSpPr>
          <p:cNvPr id="1048715" name="TextBox 21"/>
          <p:cNvSpPr txBox="1"/>
          <p:nvPr/>
        </p:nvSpPr>
        <p:spPr>
          <a:xfrm>
            <a:off x="-152400" y="5029200"/>
            <a:ext cx="2362200" cy="369332"/>
          </a:xfrm>
          <a:prstGeom prst="rect"/>
          <a:noFill/>
        </p:spPr>
        <p:txBody>
          <a:bodyPr rtlCol="0" wrap="square">
            <a:spAutoFit/>
          </a:bodyPr>
          <a:p>
            <a:r>
              <a:rPr b="1" dirty="0" lang="en-US" smtClean="0"/>
              <a:t>Special purpose key</a:t>
            </a:r>
            <a:endParaRPr b="1" dirty="0" lang="en-US"/>
          </a:p>
        </p:txBody>
      </p:sp>
      <p:sp>
        <p:nvSpPr>
          <p:cNvPr id="1048716" name="TextBox 22"/>
          <p:cNvSpPr txBox="1"/>
          <p:nvPr/>
        </p:nvSpPr>
        <p:spPr>
          <a:xfrm>
            <a:off x="5257800" y="5105400"/>
            <a:ext cx="2743200" cy="646331"/>
          </a:xfrm>
          <a:prstGeom prst="rect"/>
          <a:noFill/>
        </p:spPr>
        <p:txBody>
          <a:bodyPr rtlCol="0" wrap="square">
            <a:spAutoFit/>
          </a:bodyPr>
          <a:p>
            <a:r>
              <a:rPr b="1" dirty="0" lang="en-US" smtClean="0"/>
              <a:t>Cursor movement and editing keys</a:t>
            </a:r>
            <a:endParaRPr b="1" dirty="0" lang="en-US"/>
          </a:p>
        </p:txBody>
      </p:sp>
    </p:spTree>
  </p:cSld>
  <p:clrMapOvr>
    <a:masterClrMapping/>
  </p:clrMapOvr>
  <p:transition spd="slow">
    <p:newsflash/>
  </p:transition>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265" name=""/>
        <p:cNvGrpSpPr/>
        <p:nvPr/>
      </p:nvGrpSpPr>
      <p:grpSpPr>
        <a:xfrm>
          <a:off x="0" y="0"/>
          <a:ext cx="0" cy="0"/>
          <a:chOff x="0" y="0"/>
          <a:chExt cx="0" cy="0"/>
        </a:xfrm>
      </p:grpSpPr>
      <p:sp>
        <p:nvSpPr>
          <p:cNvPr id="1048717" name="Content Placeholder 1"/>
          <p:cNvSpPr>
            <a:spLocks noGrp="1"/>
          </p:cNvSpPr>
          <p:nvPr>
            <p:ph idx="1"/>
          </p:nvPr>
        </p:nvSpPr>
        <p:spPr>
          <a:xfrm>
            <a:off x="228601" y="609600"/>
            <a:ext cx="8534399" cy="5714999"/>
          </a:xfrm>
          <a:solidFill>
            <a:srgbClr val="FFFF66"/>
          </a:solidFill>
        </p:spPr>
        <p:txBody>
          <a:bodyPr>
            <a:normAutofit/>
          </a:bodyPr>
          <a:p>
            <a:pPr indent="-457200" marL="457200">
              <a:buFont typeface="+mj-lt"/>
              <a:buAutoNum type="alphaLcParenR"/>
            </a:pPr>
            <a:r>
              <a:rPr b="1" dirty="0" sz="3200" lang="en-US" u="sng" smtClean="0">
                <a:solidFill>
                  <a:srgbClr val="FF0000"/>
                </a:solidFill>
                <a:latin typeface="Arial Black" pitchFamily="34" charset="0"/>
                <a:cs typeface="Aharoni" pitchFamily="2" charset="-79"/>
              </a:rPr>
              <a:t>Alphanumeric keys</a:t>
            </a:r>
            <a:r>
              <a:rPr b="1" dirty="0" sz="3200" lang="en-US" smtClean="0">
                <a:solidFill>
                  <a:srgbClr val="3014DA"/>
                </a:solidFill>
                <a:latin typeface="Arial Black" pitchFamily="34" charset="0"/>
                <a:cs typeface="Aharoni" pitchFamily="2" charset="-79"/>
              </a:rPr>
              <a:t>: they are labeled with </a:t>
            </a:r>
            <a:r>
              <a:rPr b="1" dirty="0" sz="3200" lang="en-US" smtClean="0">
                <a:solidFill>
                  <a:schemeClr val="accent1">
                    <a:lumMod val="75000"/>
                  </a:schemeClr>
                </a:solidFill>
                <a:latin typeface="Arial Black" pitchFamily="34" charset="0"/>
                <a:cs typeface="Aharoni" pitchFamily="2" charset="-79"/>
              </a:rPr>
              <a:t>alphabets A-Z</a:t>
            </a:r>
            <a:r>
              <a:rPr b="1" dirty="0" sz="3200" lang="en-US" smtClean="0">
                <a:solidFill>
                  <a:srgbClr val="3014DA"/>
                </a:solidFill>
                <a:latin typeface="Arial Black" pitchFamily="34" charset="0"/>
                <a:cs typeface="Aharoni" pitchFamily="2" charset="-79"/>
              </a:rPr>
              <a:t>, </a:t>
            </a:r>
            <a:r>
              <a:rPr b="1" dirty="0" sz="3200" lang="en-US" smtClean="0">
                <a:solidFill>
                  <a:schemeClr val="accent1">
                    <a:lumMod val="75000"/>
                  </a:schemeClr>
                </a:solidFill>
                <a:latin typeface="Arial Black" pitchFamily="34" charset="0"/>
                <a:cs typeface="Aharoni" pitchFamily="2" charset="-79"/>
              </a:rPr>
              <a:t>numbers 1, 2…0 </a:t>
            </a:r>
            <a:r>
              <a:rPr b="1" dirty="0" sz="3200" lang="en-US" smtClean="0">
                <a:solidFill>
                  <a:srgbClr val="3014DA"/>
                </a:solidFill>
                <a:latin typeface="Arial Black" pitchFamily="34" charset="0"/>
                <a:cs typeface="Aharoni" pitchFamily="2" charset="-79"/>
              </a:rPr>
              <a:t>and special symbols such as </a:t>
            </a:r>
            <a:r>
              <a:rPr b="1" dirty="0" sz="3200" lang="en-US" smtClean="0">
                <a:solidFill>
                  <a:schemeClr val="accent1">
                    <a:lumMod val="75000"/>
                  </a:schemeClr>
                </a:solidFill>
                <a:latin typeface="Arial Black" pitchFamily="34" charset="0"/>
                <a:cs typeface="Aharoni" pitchFamily="2" charset="-79"/>
              </a:rPr>
              <a:t>?,*,%,$,#,&lt;,&gt; </a:t>
            </a:r>
            <a:r>
              <a:rPr b="1" dirty="0" sz="3200" lang="en-US" smtClean="0">
                <a:solidFill>
                  <a:srgbClr val="3014DA"/>
                </a:solidFill>
                <a:latin typeface="Arial Black" pitchFamily="34" charset="0"/>
                <a:cs typeface="Aharoni" pitchFamily="2" charset="-79"/>
              </a:rPr>
              <a:t>and </a:t>
            </a:r>
            <a:r>
              <a:rPr b="1" dirty="0" sz="3200" lang="en-US" smtClean="0">
                <a:solidFill>
                  <a:schemeClr val="accent1">
                    <a:lumMod val="75000"/>
                  </a:schemeClr>
                </a:solidFill>
                <a:latin typeface="Arial Black" pitchFamily="34" charset="0"/>
                <a:cs typeface="Aharoni" pitchFamily="2" charset="-79"/>
              </a:rPr>
              <a:t>@</a:t>
            </a:r>
            <a:r>
              <a:rPr b="1" dirty="0" sz="3200" lang="en-US" smtClean="0">
                <a:solidFill>
                  <a:srgbClr val="3014DA"/>
                </a:solidFill>
                <a:latin typeface="Arial Black" pitchFamily="34" charset="0"/>
                <a:cs typeface="Aharoni" pitchFamily="2" charset="-79"/>
              </a:rPr>
              <a:t>. This group also contains the caps lock, enter, tab, space bar and backspace keys.</a:t>
            </a:r>
          </a:p>
          <a:p>
            <a:pPr indent="-457200" marL="457200">
              <a:buNone/>
            </a:pPr>
            <a:r>
              <a:rPr b="1" dirty="0" sz="3200" lang="en-US" u="sng" smtClean="0">
                <a:solidFill>
                  <a:srgbClr val="FF0000"/>
                </a:solidFill>
                <a:latin typeface="Arial Black" pitchFamily="34" charset="0"/>
                <a:cs typeface="Aharoni" pitchFamily="2" charset="-79"/>
              </a:rPr>
              <a:t>Caps lock</a:t>
            </a:r>
            <a:r>
              <a:rPr b="1" dirty="0" sz="3200" lang="en-US" smtClean="0">
                <a:solidFill>
                  <a:srgbClr val="3014DA"/>
                </a:solidFill>
                <a:latin typeface="Arial Black" pitchFamily="34" charset="0"/>
                <a:cs typeface="Aharoni" pitchFamily="2" charset="-79"/>
              </a:rPr>
              <a:t>: pressing these key enables the user to switch between capital letters and small letters and vice versa.</a:t>
            </a:r>
          </a:p>
          <a:p>
            <a:pPr indent="-457200" marL="457200">
              <a:buNone/>
            </a:pPr>
            <a:endParaRPr b="1" dirty="0" sz="3200" lang="en-US">
              <a:solidFill>
                <a:srgbClr val="3014DA"/>
              </a:solidFill>
              <a:latin typeface="Arial Black" pitchFamily="34" charset="0"/>
              <a:cs typeface="Aharoni" pitchFamily="2" charset="-79"/>
            </a:endParaRPr>
          </a:p>
        </p:txBody>
      </p:sp>
    </p:spTree>
  </p:cSld>
  <p:clrMapOvr>
    <a:masterClrMapping/>
  </p:clrMapOvr>
  <p:transition spd="slow">
    <p:newsflash/>
  </p:transition>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266" name=""/>
        <p:cNvGrpSpPr/>
        <p:nvPr/>
      </p:nvGrpSpPr>
      <p:grpSpPr>
        <a:xfrm>
          <a:off x="0" y="0"/>
          <a:ext cx="0" cy="0"/>
          <a:chOff x="0" y="0"/>
          <a:chExt cx="0" cy="0"/>
        </a:xfrm>
      </p:grpSpPr>
      <p:sp>
        <p:nvSpPr>
          <p:cNvPr id="1048718" name="Content Placeholder 1"/>
          <p:cNvSpPr>
            <a:spLocks noGrp="1"/>
          </p:cNvSpPr>
          <p:nvPr>
            <p:ph idx="1"/>
          </p:nvPr>
        </p:nvSpPr>
        <p:spPr>
          <a:xfrm>
            <a:off x="228600" y="228600"/>
            <a:ext cx="8534399" cy="6172200"/>
          </a:xfrm>
          <a:solidFill>
            <a:schemeClr val="bg1"/>
          </a:solidFill>
        </p:spPr>
        <p:txBody>
          <a:bodyPr>
            <a:normAutofit/>
          </a:bodyPr>
          <a:p>
            <a:pPr indent="-457200" marL="457200">
              <a:buNone/>
            </a:pPr>
            <a:r>
              <a:rPr b="1" dirty="0" lang="en-US" u="sng" smtClean="0">
                <a:solidFill>
                  <a:srgbClr val="FF0000"/>
                </a:solidFill>
                <a:latin typeface="Arial Black" pitchFamily="34" charset="0"/>
                <a:cs typeface="Aharoni" pitchFamily="2" charset="-79"/>
              </a:rPr>
              <a:t>Enter key (return key): </a:t>
            </a:r>
            <a:r>
              <a:rPr b="1" dirty="0" lang="en-US" smtClean="0">
                <a:solidFill>
                  <a:srgbClr val="3014DA"/>
                </a:solidFill>
                <a:latin typeface="Arial Black" pitchFamily="34" charset="0"/>
                <a:cs typeface="Aharoni" pitchFamily="2" charset="-79"/>
              </a:rPr>
              <a:t>pressing this key enables the text cursor to move to the beginning of the next line. </a:t>
            </a:r>
          </a:p>
          <a:p>
            <a:pPr indent="-457200" marL="457200">
              <a:buNone/>
            </a:pPr>
            <a:r>
              <a:rPr b="1" dirty="0" lang="en-US" smtClean="0">
                <a:solidFill>
                  <a:srgbClr val="002060"/>
                </a:solidFill>
                <a:latin typeface="Arial Black" pitchFamily="34" charset="0"/>
                <a:cs typeface="Aharoni" pitchFamily="2" charset="-79"/>
              </a:rPr>
              <a:t>The enter key is also used to instruct the computer to execute a selected command</a:t>
            </a:r>
            <a:r>
              <a:rPr b="1" dirty="0" lang="en-US" smtClean="0">
                <a:solidFill>
                  <a:srgbClr val="3014DA"/>
                </a:solidFill>
                <a:latin typeface="Arial Black" pitchFamily="34" charset="0"/>
                <a:cs typeface="Aharoni" pitchFamily="2" charset="-79"/>
              </a:rPr>
              <a:t>.</a:t>
            </a:r>
          </a:p>
          <a:p>
            <a:pPr indent="-457200" marL="457200">
              <a:buNone/>
            </a:pPr>
            <a:r>
              <a:rPr b="1" dirty="0" lang="en-US" u="sng" smtClean="0">
                <a:solidFill>
                  <a:srgbClr val="FF0000"/>
                </a:solidFill>
                <a:latin typeface="Arial Black" pitchFamily="34" charset="0"/>
                <a:cs typeface="Aharoni" pitchFamily="2" charset="-79"/>
              </a:rPr>
              <a:t>Tab (Tabulator) key</a:t>
            </a:r>
            <a:r>
              <a:rPr b="1" dirty="0" lang="en-US" smtClean="0">
                <a:solidFill>
                  <a:srgbClr val="3014DA"/>
                </a:solidFill>
                <a:latin typeface="Arial Black" pitchFamily="34" charset="0"/>
                <a:cs typeface="Aharoni" pitchFamily="2" charset="-79"/>
              </a:rPr>
              <a:t>: this key is used to move the text cursor at set intervals to the right on the same line.</a:t>
            </a:r>
          </a:p>
          <a:p>
            <a:pPr indent="-457200" marL="457200">
              <a:buNone/>
            </a:pPr>
            <a:r>
              <a:rPr b="1" dirty="0" lang="en-US" u="sng" smtClean="0">
                <a:solidFill>
                  <a:srgbClr val="FF0000"/>
                </a:solidFill>
                <a:latin typeface="Arial Black" pitchFamily="34" charset="0"/>
                <a:cs typeface="Aharoni" pitchFamily="2" charset="-79"/>
              </a:rPr>
              <a:t>Space bar</a:t>
            </a:r>
            <a:r>
              <a:rPr b="1" dirty="0" lang="en-US" smtClean="0">
                <a:solidFill>
                  <a:srgbClr val="3014DA"/>
                </a:solidFill>
                <a:latin typeface="Arial Black" pitchFamily="34" charset="0"/>
                <a:cs typeface="Aharoni" pitchFamily="2" charset="-79"/>
              </a:rPr>
              <a:t>: this bar creates a space between words during typing.</a:t>
            </a:r>
          </a:p>
          <a:p>
            <a:pPr indent="-457200" marL="457200">
              <a:buNone/>
            </a:pPr>
            <a:r>
              <a:rPr b="1" dirty="0" lang="en-US" u="sng" smtClean="0">
                <a:solidFill>
                  <a:srgbClr val="FF0000"/>
                </a:solidFill>
                <a:latin typeface="Arial Black" pitchFamily="34" charset="0"/>
                <a:cs typeface="Aharoni" pitchFamily="2" charset="-79"/>
              </a:rPr>
              <a:t>Backspace key</a:t>
            </a:r>
            <a:r>
              <a:rPr b="1" dirty="0" lang="en-US" smtClean="0">
                <a:solidFill>
                  <a:srgbClr val="3014DA"/>
                </a:solidFill>
                <a:latin typeface="Arial Black" pitchFamily="34" charset="0"/>
                <a:cs typeface="Aharoni" pitchFamily="2" charset="-79"/>
              </a:rPr>
              <a:t>: this key when pressed deletes characters at the cursor position from  right to left on the same line.</a:t>
            </a:r>
          </a:p>
          <a:p>
            <a:endParaRPr dirty="0" lang="en-US">
              <a:latin typeface="Arial Black" pitchFamily="34" charset="0"/>
            </a:endParaRPr>
          </a:p>
        </p:txBody>
      </p:sp>
    </p:spTree>
  </p:cSld>
  <p:clrMapOvr>
    <a:masterClrMapping/>
  </p:clrMapOvr>
  <p:transition spd="slow">
    <p:newsfla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267" name=""/>
        <p:cNvGrpSpPr/>
        <p:nvPr/>
      </p:nvGrpSpPr>
      <p:grpSpPr>
        <a:xfrm>
          <a:off x="0" y="0"/>
          <a:ext cx="0" cy="0"/>
          <a:chOff x="0" y="0"/>
          <a:chExt cx="0" cy="0"/>
        </a:xfrm>
      </p:grpSpPr>
      <p:sp>
        <p:nvSpPr>
          <p:cNvPr id="1048719" name="Content Placeholder 1"/>
          <p:cNvSpPr>
            <a:spLocks noGrp="1"/>
          </p:cNvSpPr>
          <p:nvPr>
            <p:ph idx="1"/>
          </p:nvPr>
        </p:nvSpPr>
        <p:spPr>
          <a:xfrm>
            <a:off x="152400" y="304800"/>
            <a:ext cx="8915399" cy="6172200"/>
          </a:xfrm>
          <a:solidFill>
            <a:srgbClr val="FFFF66"/>
          </a:solidFill>
        </p:spPr>
        <p:txBody>
          <a:bodyPr>
            <a:normAutofit/>
          </a:bodyPr>
          <a:p>
            <a:pPr indent="-457200" marL="457200">
              <a:buFont typeface="+mj-lt"/>
              <a:buAutoNum type="alphaLcParenR" startAt="2"/>
            </a:pPr>
            <a:r>
              <a:rPr b="1" dirty="0" sz="2800" lang="en-US" u="sng" smtClean="0">
                <a:solidFill>
                  <a:srgbClr val="FF0000"/>
                </a:solidFill>
                <a:latin typeface="Arial Black" pitchFamily="34" charset="0"/>
              </a:rPr>
              <a:t>Function keys</a:t>
            </a:r>
            <a:r>
              <a:rPr b="1" dirty="0" sz="2800" lang="en-US" u="sng" smtClean="0">
                <a:solidFill>
                  <a:schemeClr val="accent1">
                    <a:lumMod val="75000"/>
                  </a:schemeClr>
                </a:solidFill>
                <a:latin typeface="Arial Black" pitchFamily="34" charset="0"/>
              </a:rPr>
              <a:t>: </a:t>
            </a:r>
            <a:r>
              <a:rPr b="1" dirty="0" sz="2800" lang="en-US" smtClean="0">
                <a:solidFill>
                  <a:schemeClr val="accent1">
                    <a:lumMod val="75000"/>
                  </a:schemeClr>
                </a:solidFill>
                <a:latin typeface="Arial Black" pitchFamily="34" charset="0"/>
              </a:rPr>
              <a:t>these keys are usually located along the top of the keyboard and are labeled F1, F2 up to F12. They are used to activate task that frequently occur in various programs.</a:t>
            </a:r>
          </a:p>
          <a:p>
            <a:pPr indent="-457200" marL="457200">
              <a:buFont typeface="+mj-lt"/>
              <a:buAutoNum type="alphaLcParenR" startAt="2"/>
            </a:pPr>
            <a:r>
              <a:rPr b="1" dirty="0" sz="2800" lang="en-US" u="sng" smtClean="0">
                <a:solidFill>
                  <a:srgbClr val="FF0000"/>
                </a:solidFill>
                <a:latin typeface="Arial Black" pitchFamily="34" charset="0"/>
              </a:rPr>
              <a:t>Cursor movement and editing keys</a:t>
            </a:r>
            <a:r>
              <a:rPr b="1" dirty="0" sz="2800" lang="en-US" smtClean="0">
                <a:solidFill>
                  <a:schemeClr val="accent1">
                    <a:lumMod val="75000"/>
                  </a:schemeClr>
                </a:solidFill>
                <a:latin typeface="Arial Black" pitchFamily="34" charset="0"/>
              </a:rPr>
              <a:t>: cursor movement keys are used to move the cursor to a point on the screen. They include:</a:t>
            </a:r>
          </a:p>
          <a:p>
            <a:pPr indent="-457200" marL="457200">
              <a:buFont typeface="Wingdings" pitchFamily="2" charset="2"/>
              <a:buChar char="§"/>
            </a:pPr>
            <a:r>
              <a:rPr b="1" dirty="0" sz="2800" i="1" lang="en-US" u="sng" smtClean="0">
                <a:solidFill>
                  <a:srgbClr val="3014DA"/>
                </a:solidFill>
                <a:latin typeface="Arial Black" pitchFamily="34" charset="0"/>
              </a:rPr>
              <a:t>Arrow keys</a:t>
            </a:r>
            <a:r>
              <a:rPr b="1" dirty="0" sz="2800" lang="en-US" smtClean="0">
                <a:solidFill>
                  <a:schemeClr val="accent1">
                    <a:lumMod val="75000"/>
                  </a:schemeClr>
                </a:solidFill>
                <a:latin typeface="Arial Black" pitchFamily="34" charset="0"/>
              </a:rPr>
              <a:t>: there are four arrows key that enable the user to move the text cursor up, down, left and right during typing.</a:t>
            </a:r>
          </a:p>
          <a:p>
            <a:pPr indent="-457200" marL="457200">
              <a:buNone/>
            </a:pPr>
            <a:endParaRPr b="1" dirty="0" sz="2800" lang="en-US">
              <a:solidFill>
                <a:schemeClr val="accent1">
                  <a:lumMod val="75000"/>
                </a:schemeClr>
              </a:solidFill>
              <a:latin typeface="Arial Black" pitchFamily="34" charset="0"/>
            </a:endParaRPr>
          </a:p>
        </p:txBody>
      </p:sp>
    </p:spTree>
  </p:cSld>
  <p:clrMapOvr>
    <a:masterClrMapping/>
  </p:clrMapOvr>
  <p:transition spd="slow">
    <p:newsflash/>
  </p:transition>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268" name=""/>
        <p:cNvGrpSpPr/>
        <p:nvPr/>
      </p:nvGrpSpPr>
      <p:grpSpPr>
        <a:xfrm>
          <a:off x="0" y="0"/>
          <a:ext cx="0" cy="0"/>
          <a:chOff x="0" y="0"/>
          <a:chExt cx="0" cy="0"/>
        </a:xfrm>
      </p:grpSpPr>
      <p:sp>
        <p:nvSpPr>
          <p:cNvPr id="1048720" name="Content Placeholder 1"/>
          <p:cNvSpPr>
            <a:spLocks noGrp="1"/>
          </p:cNvSpPr>
          <p:nvPr>
            <p:ph idx="1"/>
          </p:nvPr>
        </p:nvSpPr>
        <p:spPr>
          <a:xfrm>
            <a:off x="228600" y="152400"/>
            <a:ext cx="8610599" cy="6553200"/>
          </a:xfrm>
          <a:solidFill>
            <a:srgbClr val="FFFF00"/>
          </a:solidFill>
        </p:spPr>
        <p:txBody>
          <a:bodyPr>
            <a:normAutofit/>
          </a:bodyPr>
          <a:p>
            <a:pPr indent="-457200" marL="457200">
              <a:buFont typeface="Wingdings" pitchFamily="2" charset="2"/>
              <a:buChar char="§"/>
            </a:pPr>
            <a:r>
              <a:rPr b="1" dirty="0" sz="2800" i="1" lang="en-US" u="sng" smtClean="0">
                <a:solidFill>
                  <a:srgbClr val="3014DA"/>
                </a:solidFill>
                <a:latin typeface="Arial Black" pitchFamily="34" charset="0"/>
              </a:rPr>
              <a:t>Page up and page down keys</a:t>
            </a:r>
            <a:r>
              <a:rPr b="1" dirty="0" sz="2800" lang="en-US" smtClean="0">
                <a:solidFill>
                  <a:schemeClr val="accent1">
                    <a:lumMod val="75000"/>
                  </a:schemeClr>
                </a:solidFill>
                <a:latin typeface="Arial Black" pitchFamily="34" charset="0"/>
              </a:rPr>
              <a:t>: pressing these keys enables the user to move one page up or one page down in a large document.</a:t>
            </a:r>
          </a:p>
          <a:p>
            <a:pPr indent="-457200" marL="457200">
              <a:buFont typeface="Wingdings" pitchFamily="2" charset="2"/>
              <a:buChar char="§"/>
            </a:pPr>
            <a:r>
              <a:rPr b="1" dirty="0" sz="2800" i="1" lang="en-US" u="sng" smtClean="0">
                <a:solidFill>
                  <a:srgbClr val="3014DA"/>
                </a:solidFill>
                <a:latin typeface="Arial Black" pitchFamily="34" charset="0"/>
              </a:rPr>
              <a:t>Home key</a:t>
            </a:r>
            <a:r>
              <a:rPr b="1" dirty="0" sz="2800" lang="en-US" smtClean="0">
                <a:solidFill>
                  <a:schemeClr val="accent1">
                    <a:lumMod val="75000"/>
                  </a:schemeClr>
                </a:solidFill>
                <a:latin typeface="Arial Black" pitchFamily="34" charset="0"/>
              </a:rPr>
              <a:t>: pressing Home key takes the cursor to the beginning of the </a:t>
            </a:r>
            <a:r>
              <a:rPr b="1" dirty="0" sz="2800" i="1" lang="en-US" smtClean="0">
                <a:solidFill>
                  <a:srgbClr val="FF0000"/>
                </a:solidFill>
                <a:latin typeface="Arial Black" pitchFamily="34" charset="0"/>
              </a:rPr>
              <a:t>current line</a:t>
            </a:r>
            <a:r>
              <a:rPr b="1" dirty="0" sz="2800" lang="en-US" smtClean="0">
                <a:solidFill>
                  <a:schemeClr val="accent1">
                    <a:lumMod val="75000"/>
                  </a:schemeClr>
                </a:solidFill>
                <a:latin typeface="Arial Black" pitchFamily="34" charset="0"/>
              </a:rPr>
              <a:t>. </a:t>
            </a:r>
          </a:p>
          <a:p>
            <a:pPr indent="-457200" marL="457200">
              <a:buFont typeface="Wingdings" pitchFamily="2" charset="2"/>
              <a:buChar char="§"/>
            </a:pPr>
            <a:r>
              <a:rPr b="1" dirty="0" sz="2800" i="1" lang="en-US" u="sng" smtClean="0">
                <a:solidFill>
                  <a:srgbClr val="3014DA"/>
                </a:solidFill>
                <a:latin typeface="Arial Black" pitchFamily="34" charset="0"/>
              </a:rPr>
              <a:t>End key</a:t>
            </a:r>
            <a:r>
              <a:rPr b="1" dirty="0" sz="2800" lang="en-US" u="sng" smtClean="0">
                <a:solidFill>
                  <a:srgbClr val="3014DA"/>
                </a:solidFill>
                <a:latin typeface="Arial Black" pitchFamily="34" charset="0"/>
              </a:rPr>
              <a:t>: </a:t>
            </a:r>
            <a:r>
              <a:rPr b="1" dirty="0" sz="2800" lang="en-US" smtClean="0">
                <a:solidFill>
                  <a:schemeClr val="accent1">
                    <a:lumMod val="75000"/>
                  </a:schemeClr>
                </a:solidFill>
                <a:latin typeface="Arial Black" pitchFamily="34" charset="0"/>
              </a:rPr>
              <a:t>Pressing End key moves the cursor to the end of the current line.</a:t>
            </a:r>
          </a:p>
          <a:p>
            <a:pPr indent="-457200" marL="457200">
              <a:buFont typeface="Wingdings" pitchFamily="2" charset="2"/>
              <a:buChar char="§"/>
            </a:pPr>
            <a:r>
              <a:rPr b="1" dirty="0" sz="2800" i="1" lang="en-US" u="sng" smtClean="0">
                <a:solidFill>
                  <a:srgbClr val="3014DA"/>
                </a:solidFill>
                <a:latin typeface="Arial Black" pitchFamily="34" charset="0"/>
              </a:rPr>
              <a:t>Insert key</a:t>
            </a:r>
            <a:r>
              <a:rPr b="1" dirty="0" sz="2800" lang="en-US" smtClean="0">
                <a:solidFill>
                  <a:schemeClr val="accent1">
                    <a:lumMod val="75000"/>
                  </a:schemeClr>
                </a:solidFill>
                <a:latin typeface="Arial Black" pitchFamily="34" charset="0"/>
              </a:rPr>
              <a:t>: this key helps the user to insert or replace a character at the cursor position.</a:t>
            </a:r>
          </a:p>
          <a:p>
            <a:pPr indent="-457200" marL="457200">
              <a:buFont typeface="Wingdings" pitchFamily="2" charset="2"/>
              <a:buChar char="§"/>
            </a:pPr>
            <a:r>
              <a:rPr b="1" dirty="0" sz="2800" i="1" lang="en-US" u="sng" smtClean="0">
                <a:solidFill>
                  <a:srgbClr val="3014DA"/>
                </a:solidFill>
                <a:latin typeface="Arial Black" pitchFamily="34" charset="0"/>
              </a:rPr>
              <a:t>Delete key</a:t>
            </a:r>
            <a:r>
              <a:rPr b="1" dirty="0" sz="2800" lang="en-US" smtClean="0">
                <a:solidFill>
                  <a:schemeClr val="accent1">
                    <a:lumMod val="75000"/>
                  </a:schemeClr>
                </a:solidFill>
                <a:latin typeface="Arial Black" pitchFamily="34" charset="0"/>
              </a:rPr>
              <a:t>: this key deletes characters from the right of the text cursor.</a:t>
            </a:r>
          </a:p>
          <a:p>
            <a:endParaRPr dirty="0" sz="2800" lang="en-US">
              <a:latin typeface="Arial Black" pitchFamily="34" charset="0"/>
            </a:endParaRPr>
          </a:p>
        </p:txBody>
      </p:sp>
    </p:spTree>
  </p:cSld>
  <p:clrMapOvr>
    <a:masterClrMapping/>
  </p:clrMapOvr>
  <p:transition spd="slow">
    <p:newsfla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269" name=""/>
        <p:cNvGrpSpPr/>
        <p:nvPr/>
      </p:nvGrpSpPr>
      <p:grpSpPr>
        <a:xfrm>
          <a:off x="0" y="0"/>
          <a:ext cx="0" cy="0"/>
          <a:chOff x="0" y="0"/>
          <a:chExt cx="0" cy="0"/>
        </a:xfrm>
      </p:grpSpPr>
      <p:sp>
        <p:nvSpPr>
          <p:cNvPr id="1048721" name="Content Placeholder 1"/>
          <p:cNvSpPr>
            <a:spLocks noGrp="1"/>
          </p:cNvSpPr>
          <p:nvPr>
            <p:ph idx="1"/>
          </p:nvPr>
        </p:nvSpPr>
        <p:spPr>
          <a:xfrm>
            <a:off x="152401" y="457200"/>
            <a:ext cx="8686800" cy="6095999"/>
          </a:xfrm>
          <a:solidFill>
            <a:srgbClr val="FFFF66"/>
          </a:solidFill>
        </p:spPr>
        <p:txBody>
          <a:bodyPr>
            <a:normAutofit/>
          </a:bodyPr>
          <a:p>
            <a:pPr indent="-457200" marL="457200">
              <a:buFont typeface="+mj-lt"/>
              <a:buAutoNum type="alphaLcParenR" startAt="4"/>
            </a:pPr>
            <a:r>
              <a:rPr b="1" dirty="0" lang="en-US" smtClean="0">
                <a:latin typeface="Arial Black" pitchFamily="34" charset="0"/>
              </a:rPr>
              <a:t> </a:t>
            </a:r>
            <a:r>
              <a:rPr b="1" dirty="0" lang="en-US" u="sng" smtClean="0">
                <a:solidFill>
                  <a:srgbClr val="FF0000"/>
                </a:solidFill>
                <a:latin typeface="Arial Black" pitchFamily="34" charset="0"/>
              </a:rPr>
              <a:t>The Numeric Keypad</a:t>
            </a:r>
            <a:r>
              <a:rPr b="1" dirty="0" lang="en-US" u="sng" smtClean="0">
                <a:solidFill>
                  <a:schemeClr val="accent1">
                    <a:lumMod val="75000"/>
                  </a:schemeClr>
                </a:solidFill>
                <a:latin typeface="Arial Black" pitchFamily="34" charset="0"/>
              </a:rPr>
              <a:t>: </a:t>
            </a:r>
            <a:r>
              <a:rPr b="1" dirty="0" lang="en-US" smtClean="0">
                <a:solidFill>
                  <a:schemeClr val="accent1">
                    <a:lumMod val="75000"/>
                  </a:schemeClr>
                </a:solidFill>
                <a:latin typeface="Arial Black" pitchFamily="34" charset="0"/>
              </a:rPr>
              <a:t>it is located on the right side of the keyboard and is usually used to enter numbers and perform calculations. In order to use the numeric pad, you must press the Num Lock key first. You will notice usually a green light indicating that the </a:t>
            </a:r>
            <a:r>
              <a:rPr b="1" dirty="0" i="1" lang="en-US" smtClean="0">
                <a:solidFill>
                  <a:srgbClr val="008000"/>
                </a:solidFill>
                <a:latin typeface="Arial Black" pitchFamily="34" charset="0"/>
              </a:rPr>
              <a:t>Num Lock </a:t>
            </a:r>
            <a:r>
              <a:rPr b="1" dirty="0" lang="en-US" smtClean="0">
                <a:solidFill>
                  <a:schemeClr val="accent1">
                    <a:lumMod val="75000"/>
                  </a:schemeClr>
                </a:solidFill>
                <a:latin typeface="Arial Black" pitchFamily="34" charset="0"/>
              </a:rPr>
              <a:t>keys are on.</a:t>
            </a:r>
          </a:p>
          <a:p>
            <a:pPr indent="-457200" marL="457200">
              <a:buFont typeface="+mj-lt"/>
              <a:buAutoNum type="alphaLcParenR" startAt="4"/>
            </a:pPr>
            <a:r>
              <a:rPr b="1" dirty="0" lang="en-US" u="sng" smtClean="0">
                <a:solidFill>
                  <a:srgbClr val="FF0000"/>
                </a:solidFill>
                <a:latin typeface="Arial Black" pitchFamily="34" charset="0"/>
              </a:rPr>
              <a:t>Special purpose keys</a:t>
            </a:r>
            <a:r>
              <a:rPr b="1" dirty="0" lang="en-US" smtClean="0">
                <a:solidFill>
                  <a:schemeClr val="accent1">
                    <a:lumMod val="75000"/>
                  </a:schemeClr>
                </a:solidFill>
                <a:latin typeface="Arial Black" pitchFamily="34" charset="0"/>
              </a:rPr>
              <a:t>: These keys are used in combination with other keys to give certain commands to the computer. These keys include: </a:t>
            </a:r>
            <a:r>
              <a:rPr b="1" dirty="0" lang="en-US" smtClean="0">
                <a:solidFill>
                  <a:srgbClr val="008000"/>
                </a:solidFill>
                <a:latin typeface="Arial Black" pitchFamily="34" charset="0"/>
              </a:rPr>
              <a:t>SHIFT</a:t>
            </a:r>
            <a:r>
              <a:rPr b="1" dirty="0" lang="en-US" smtClean="0">
                <a:solidFill>
                  <a:schemeClr val="accent1">
                    <a:lumMod val="75000"/>
                  </a:schemeClr>
                </a:solidFill>
                <a:latin typeface="Arial Black" pitchFamily="34" charset="0"/>
              </a:rPr>
              <a:t>, </a:t>
            </a:r>
            <a:r>
              <a:rPr b="1" dirty="0" lang="en-US" smtClean="0">
                <a:solidFill>
                  <a:srgbClr val="008000"/>
                </a:solidFill>
                <a:latin typeface="Arial Black" pitchFamily="34" charset="0"/>
              </a:rPr>
              <a:t>CTRL</a:t>
            </a:r>
            <a:r>
              <a:rPr b="1" dirty="0" lang="en-US" smtClean="0">
                <a:solidFill>
                  <a:schemeClr val="accent1">
                    <a:lumMod val="75000"/>
                  </a:schemeClr>
                </a:solidFill>
                <a:latin typeface="Arial Black" pitchFamily="34" charset="0"/>
              </a:rPr>
              <a:t> (control), </a:t>
            </a:r>
            <a:r>
              <a:rPr b="1" dirty="0" lang="en-US" smtClean="0">
                <a:solidFill>
                  <a:srgbClr val="008000"/>
                </a:solidFill>
                <a:latin typeface="Arial Black" pitchFamily="34" charset="0"/>
              </a:rPr>
              <a:t>ALT</a:t>
            </a:r>
            <a:r>
              <a:rPr b="1" dirty="0" lang="en-US" smtClean="0">
                <a:solidFill>
                  <a:schemeClr val="accent1">
                    <a:lumMod val="75000"/>
                  </a:schemeClr>
                </a:solidFill>
                <a:latin typeface="Arial Black" pitchFamily="34" charset="0"/>
              </a:rPr>
              <a:t> (alternate) and </a:t>
            </a:r>
            <a:r>
              <a:rPr b="1" dirty="0" lang="en-US" smtClean="0">
                <a:solidFill>
                  <a:srgbClr val="008000"/>
                </a:solidFill>
                <a:latin typeface="Arial Black" pitchFamily="34" charset="0"/>
              </a:rPr>
              <a:t>ESC</a:t>
            </a:r>
            <a:r>
              <a:rPr b="1" dirty="0" lang="en-US" smtClean="0">
                <a:solidFill>
                  <a:schemeClr val="accent1">
                    <a:lumMod val="75000"/>
                  </a:schemeClr>
                </a:solidFill>
                <a:latin typeface="Arial Black" pitchFamily="34" charset="0"/>
              </a:rPr>
              <a:t> (escape).</a:t>
            </a:r>
          </a:p>
          <a:p>
            <a:pPr indent="-457200" marL="457200">
              <a:buFont typeface="Wingdings" pitchFamily="2" charset="2"/>
              <a:buChar char="§"/>
            </a:pPr>
            <a:r>
              <a:rPr b="1" dirty="0" lang="en-US" u="sng" smtClean="0">
                <a:solidFill>
                  <a:srgbClr val="FF0000"/>
                </a:solidFill>
                <a:latin typeface="Arial Black" pitchFamily="34" charset="0"/>
              </a:rPr>
              <a:t>Print screen </a:t>
            </a:r>
            <a:r>
              <a:rPr b="1" dirty="0" lang="en-US" smtClean="0">
                <a:solidFill>
                  <a:schemeClr val="accent1">
                    <a:lumMod val="75000"/>
                  </a:schemeClr>
                </a:solidFill>
                <a:latin typeface="Arial Black" pitchFamily="34" charset="0"/>
              </a:rPr>
              <a:t>(</a:t>
            </a:r>
            <a:r>
              <a:rPr b="1" dirty="0" lang="en-US" err="1" u="sng" smtClean="0">
                <a:solidFill>
                  <a:srgbClr val="3014DA"/>
                </a:solidFill>
                <a:latin typeface="Arial Black" pitchFamily="34" charset="0"/>
              </a:rPr>
              <a:t>PrtSc</a:t>
            </a:r>
            <a:r>
              <a:rPr b="1" dirty="0" lang="en-US" smtClean="0">
                <a:solidFill>
                  <a:schemeClr val="accent1">
                    <a:lumMod val="75000"/>
                  </a:schemeClr>
                </a:solidFill>
                <a:latin typeface="Arial Black" pitchFamily="34" charset="0"/>
              </a:rPr>
              <a:t>): used for copying and printing the screen currently displayed</a:t>
            </a:r>
          </a:p>
          <a:p>
            <a:pPr>
              <a:buNone/>
            </a:pPr>
            <a:endParaRPr b="1" dirty="0" lang="en-US">
              <a:latin typeface="Arial Black" pitchFamily="34" charset="0"/>
            </a:endParaRPr>
          </a:p>
        </p:txBody>
      </p:sp>
    </p:spTree>
  </p:cSld>
  <p:clrMapOvr>
    <a:masterClrMapping/>
  </p:clrMapOvr>
  <p:transition spd="slow">
    <p:newsflash/>
  </p:transition>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270" name=""/>
        <p:cNvGrpSpPr/>
        <p:nvPr/>
      </p:nvGrpSpPr>
      <p:grpSpPr>
        <a:xfrm>
          <a:off x="0" y="0"/>
          <a:ext cx="0" cy="0"/>
          <a:chOff x="0" y="0"/>
          <a:chExt cx="0" cy="0"/>
        </a:xfrm>
      </p:grpSpPr>
      <p:sp>
        <p:nvSpPr>
          <p:cNvPr id="1048722" name="Content Placeholder 1"/>
          <p:cNvSpPr>
            <a:spLocks noGrp="1"/>
          </p:cNvSpPr>
          <p:nvPr>
            <p:ph idx="1"/>
          </p:nvPr>
        </p:nvSpPr>
        <p:spPr>
          <a:xfrm>
            <a:off x="304800" y="228600"/>
            <a:ext cx="8686800" cy="6400799"/>
          </a:xfrm>
          <a:solidFill>
            <a:srgbClr val="FFFF00"/>
          </a:solidFill>
        </p:spPr>
        <p:txBody>
          <a:bodyPr>
            <a:normAutofit/>
          </a:bodyPr>
          <a:p>
            <a:pPr indent="-457200" marL="457200">
              <a:buFont typeface="Wingdings" pitchFamily="2" charset="2"/>
              <a:buChar char="§"/>
            </a:pPr>
            <a:r>
              <a:rPr b="1" dirty="0" sz="3200" lang="en-US" u="sng" smtClean="0">
                <a:solidFill>
                  <a:srgbClr val="3014DA"/>
                </a:solidFill>
                <a:latin typeface="Arial Black" pitchFamily="34" charset="0"/>
              </a:rPr>
              <a:t>Toggle keys: </a:t>
            </a:r>
            <a:r>
              <a:rPr b="1" dirty="0" sz="3200" lang="en-US" smtClean="0">
                <a:solidFill>
                  <a:schemeClr val="accent1">
                    <a:lumMod val="75000"/>
                  </a:schemeClr>
                </a:solidFill>
                <a:latin typeface="Arial Black" pitchFamily="34" charset="0"/>
              </a:rPr>
              <a:t>these keys are used to activate or deactivate other keys on the keyboard. They include:</a:t>
            </a:r>
          </a:p>
          <a:p>
            <a:pPr indent="-457200" marL="457200">
              <a:buNone/>
            </a:pPr>
            <a:r>
              <a:rPr b="1" dirty="0" sz="3200" lang="en-US" smtClean="0">
                <a:solidFill>
                  <a:schemeClr val="accent1">
                    <a:lumMod val="75000"/>
                  </a:schemeClr>
                </a:solidFill>
                <a:latin typeface="Arial Black" pitchFamily="34" charset="0"/>
              </a:rPr>
              <a:t>-</a:t>
            </a:r>
            <a:r>
              <a:rPr b="1" dirty="0" sz="3200" lang="en-US" u="sng" smtClean="0">
                <a:solidFill>
                  <a:schemeClr val="accent1">
                    <a:lumMod val="75000"/>
                  </a:schemeClr>
                </a:solidFill>
                <a:latin typeface="Arial Black" pitchFamily="34" charset="0"/>
              </a:rPr>
              <a:t>Caps Lock</a:t>
            </a:r>
            <a:r>
              <a:rPr b="1" dirty="0" sz="3200" lang="en-US" smtClean="0">
                <a:solidFill>
                  <a:schemeClr val="accent1">
                    <a:lumMod val="75000"/>
                  </a:schemeClr>
                </a:solidFill>
                <a:latin typeface="Arial Black" pitchFamily="34" charset="0"/>
              </a:rPr>
              <a:t>:</a:t>
            </a:r>
            <a:r>
              <a:rPr b="1" dirty="0" sz="3200" lang="en-US" smtClean="0">
                <a:solidFill>
                  <a:srgbClr val="3014DA"/>
                </a:solidFill>
                <a:latin typeface="Arial Black" pitchFamily="34" charset="0"/>
                <a:cs typeface="Aharoni" pitchFamily="2" charset="-79"/>
              </a:rPr>
              <a:t> pressing these key enables the user to switch between capital letters and small letters and vice versa.</a:t>
            </a:r>
          </a:p>
          <a:p>
            <a:pPr indent="-457200" marL="457200">
              <a:buNone/>
            </a:pPr>
            <a:r>
              <a:rPr b="1" dirty="0" sz="3200" lang="en-US" smtClean="0">
                <a:solidFill>
                  <a:schemeClr val="accent1">
                    <a:lumMod val="75000"/>
                  </a:schemeClr>
                </a:solidFill>
                <a:latin typeface="Arial Black" pitchFamily="34" charset="0"/>
                <a:cs typeface="Aharoni" pitchFamily="2" charset="-79"/>
              </a:rPr>
              <a:t>-</a:t>
            </a:r>
            <a:r>
              <a:rPr b="1" dirty="0" sz="3200" lang="en-US" u="sng" smtClean="0">
                <a:solidFill>
                  <a:schemeClr val="accent1">
                    <a:lumMod val="75000"/>
                  </a:schemeClr>
                </a:solidFill>
                <a:latin typeface="Arial Black" pitchFamily="34" charset="0"/>
                <a:cs typeface="Aharoni" pitchFamily="2" charset="-79"/>
              </a:rPr>
              <a:t>Num Lock</a:t>
            </a:r>
            <a:r>
              <a:rPr b="1" dirty="0" sz="3200" lang="en-US" smtClean="0">
                <a:solidFill>
                  <a:srgbClr val="3014DA"/>
                </a:solidFill>
                <a:latin typeface="Arial Black" pitchFamily="34" charset="0"/>
                <a:cs typeface="Aharoni" pitchFamily="2" charset="-79"/>
              </a:rPr>
              <a:t>: pressing these key enables the user to activate or deactivate the Numeric keypad.</a:t>
            </a:r>
            <a:endParaRPr b="1" dirty="0" sz="3200" lang="en-US" smtClean="0">
              <a:solidFill>
                <a:schemeClr val="accent1">
                  <a:lumMod val="75000"/>
                </a:schemeClr>
              </a:solidFill>
              <a:latin typeface="Arial Black" pitchFamily="34" charset="0"/>
            </a:endParaRPr>
          </a:p>
          <a:p>
            <a:endParaRPr dirty="0" sz="3200" lang="en-US">
              <a:latin typeface="Arial Black" pitchFamily="34" charset="0"/>
            </a:endParaRPr>
          </a:p>
        </p:txBody>
      </p:sp>
    </p:spTree>
  </p:cSld>
  <p:clrMapOvr>
    <a:masterClrMapping/>
  </p:clrMapOvr>
  <p:transition spd="slow">
    <p:newsfla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271" name=""/>
        <p:cNvGrpSpPr/>
        <p:nvPr/>
      </p:nvGrpSpPr>
      <p:grpSpPr>
        <a:xfrm>
          <a:off x="0" y="0"/>
          <a:ext cx="0" cy="0"/>
          <a:chOff x="0" y="0"/>
          <a:chExt cx="0" cy="0"/>
        </a:xfrm>
      </p:grpSpPr>
      <p:sp>
        <p:nvSpPr>
          <p:cNvPr id="1048723" name="Content Placeholder 1"/>
          <p:cNvSpPr>
            <a:spLocks noGrp="1"/>
          </p:cNvSpPr>
          <p:nvPr>
            <p:ph idx="1"/>
          </p:nvPr>
        </p:nvSpPr>
        <p:spPr>
          <a:xfrm>
            <a:off x="228600" y="152400"/>
            <a:ext cx="8534399" cy="6400799"/>
          </a:xfrm>
          <a:solidFill>
            <a:srgbClr val="FFFF00"/>
          </a:solidFill>
        </p:spPr>
        <p:txBody>
          <a:bodyPr>
            <a:normAutofit/>
          </a:bodyPr>
          <a:p>
            <a:pPr indent="-457200" marL="457200">
              <a:buNone/>
            </a:pPr>
            <a:r>
              <a:rPr b="1" dirty="0" sz="3200" i="1" lang="en-US" u="sng" smtClean="0">
                <a:solidFill>
                  <a:srgbClr val="3014DA"/>
                </a:solidFill>
                <a:latin typeface="Arial Black" pitchFamily="34" charset="0"/>
              </a:rPr>
              <a:t>Using the typing tutor:</a:t>
            </a:r>
          </a:p>
          <a:p>
            <a:pPr indent="-457200" marL="457200">
              <a:buNone/>
            </a:pPr>
            <a:r>
              <a:rPr b="1" dirty="0" sz="3200" lang="en-US" smtClean="0">
                <a:solidFill>
                  <a:schemeClr val="accent1">
                    <a:lumMod val="75000"/>
                  </a:schemeClr>
                </a:solidFill>
                <a:latin typeface="Arial Black" pitchFamily="34" charset="0"/>
              </a:rPr>
              <a:t>A typing tutor is a program designed specifically to allow the user enhance his keyboard skills. It helps the user to:</a:t>
            </a:r>
          </a:p>
          <a:p>
            <a:pPr indent="-457200" marL="457200">
              <a:buFont typeface="Courier New" pitchFamily="49" charset="0"/>
              <a:buChar char="o"/>
            </a:pPr>
            <a:r>
              <a:rPr b="1" dirty="0" sz="3200" lang="en-US" smtClean="0">
                <a:solidFill>
                  <a:schemeClr val="accent1">
                    <a:lumMod val="75000"/>
                  </a:schemeClr>
                </a:solidFill>
                <a:latin typeface="Arial Black" pitchFamily="34" charset="0"/>
              </a:rPr>
              <a:t>Increase the typing speed.</a:t>
            </a:r>
          </a:p>
          <a:p>
            <a:pPr indent="-457200" marL="457200">
              <a:buFont typeface="Courier New" pitchFamily="49" charset="0"/>
              <a:buChar char="o"/>
            </a:pPr>
            <a:r>
              <a:rPr b="1" dirty="0" sz="3200" lang="en-US" smtClean="0">
                <a:solidFill>
                  <a:schemeClr val="accent1">
                    <a:lumMod val="75000"/>
                  </a:schemeClr>
                </a:solidFill>
                <a:latin typeface="Arial Black" pitchFamily="34" charset="0"/>
              </a:rPr>
              <a:t>Increase the typing accuracy.</a:t>
            </a:r>
          </a:p>
          <a:p>
            <a:pPr indent="-457200" marL="457200">
              <a:buFont typeface="Courier New" pitchFamily="49" charset="0"/>
              <a:buChar char="o"/>
            </a:pPr>
            <a:r>
              <a:rPr b="1" dirty="0" sz="3200" lang="en-US" smtClean="0">
                <a:solidFill>
                  <a:schemeClr val="accent1">
                    <a:lumMod val="75000"/>
                  </a:schemeClr>
                </a:solidFill>
                <a:latin typeface="Arial Black" pitchFamily="34" charset="0"/>
              </a:rPr>
              <a:t>Understand the keyboard keys and their location.</a:t>
            </a:r>
          </a:p>
          <a:p>
            <a:pPr indent="-457200" marL="457200">
              <a:buFont typeface="Courier New" pitchFamily="49" charset="0"/>
              <a:buChar char="o"/>
            </a:pPr>
            <a:r>
              <a:rPr b="1" dirty="0" sz="3200" lang="en-US" smtClean="0">
                <a:solidFill>
                  <a:schemeClr val="accent1">
                    <a:lumMod val="75000"/>
                  </a:schemeClr>
                </a:solidFill>
                <a:latin typeface="Arial Black" pitchFamily="34" charset="0"/>
              </a:rPr>
              <a:t>Enhance a comfortable sitting and typing posture.</a:t>
            </a:r>
          </a:p>
          <a:p>
            <a:endParaRPr dirty="0" sz="3200" lang="en-US"/>
          </a:p>
        </p:txBody>
      </p:sp>
    </p:spTree>
  </p:cSld>
  <p:clrMapOvr>
    <a:masterClrMapping/>
  </p:clrMapOvr>
  <p:transition spd="slow">
    <p:newsflash/>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272" name=""/>
        <p:cNvGrpSpPr/>
        <p:nvPr/>
      </p:nvGrpSpPr>
      <p:grpSpPr>
        <a:xfrm>
          <a:off x="0" y="0"/>
          <a:ext cx="0" cy="0"/>
          <a:chOff x="0" y="0"/>
          <a:chExt cx="0" cy="0"/>
        </a:xfrm>
      </p:grpSpPr>
      <p:sp>
        <p:nvSpPr>
          <p:cNvPr id="1048724" name="Content Placeholder 1"/>
          <p:cNvSpPr>
            <a:spLocks noGrp="1"/>
          </p:cNvSpPr>
          <p:nvPr>
            <p:ph idx="1"/>
          </p:nvPr>
        </p:nvSpPr>
        <p:spPr>
          <a:xfrm>
            <a:off x="228599" y="457200"/>
            <a:ext cx="8686801" cy="6172200"/>
          </a:xfrm>
          <a:solidFill>
            <a:srgbClr val="FFFF66"/>
          </a:solidFill>
        </p:spPr>
        <p:txBody>
          <a:bodyPr>
            <a:noAutofit/>
          </a:bodyPr>
          <a:p>
            <a:pPr indent="-457200" marL="457200">
              <a:buNone/>
            </a:pPr>
            <a:r>
              <a:rPr b="1" dirty="0" sz="3600" lang="en-US" smtClean="0">
                <a:solidFill>
                  <a:schemeClr val="accent5">
                    <a:lumMod val="75000"/>
                  </a:schemeClr>
                </a:solidFill>
                <a:latin typeface="Arial Black" pitchFamily="34" charset="0"/>
                <a:cs typeface="Aharoni" pitchFamily="2" charset="-79"/>
              </a:rPr>
              <a:t>Types of keyboards:</a:t>
            </a:r>
          </a:p>
          <a:p>
            <a:pPr indent="-457200" marL="457200">
              <a:buFont typeface="Wingdings" pitchFamily="2" charset="2"/>
              <a:buChar char="v"/>
            </a:pPr>
            <a:r>
              <a:rPr b="1" dirty="0" sz="3600" lang="en-US" u="sng" smtClean="0">
                <a:solidFill>
                  <a:srgbClr val="3014DA"/>
                </a:solidFill>
                <a:latin typeface="Arial Black" pitchFamily="34" charset="0"/>
                <a:cs typeface="Aharoni" pitchFamily="2" charset="-79"/>
              </a:rPr>
              <a:t>Traditional keyboard</a:t>
            </a:r>
            <a:r>
              <a:rPr b="1" dirty="0" sz="3600" lang="en-US" u="sng" smtClean="0">
                <a:solidFill>
                  <a:schemeClr val="accent5">
                    <a:lumMod val="75000"/>
                  </a:schemeClr>
                </a:solidFill>
                <a:latin typeface="Arial Black" pitchFamily="34" charset="0"/>
                <a:cs typeface="Aharoni" pitchFamily="2" charset="-79"/>
              </a:rPr>
              <a:t>: </a:t>
            </a:r>
            <a:r>
              <a:rPr b="1" dirty="0" sz="3600" lang="en-US" smtClean="0">
                <a:solidFill>
                  <a:schemeClr val="accent5">
                    <a:lumMod val="75000"/>
                  </a:schemeClr>
                </a:solidFill>
                <a:latin typeface="Arial Black" pitchFamily="34" charset="0"/>
                <a:cs typeface="Aharoni" pitchFamily="2" charset="-79"/>
              </a:rPr>
              <a:t>it is the most commonly used keyboard on most computers. </a:t>
            </a:r>
          </a:p>
          <a:p>
            <a:pPr indent="-457200" marL="457200">
              <a:buFont typeface="Wingdings" pitchFamily="2" charset="2"/>
              <a:buChar char="v"/>
            </a:pPr>
            <a:r>
              <a:rPr b="1" dirty="0" sz="3600" lang="en-US" u="sng" smtClean="0">
                <a:solidFill>
                  <a:srgbClr val="3014DA"/>
                </a:solidFill>
                <a:latin typeface="Arial Black" pitchFamily="34" charset="0"/>
                <a:cs typeface="Aharoni" pitchFamily="2" charset="-79"/>
              </a:rPr>
              <a:t>Flexible keyboard</a:t>
            </a:r>
            <a:r>
              <a:rPr b="1" dirty="0" sz="3600" lang="en-US" u="sng" smtClean="0">
                <a:solidFill>
                  <a:schemeClr val="accent5">
                    <a:lumMod val="75000"/>
                  </a:schemeClr>
                </a:solidFill>
                <a:latin typeface="Arial Black" pitchFamily="34" charset="0"/>
                <a:cs typeface="Aharoni" pitchFamily="2" charset="-79"/>
              </a:rPr>
              <a:t>: </a:t>
            </a:r>
            <a:r>
              <a:rPr b="1" dirty="0" sz="3600" lang="en-US" smtClean="0">
                <a:solidFill>
                  <a:schemeClr val="accent5">
                    <a:lumMod val="75000"/>
                  </a:schemeClr>
                </a:solidFill>
                <a:latin typeface="Arial Black" pitchFamily="34" charset="0"/>
                <a:cs typeface="Aharoni" pitchFamily="2" charset="-79"/>
              </a:rPr>
              <a:t>it is a more portable keyboard that can be folded and packed in a bag.</a:t>
            </a:r>
          </a:p>
          <a:p>
            <a:pPr indent="-457200" marL="457200">
              <a:buFont typeface="Wingdings" pitchFamily="2" charset="2"/>
              <a:buChar char="v"/>
            </a:pPr>
            <a:endParaRPr b="1" dirty="0" sz="3600" lang="en-US">
              <a:solidFill>
                <a:schemeClr val="accent5">
                  <a:lumMod val="75000"/>
                </a:schemeClr>
              </a:solidFill>
              <a:latin typeface="Arial Black" pitchFamily="34" charset="0"/>
              <a:cs typeface="Aharoni" pitchFamily="2" charset="-79"/>
            </a:endParaRPr>
          </a:p>
        </p:txBody>
      </p:sp>
    </p:spTree>
  </p:cSld>
  <p:clrMapOvr>
    <a:masterClrMapping/>
  </p:clrMapOvr>
  <p:transition spd="slow">
    <p:newsflash/>
  </p:transition>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273" name=""/>
        <p:cNvGrpSpPr/>
        <p:nvPr/>
      </p:nvGrpSpPr>
      <p:grpSpPr>
        <a:xfrm>
          <a:off x="0" y="0"/>
          <a:ext cx="0" cy="0"/>
          <a:chOff x="0" y="0"/>
          <a:chExt cx="0" cy="0"/>
        </a:xfrm>
      </p:grpSpPr>
      <p:sp>
        <p:nvSpPr>
          <p:cNvPr id="1048725" name="Content Placeholder 1"/>
          <p:cNvSpPr>
            <a:spLocks noGrp="1"/>
          </p:cNvSpPr>
          <p:nvPr>
            <p:ph idx="1"/>
          </p:nvPr>
        </p:nvSpPr>
        <p:spPr>
          <a:xfrm>
            <a:off x="228600" y="228600"/>
            <a:ext cx="8686800" cy="6400800"/>
          </a:xfrm>
          <a:solidFill>
            <a:srgbClr val="FFFF00"/>
          </a:solidFill>
        </p:spPr>
        <p:txBody>
          <a:bodyPr>
            <a:normAutofit/>
          </a:bodyPr>
          <a:p>
            <a:pPr indent="-457200" marL="457200">
              <a:buFont typeface="Wingdings" pitchFamily="2" charset="2"/>
              <a:buChar char="v"/>
            </a:pPr>
            <a:r>
              <a:rPr b="1" dirty="0" sz="3200" lang="en-US" u="sng" smtClean="0">
                <a:solidFill>
                  <a:srgbClr val="3014DA"/>
                </a:solidFill>
                <a:latin typeface="Arial Black" pitchFamily="34" charset="0"/>
                <a:cs typeface="Aharoni" pitchFamily="2" charset="-79"/>
              </a:rPr>
              <a:t>Ergonomic keyboard</a:t>
            </a:r>
            <a:r>
              <a:rPr b="1" dirty="0" sz="3200" lang="en-US" u="sng" smtClean="0">
                <a:solidFill>
                  <a:schemeClr val="accent5">
                    <a:lumMod val="75000"/>
                  </a:schemeClr>
                </a:solidFill>
                <a:latin typeface="Arial Black" pitchFamily="34" charset="0"/>
                <a:cs typeface="Aharoni" pitchFamily="2" charset="-79"/>
              </a:rPr>
              <a:t>: </a:t>
            </a:r>
            <a:r>
              <a:rPr b="1" dirty="0" sz="3200" lang="en-US" smtClean="0">
                <a:solidFill>
                  <a:schemeClr val="accent5">
                    <a:lumMod val="75000"/>
                  </a:schemeClr>
                </a:solidFill>
                <a:latin typeface="Arial Black" pitchFamily="34" charset="0"/>
                <a:cs typeface="Aharoni" pitchFamily="2" charset="-79"/>
              </a:rPr>
              <a:t>an angular keyboard specially designed to provide comfort and alleviate wrist strain.</a:t>
            </a:r>
          </a:p>
          <a:p>
            <a:pPr indent="-457200" marL="457200">
              <a:buFont typeface="Wingdings" pitchFamily="2" charset="2"/>
              <a:buChar char="v"/>
            </a:pPr>
            <a:r>
              <a:rPr b="1" dirty="0" sz="3200" lang="en-US" u="sng" smtClean="0">
                <a:solidFill>
                  <a:srgbClr val="3014DA"/>
                </a:solidFill>
                <a:latin typeface="Arial Black" pitchFamily="34" charset="0"/>
                <a:cs typeface="Aharoni" pitchFamily="2" charset="-79"/>
              </a:rPr>
              <a:t>Keypad</a:t>
            </a:r>
            <a:r>
              <a:rPr b="1" dirty="0" sz="3200" lang="en-US" smtClean="0">
                <a:solidFill>
                  <a:schemeClr val="accent5">
                    <a:lumMod val="75000"/>
                  </a:schemeClr>
                </a:solidFill>
                <a:latin typeface="Arial Black" pitchFamily="34" charset="0"/>
                <a:cs typeface="Aharoni" pitchFamily="2" charset="-79"/>
              </a:rPr>
              <a:t>: a miniature keyboard used on portable devices such as PDA’s, laptops and mobile phones.</a:t>
            </a:r>
          </a:p>
          <a:p>
            <a:pPr indent="-457200" marL="457200">
              <a:buFont typeface="Wingdings" pitchFamily="2" charset="2"/>
              <a:buChar char="v"/>
            </a:pPr>
            <a:r>
              <a:rPr b="1" dirty="0" sz="3200" lang="en-US" u="sng" smtClean="0">
                <a:solidFill>
                  <a:srgbClr val="3014DA"/>
                </a:solidFill>
                <a:latin typeface="Arial Black" pitchFamily="34" charset="0"/>
                <a:cs typeface="Aharoni" pitchFamily="2" charset="-79"/>
              </a:rPr>
              <a:t>Braille keyboard</a:t>
            </a:r>
            <a:r>
              <a:rPr b="1" dirty="0" sz="3200" lang="en-US" u="sng" smtClean="0">
                <a:solidFill>
                  <a:schemeClr val="accent5">
                    <a:lumMod val="75000"/>
                  </a:schemeClr>
                </a:solidFill>
                <a:latin typeface="Arial Black" pitchFamily="34" charset="0"/>
                <a:cs typeface="Aharoni" pitchFamily="2" charset="-79"/>
              </a:rPr>
              <a:t>: </a:t>
            </a:r>
            <a:r>
              <a:rPr b="1" dirty="0" sz="3200" lang="en-US" smtClean="0">
                <a:solidFill>
                  <a:schemeClr val="accent5">
                    <a:lumMod val="75000"/>
                  </a:schemeClr>
                </a:solidFill>
                <a:latin typeface="Arial Black" pitchFamily="34" charset="0"/>
                <a:cs typeface="Aharoni" pitchFamily="2" charset="-79"/>
              </a:rPr>
              <a:t>keyboard designed for use by the blind. It consists of keys identified by raised dots.</a:t>
            </a:r>
          </a:p>
          <a:p>
            <a:endParaRPr dirty="0" sz="3200" lang="en-US"/>
          </a:p>
        </p:txBody>
      </p:sp>
    </p:spTree>
  </p:cSld>
  <p:clrMapOvr>
    <a:masterClrMapping/>
  </p:clrMapOvr>
  <p:transition spd="slow">
    <p:newsflash/>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274" name=""/>
        <p:cNvGrpSpPr/>
        <p:nvPr/>
      </p:nvGrpSpPr>
      <p:grpSpPr>
        <a:xfrm>
          <a:off x="0" y="0"/>
          <a:ext cx="0" cy="0"/>
          <a:chOff x="0" y="0"/>
          <a:chExt cx="0" cy="0"/>
        </a:xfrm>
      </p:grpSpPr>
      <p:sp>
        <p:nvSpPr>
          <p:cNvPr id="1048726" name="Content Placeholder 1"/>
          <p:cNvSpPr>
            <a:spLocks noGrp="1"/>
          </p:cNvSpPr>
          <p:nvPr>
            <p:ph idx="1"/>
          </p:nvPr>
        </p:nvSpPr>
        <p:spPr>
          <a:xfrm>
            <a:off x="152400" y="152400"/>
            <a:ext cx="8839199" cy="6553200"/>
          </a:xfrm>
          <a:solidFill>
            <a:srgbClr val="FFFF66"/>
          </a:solidFill>
        </p:spPr>
        <p:txBody>
          <a:bodyPr>
            <a:normAutofit/>
          </a:bodyPr>
          <a:p>
            <a:pPr>
              <a:buNone/>
            </a:pPr>
            <a:r>
              <a:rPr b="1" dirty="0" sz="3200" lang="en-US" smtClean="0">
                <a:solidFill>
                  <a:srgbClr val="FF0000"/>
                </a:solidFill>
                <a:latin typeface="Arial Black" pitchFamily="34" charset="0"/>
              </a:rPr>
              <a:t>2) </a:t>
            </a:r>
            <a:r>
              <a:rPr b="1" dirty="0" sz="3200" lang="en-US" u="sng" smtClean="0">
                <a:solidFill>
                  <a:srgbClr val="FF0000"/>
                </a:solidFill>
                <a:effectLst>
                  <a:outerShdw algn="tl" blurRad="38100" dir="2700000" dist="38100">
                    <a:srgbClr val="000000">
                      <a:alpha val="43137"/>
                    </a:srgbClr>
                  </a:outerShdw>
                </a:effectLst>
                <a:latin typeface="Arial Black" pitchFamily="34" charset="0"/>
              </a:rPr>
              <a:t>Pointing devices</a:t>
            </a:r>
            <a:r>
              <a:rPr b="1" dirty="0" sz="3200" lang="en-US" smtClean="0">
                <a:latin typeface="Arial Black" pitchFamily="34" charset="0"/>
              </a:rPr>
              <a:t>:</a:t>
            </a:r>
          </a:p>
          <a:p>
            <a:pPr>
              <a:buNone/>
            </a:pPr>
            <a:r>
              <a:rPr b="1" dirty="0" sz="3200" lang="en-US" smtClean="0">
                <a:latin typeface="Arial Black" pitchFamily="34" charset="0"/>
              </a:rPr>
              <a:t>Pointing devices are used for controlling a pointer cursor on the screen. They include:</a:t>
            </a:r>
          </a:p>
          <a:p>
            <a:pPr>
              <a:buNone/>
            </a:pPr>
            <a:r>
              <a:rPr b="1" dirty="0" sz="3200" lang="en-US" smtClean="0">
                <a:latin typeface="Arial Black" pitchFamily="34" charset="0"/>
              </a:rPr>
              <a:t>a). </a:t>
            </a:r>
            <a:r>
              <a:rPr b="1" dirty="0" sz="3200" lang="en-US" u="sng" smtClean="0">
                <a:solidFill>
                  <a:srgbClr val="FF0000"/>
                </a:solidFill>
                <a:effectLst>
                  <a:outerShdw algn="tl" blurRad="38100" dir="2700000" dist="38100">
                    <a:srgbClr val="000000">
                      <a:alpha val="43137"/>
                    </a:srgbClr>
                  </a:outerShdw>
                </a:effectLst>
                <a:latin typeface="Arial Black" pitchFamily="34" charset="0"/>
              </a:rPr>
              <a:t>Mouse</a:t>
            </a:r>
          </a:p>
          <a:p>
            <a:pPr>
              <a:buNone/>
            </a:pPr>
            <a:r>
              <a:rPr b="1" dirty="0" sz="3200" lang="en-US" smtClean="0">
                <a:latin typeface="Arial Black" pitchFamily="34" charset="0"/>
              </a:rPr>
              <a:t>It is a pointing device used as an alternative to the keyboard to provide direct-online input. It is used to select options from menus or from a set of </a:t>
            </a:r>
            <a:r>
              <a:rPr b="1" dirty="0" sz="3200" i="1" lang="en-US" smtClean="0">
                <a:solidFill>
                  <a:srgbClr val="3014DA"/>
                </a:solidFill>
                <a:latin typeface="Arial Black" pitchFamily="34" charset="0"/>
              </a:rPr>
              <a:t>icons</a:t>
            </a:r>
            <a:r>
              <a:rPr b="1" dirty="0" sz="3200" lang="en-US" smtClean="0">
                <a:latin typeface="Arial Black" pitchFamily="34" charset="0"/>
              </a:rPr>
              <a:t> (</a:t>
            </a:r>
            <a:r>
              <a:rPr b="1" dirty="0" sz="3200" i="1" lang="en-US" smtClean="0">
                <a:solidFill>
                  <a:srgbClr val="3014DA"/>
                </a:solidFill>
                <a:latin typeface="Arial Black" pitchFamily="34" charset="0"/>
              </a:rPr>
              <a:t>simple graphical images</a:t>
            </a:r>
            <a:r>
              <a:rPr b="1" dirty="0" sz="3200" lang="en-US" smtClean="0">
                <a:latin typeface="Arial Black" pitchFamily="34" charset="0"/>
              </a:rPr>
              <a:t>). It moves a pointer or cursor on the screen.</a:t>
            </a:r>
          </a:p>
        </p:txBody>
      </p:sp>
    </p:spTree>
  </p:cSld>
  <p:clrMapOvr>
    <a:masterClrMapping/>
  </p:clrMapOvr>
  <p:transition spd="slow">
    <p:newsflash/>
  </p:transition>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275" name=""/>
        <p:cNvGrpSpPr/>
        <p:nvPr/>
      </p:nvGrpSpPr>
      <p:grpSpPr>
        <a:xfrm>
          <a:off x="0" y="0"/>
          <a:ext cx="0" cy="0"/>
          <a:chOff x="0" y="0"/>
          <a:chExt cx="0" cy="0"/>
        </a:xfrm>
      </p:grpSpPr>
      <p:sp>
        <p:nvSpPr>
          <p:cNvPr id="1048727" name="Content Placeholder 1"/>
          <p:cNvSpPr>
            <a:spLocks noGrp="1"/>
          </p:cNvSpPr>
          <p:nvPr>
            <p:ph idx="1"/>
          </p:nvPr>
        </p:nvSpPr>
        <p:spPr>
          <a:xfrm>
            <a:off x="152400" y="152400"/>
            <a:ext cx="8763000" cy="6553199"/>
          </a:xfrm>
          <a:solidFill>
            <a:srgbClr val="FFFF00"/>
          </a:solidFill>
        </p:spPr>
        <p:txBody>
          <a:bodyPr>
            <a:normAutofit/>
          </a:bodyPr>
          <a:p>
            <a:pPr>
              <a:buNone/>
            </a:pPr>
            <a:r>
              <a:rPr b="1" dirty="0" sz="3200" lang="en-US" u="sng" smtClean="0">
                <a:solidFill>
                  <a:srgbClr val="3014DA"/>
                </a:solidFill>
                <a:latin typeface="Arial Black" pitchFamily="34" charset="0"/>
              </a:rPr>
              <a:t>Mouse skills:</a:t>
            </a:r>
          </a:p>
          <a:p>
            <a:pPr>
              <a:buNone/>
            </a:pPr>
            <a:r>
              <a:rPr b="1" dirty="0" sz="3200" lang="en-US" smtClean="0">
                <a:latin typeface="Arial Black" pitchFamily="34" charset="0"/>
              </a:rPr>
              <a:t>The four common mouse skills are:</a:t>
            </a:r>
          </a:p>
          <a:p>
            <a:pPr>
              <a:buFont typeface="Wingdings" pitchFamily="2" charset="2"/>
              <a:buChar char="v"/>
            </a:pPr>
            <a:r>
              <a:rPr b="1" dirty="0" sz="3200" i="1" lang="en-US" smtClean="0">
                <a:solidFill>
                  <a:srgbClr val="3014DA"/>
                </a:solidFill>
                <a:effectLst>
                  <a:outerShdw algn="tl" blurRad="38100" dir="2700000" dist="38100">
                    <a:srgbClr val="000000">
                      <a:alpha val="43137"/>
                    </a:srgbClr>
                  </a:outerShdw>
                </a:effectLst>
                <a:latin typeface="Arial Black" pitchFamily="34" charset="0"/>
              </a:rPr>
              <a:t>Clicking</a:t>
            </a:r>
            <a:r>
              <a:rPr b="1" dirty="0" sz="3200" lang="en-US" smtClean="0">
                <a:latin typeface="Arial Black" pitchFamily="34" charset="0"/>
              </a:rPr>
              <a:t>: this means pressing and releasing the left mouse button once. A click always selects an object.</a:t>
            </a:r>
          </a:p>
          <a:p>
            <a:pPr>
              <a:buFont typeface="Wingdings" pitchFamily="2" charset="2"/>
              <a:buChar char="v"/>
            </a:pPr>
            <a:r>
              <a:rPr b="1" dirty="0" sz="3200" i="1" lang="en-US" smtClean="0">
                <a:solidFill>
                  <a:srgbClr val="3014DA"/>
                </a:solidFill>
                <a:effectLst>
                  <a:outerShdw algn="tl" blurRad="38100" dir="2700000" dist="38100">
                    <a:srgbClr val="000000">
                      <a:alpha val="43137"/>
                    </a:srgbClr>
                  </a:outerShdw>
                </a:effectLst>
                <a:latin typeface="Arial Black" pitchFamily="34" charset="0"/>
              </a:rPr>
              <a:t>Double clicking</a:t>
            </a:r>
            <a:r>
              <a:rPr b="1" dirty="0" sz="3200" lang="en-US" smtClean="0">
                <a:latin typeface="Arial Black" pitchFamily="34" charset="0"/>
              </a:rPr>
              <a:t>: this means pressing the left mouse button twice in quick succession. This action usually opens a file or starts a program.</a:t>
            </a:r>
          </a:p>
          <a:p>
            <a:endParaRPr dirty="0" sz="3200" lang="en-US">
              <a:latin typeface="Arial Black" pitchFamily="34" charset="0"/>
            </a:endParaRPr>
          </a:p>
        </p:txBody>
      </p:sp>
    </p:spTree>
  </p:cSld>
  <p:clrMapOvr>
    <a:masterClrMapping/>
  </p:clrMapOvr>
  <p:transition spd="slow">
    <p:newsflash/>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276" name=""/>
        <p:cNvGrpSpPr/>
        <p:nvPr/>
      </p:nvGrpSpPr>
      <p:grpSpPr>
        <a:xfrm>
          <a:off x="0" y="0"/>
          <a:ext cx="0" cy="0"/>
          <a:chOff x="0" y="0"/>
          <a:chExt cx="0" cy="0"/>
        </a:xfrm>
      </p:grpSpPr>
      <p:sp>
        <p:nvSpPr>
          <p:cNvPr id="1048728" name="Content Placeholder 1"/>
          <p:cNvSpPr>
            <a:spLocks noGrp="1"/>
          </p:cNvSpPr>
          <p:nvPr>
            <p:ph idx="1"/>
          </p:nvPr>
        </p:nvSpPr>
        <p:spPr>
          <a:xfrm>
            <a:off x="152400" y="152400"/>
            <a:ext cx="8839200" cy="6553200"/>
          </a:xfrm>
          <a:solidFill>
            <a:srgbClr val="FFFF66"/>
          </a:solidFill>
        </p:spPr>
        <p:txBody>
          <a:bodyPr>
            <a:normAutofit lnSpcReduction="10000"/>
          </a:bodyPr>
          <a:p>
            <a:pPr>
              <a:buFont typeface="Wingdings" pitchFamily="2" charset="2"/>
              <a:buChar char="v"/>
            </a:pPr>
            <a:r>
              <a:rPr b="1" dirty="0" sz="2800" lang="en-US" u="sng" smtClean="0">
                <a:solidFill>
                  <a:schemeClr val="accent1">
                    <a:lumMod val="75000"/>
                  </a:schemeClr>
                </a:solidFill>
                <a:latin typeface="Arial Black" pitchFamily="34" charset="0"/>
              </a:rPr>
              <a:t>Right clicking</a:t>
            </a:r>
            <a:r>
              <a:rPr b="1" dirty="0" sz="2800" lang="en-US" smtClean="0">
                <a:solidFill>
                  <a:srgbClr val="3014DA"/>
                </a:solidFill>
                <a:latin typeface="Arial Black" pitchFamily="34" charset="0"/>
              </a:rPr>
              <a:t>: pressing the right mouse button once displays a list of </a:t>
            </a:r>
            <a:r>
              <a:rPr b="1" dirty="0" sz="2800" i="1" lang="en-US" smtClean="0">
                <a:solidFill>
                  <a:schemeClr val="accent1">
                    <a:lumMod val="75000"/>
                  </a:schemeClr>
                </a:solidFill>
                <a:latin typeface="Arial Black" pitchFamily="34" charset="0"/>
                <a:cs typeface="Aharoni" pitchFamily="2" charset="-79"/>
              </a:rPr>
              <a:t>shortcut commands/pop-up menu or context sensitive menu </a:t>
            </a:r>
            <a:r>
              <a:rPr b="1" dirty="0" sz="2800" lang="en-US" smtClean="0">
                <a:solidFill>
                  <a:srgbClr val="3014DA"/>
                </a:solidFill>
                <a:latin typeface="Arial Black" pitchFamily="34" charset="0"/>
              </a:rPr>
              <a:t>from which a user can make a selection by clicking the left mouse button.</a:t>
            </a:r>
          </a:p>
          <a:p>
            <a:pPr>
              <a:buFont typeface="Wingdings" pitchFamily="2" charset="2"/>
              <a:buChar char="v"/>
            </a:pPr>
            <a:r>
              <a:rPr b="1" dirty="0" sz="2800" lang="en-US" u="sng" smtClean="0">
                <a:solidFill>
                  <a:schemeClr val="accent1">
                    <a:lumMod val="75000"/>
                  </a:schemeClr>
                </a:solidFill>
                <a:latin typeface="Arial Black" pitchFamily="34" charset="0"/>
              </a:rPr>
              <a:t>Drag and drop</a:t>
            </a:r>
            <a:r>
              <a:rPr b="1" dirty="0" sz="2800" lang="en-US" smtClean="0">
                <a:solidFill>
                  <a:srgbClr val="3014DA"/>
                </a:solidFill>
                <a:latin typeface="Arial Black" pitchFamily="34" charset="0"/>
              </a:rPr>
              <a:t>: this is an action where a user clicks and moves an item from one location on the screen to another. This action is accomplished by clicking an item, then pressing the left mouse button and holding it down, then sliding the mouse until the pointer reaches the desired position, then releasing the left mouse button. The item will be dropped in the new location.</a:t>
            </a:r>
            <a:endParaRPr b="1" dirty="0" sz="2800" lang="en-US">
              <a:solidFill>
                <a:srgbClr val="3014DA"/>
              </a:solidFill>
              <a:latin typeface="Arial Black" pitchFamily="34" charset="0"/>
            </a:endParaRPr>
          </a:p>
        </p:txBody>
      </p:sp>
    </p:spTree>
  </p:cSld>
  <p:clrMapOvr>
    <a:masterClrMapping/>
  </p:clrMapOvr>
  <p:transition spd="slow">
    <p:newsflash/>
  </p:transition>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277" name=""/>
        <p:cNvGrpSpPr/>
        <p:nvPr/>
      </p:nvGrpSpPr>
      <p:grpSpPr>
        <a:xfrm>
          <a:off x="0" y="0"/>
          <a:ext cx="0" cy="0"/>
          <a:chOff x="0" y="0"/>
          <a:chExt cx="0" cy="0"/>
        </a:xfrm>
      </p:grpSpPr>
      <p:sp>
        <p:nvSpPr>
          <p:cNvPr id="1048729" name="Content Placeholder 1"/>
          <p:cNvSpPr>
            <a:spLocks noGrp="1"/>
          </p:cNvSpPr>
          <p:nvPr>
            <p:ph idx="1"/>
          </p:nvPr>
        </p:nvSpPr>
        <p:spPr>
          <a:xfrm>
            <a:off x="152400" y="152400"/>
            <a:ext cx="8686799" cy="6629399"/>
          </a:xfrm>
          <a:solidFill>
            <a:srgbClr val="FFFF00"/>
          </a:solidFill>
        </p:spPr>
        <p:txBody>
          <a:bodyPr>
            <a:normAutofit/>
          </a:bodyPr>
          <a:p>
            <a:pPr>
              <a:buNone/>
            </a:pPr>
            <a:r>
              <a:rPr b="1" dirty="0" sz="2800" lang="en-US" smtClean="0">
                <a:solidFill>
                  <a:srgbClr val="3014DA"/>
                </a:solidFill>
                <a:latin typeface="Arial Black" pitchFamily="34" charset="0"/>
              </a:rPr>
              <a:t>Types of mouse:</a:t>
            </a:r>
          </a:p>
          <a:p>
            <a:pPr>
              <a:buFont typeface="Wingdings" pitchFamily="2" charset="2"/>
              <a:buChar char="v"/>
            </a:pPr>
            <a:r>
              <a:rPr b="1" dirty="0" sz="2800" lang="en-US" u="sng" smtClean="0">
                <a:solidFill>
                  <a:srgbClr val="008000"/>
                </a:solidFill>
                <a:latin typeface="Arial Black" pitchFamily="34" charset="0"/>
              </a:rPr>
              <a:t>Standard mouse/traditional mouse</a:t>
            </a:r>
            <a:r>
              <a:rPr b="1" dirty="0" sz="2800" lang="en-US" smtClean="0">
                <a:solidFill>
                  <a:srgbClr val="3014DA"/>
                </a:solidFill>
                <a:latin typeface="Arial Black" pitchFamily="34" charset="0"/>
              </a:rPr>
              <a:t>: it has a ball underneath, two buttons and an optional scroll button located between the left and right buttons.</a:t>
            </a:r>
          </a:p>
          <a:p>
            <a:pPr>
              <a:buFont typeface="Wingdings" pitchFamily="2" charset="2"/>
              <a:buChar char="v"/>
            </a:pPr>
            <a:r>
              <a:rPr b="1" dirty="0" sz="2800" lang="en-US" u="sng" smtClean="0">
                <a:solidFill>
                  <a:srgbClr val="008000"/>
                </a:solidFill>
                <a:latin typeface="Arial Black" pitchFamily="34" charset="0"/>
              </a:rPr>
              <a:t>Optical mouse</a:t>
            </a:r>
            <a:r>
              <a:rPr b="1" dirty="0" sz="2800" lang="en-US" u="sng" smtClean="0">
                <a:solidFill>
                  <a:srgbClr val="3014DA"/>
                </a:solidFill>
                <a:latin typeface="Arial Black" pitchFamily="34" charset="0"/>
              </a:rPr>
              <a:t>: </a:t>
            </a:r>
            <a:r>
              <a:rPr b="1" dirty="0" sz="2800" lang="en-US" smtClean="0">
                <a:solidFill>
                  <a:srgbClr val="3014DA"/>
                </a:solidFill>
                <a:latin typeface="Arial Black" pitchFamily="34" charset="0"/>
              </a:rPr>
              <a:t>it does not have any moving parts. It works using a tiny digital camera to take 1,500 pictures every second on the surface where it is resting. Interpreting the pictures indicates the direction of the mouse movement hence the pointers position on the screen.</a:t>
            </a:r>
          </a:p>
        </p:txBody>
      </p:sp>
    </p:spTree>
  </p:cSld>
  <p:clrMapOvr>
    <a:masterClrMapping/>
  </p:clrMapOvr>
  <p:transition spd="slow">
    <p:newsflash/>
  </p:transition>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278" name=""/>
        <p:cNvGrpSpPr/>
        <p:nvPr/>
      </p:nvGrpSpPr>
      <p:grpSpPr>
        <a:xfrm>
          <a:off x="0" y="0"/>
          <a:ext cx="0" cy="0"/>
          <a:chOff x="0" y="0"/>
          <a:chExt cx="0" cy="0"/>
        </a:xfrm>
      </p:grpSpPr>
      <p:sp>
        <p:nvSpPr>
          <p:cNvPr id="1048730" name="Content Placeholder 1"/>
          <p:cNvSpPr>
            <a:spLocks noGrp="1"/>
          </p:cNvSpPr>
          <p:nvPr>
            <p:ph idx="1"/>
          </p:nvPr>
        </p:nvSpPr>
        <p:spPr>
          <a:xfrm>
            <a:off x="152400" y="152400"/>
            <a:ext cx="8763000" cy="6477000"/>
          </a:xfrm>
          <a:solidFill>
            <a:srgbClr val="FFFF00"/>
          </a:solidFill>
        </p:spPr>
        <p:txBody>
          <a:bodyPr>
            <a:normAutofit/>
          </a:bodyPr>
          <a:p>
            <a:pPr>
              <a:buFont typeface="Wingdings" pitchFamily="2" charset="2"/>
              <a:buChar char="v"/>
            </a:pPr>
            <a:r>
              <a:rPr b="1" dirty="0" sz="2800" lang="en-US" u="sng" smtClean="0">
                <a:solidFill>
                  <a:srgbClr val="008000"/>
                </a:solidFill>
                <a:latin typeface="Arial Black" pitchFamily="34" charset="0"/>
              </a:rPr>
              <a:t>Cordless/wireless mouse</a:t>
            </a:r>
            <a:r>
              <a:rPr b="1" dirty="0" sz="2800" lang="en-US" u="sng" smtClean="0">
                <a:solidFill>
                  <a:srgbClr val="3014DA"/>
                </a:solidFill>
                <a:latin typeface="Arial Black" pitchFamily="34" charset="0"/>
              </a:rPr>
              <a:t>: </a:t>
            </a:r>
            <a:r>
              <a:rPr b="1" dirty="0" sz="2800" lang="en-US" smtClean="0">
                <a:solidFill>
                  <a:srgbClr val="3014DA"/>
                </a:solidFill>
                <a:latin typeface="Arial Black" pitchFamily="34" charset="0"/>
              </a:rPr>
              <a:t>It is a battery powered mouse that uses radio or infrared waves to move the pointer instead of being physically connected to the system unit.</a:t>
            </a:r>
          </a:p>
          <a:p>
            <a:pPr indent="-457200" marL="457200">
              <a:buFont typeface="+mj-lt"/>
              <a:buAutoNum type="alphaLcParenR" startAt="2"/>
            </a:pPr>
            <a:r>
              <a:rPr b="1" dirty="0" sz="2800" lang="en-US" u="sng" smtClean="0">
                <a:solidFill>
                  <a:srgbClr val="FF0000"/>
                </a:solidFill>
                <a:effectLst>
                  <a:outerShdw algn="tl" blurRad="38100" dir="2700000" dist="38100">
                    <a:srgbClr val="000000">
                      <a:alpha val="43137"/>
                    </a:srgbClr>
                  </a:outerShdw>
                </a:effectLst>
                <a:latin typeface="Arial Black" pitchFamily="34" charset="0"/>
              </a:rPr>
              <a:t>Trackball</a:t>
            </a:r>
            <a:r>
              <a:rPr b="1" dirty="0" sz="2800" lang="en-US" smtClean="0">
                <a:solidFill>
                  <a:srgbClr val="3014DA"/>
                </a:solidFill>
                <a:latin typeface="Arial Black" pitchFamily="34" charset="0"/>
              </a:rPr>
              <a:t>: it works just like the mouse, only that its ball is located at the top. Instead of moving the device on a flat surface, the user rotates the ball using a finger. Some keyboards come with an integrated track ball, hence no need for a mouse.</a:t>
            </a:r>
          </a:p>
          <a:p>
            <a:endParaRPr dirty="0" sz="2800" lang="en-US">
              <a:latin typeface="Arial Black" pitchFamily="34" charset="0"/>
            </a:endParaRPr>
          </a:p>
        </p:txBody>
      </p:sp>
    </p:spTree>
  </p:cSld>
  <p:clrMapOvr>
    <a:masterClrMapping/>
  </p:clrMapOvr>
  <p:transition spd="slow">
    <p:newsflash/>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279" name=""/>
        <p:cNvGrpSpPr/>
        <p:nvPr/>
      </p:nvGrpSpPr>
      <p:grpSpPr>
        <a:xfrm>
          <a:off x="0" y="0"/>
          <a:ext cx="0" cy="0"/>
          <a:chOff x="0" y="0"/>
          <a:chExt cx="0" cy="0"/>
        </a:xfrm>
      </p:grpSpPr>
      <p:sp>
        <p:nvSpPr>
          <p:cNvPr id="1048731" name="Content Placeholder 1"/>
          <p:cNvSpPr>
            <a:spLocks noGrp="1"/>
          </p:cNvSpPr>
          <p:nvPr>
            <p:ph idx="1"/>
          </p:nvPr>
        </p:nvSpPr>
        <p:spPr>
          <a:xfrm>
            <a:off x="76201" y="152400"/>
            <a:ext cx="8991599" cy="6553200"/>
          </a:xfrm>
          <a:solidFill>
            <a:srgbClr val="FFFF00"/>
          </a:solidFill>
        </p:spPr>
        <p:txBody>
          <a:bodyPr>
            <a:normAutofit/>
          </a:bodyPr>
          <a:p>
            <a:pPr indent="-457200" marL="457200">
              <a:buFont typeface="+mj-lt"/>
              <a:buAutoNum type="alphaLcParenR" startAt="3"/>
            </a:pPr>
            <a:r>
              <a:rPr b="1" dirty="0" lang="en-US" u="sng" smtClean="0">
                <a:solidFill>
                  <a:srgbClr val="FF0000"/>
                </a:solidFill>
                <a:latin typeface="Arial Black" pitchFamily="34" charset="0"/>
              </a:rPr>
              <a:t>Joystick/game pads</a:t>
            </a:r>
            <a:r>
              <a:rPr b="1" dirty="0" lang="en-US" smtClean="0">
                <a:solidFill>
                  <a:srgbClr val="3014DA"/>
                </a:solidFill>
                <a:latin typeface="Arial Black" pitchFamily="34" charset="0"/>
              </a:rPr>
              <a:t>: it is an input device that lets the user to control the movement of an object on the screen by operating a small lever. It is usually used for playing computer games.</a:t>
            </a:r>
          </a:p>
          <a:p>
            <a:pPr indent="-457200" marL="457200">
              <a:buFont typeface="+mj-lt"/>
              <a:buAutoNum type="alphaLcParenR" startAt="3"/>
            </a:pPr>
            <a:r>
              <a:rPr b="1" dirty="0" lang="en-US" u="sng" smtClean="0">
                <a:solidFill>
                  <a:srgbClr val="FF0000"/>
                </a:solidFill>
                <a:latin typeface="Arial Black" pitchFamily="34" charset="0"/>
              </a:rPr>
              <a:t>Digitising tablet/graphics tablet</a:t>
            </a:r>
            <a:r>
              <a:rPr b="1" dirty="0" lang="en-US" smtClean="0">
                <a:solidFill>
                  <a:srgbClr val="3014DA"/>
                </a:solidFill>
                <a:latin typeface="Arial Black" pitchFamily="34" charset="0"/>
              </a:rPr>
              <a:t>: it is a board like input device that can detect the position of a pointing device such as a stylus (a pen like pointing device for a graphics tablet). The user draws images and graphics on the tablet using a stylus. The digitizer is used for tracing highly detailed engineering and architectural drawings and designs.</a:t>
            </a:r>
          </a:p>
          <a:p>
            <a:pPr indent="-457200" marL="457200">
              <a:buFont typeface="+mj-lt"/>
              <a:buAutoNum type="alphaLcParenR" startAt="3"/>
            </a:pPr>
            <a:r>
              <a:rPr b="1" dirty="0" lang="en-US" u="sng" smtClean="0">
                <a:solidFill>
                  <a:srgbClr val="FF0000"/>
                </a:solidFill>
                <a:latin typeface="Arial Black" pitchFamily="34" charset="0"/>
              </a:rPr>
              <a:t>Touch-sensitive screens: </a:t>
            </a:r>
            <a:r>
              <a:rPr b="1" dirty="0" lang="en-US" smtClean="0">
                <a:solidFill>
                  <a:srgbClr val="3014DA"/>
                </a:solidFill>
                <a:latin typeface="Arial Black" pitchFamily="34" charset="0"/>
              </a:rPr>
              <a:t>this technology lets the user interact with the computer by touching the screen using a finger or a stylus in order to write or select an item. They are mostly used in retail stores, Smartphone's, PDA’s etc.</a:t>
            </a:r>
            <a:endParaRPr b="1" dirty="0" lang="en-US">
              <a:solidFill>
                <a:srgbClr val="3014DA"/>
              </a:solidFill>
              <a:latin typeface="Arial Black" pitchFamily="34" charset="0"/>
            </a:endParaRPr>
          </a:p>
        </p:txBody>
      </p:sp>
    </p:spTree>
  </p:cSld>
  <p:clrMapOvr>
    <a:masterClrMapping/>
  </p:clrMapOvr>
  <p:transition spd="slow">
    <p:newsflash/>
  </p:transition>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280" name=""/>
        <p:cNvGrpSpPr/>
        <p:nvPr/>
      </p:nvGrpSpPr>
      <p:grpSpPr>
        <a:xfrm>
          <a:off x="0" y="0"/>
          <a:ext cx="0" cy="0"/>
          <a:chOff x="0" y="0"/>
          <a:chExt cx="0" cy="0"/>
        </a:xfrm>
      </p:grpSpPr>
      <p:sp>
        <p:nvSpPr>
          <p:cNvPr id="1048732" name="Content Placeholder 1"/>
          <p:cNvSpPr>
            <a:spLocks noGrp="1"/>
          </p:cNvSpPr>
          <p:nvPr>
            <p:ph idx="1"/>
          </p:nvPr>
        </p:nvSpPr>
        <p:spPr>
          <a:xfrm>
            <a:off x="152400" y="152400"/>
            <a:ext cx="8686800" cy="3886199"/>
          </a:xfrm>
          <a:solidFill>
            <a:srgbClr val="FFFF66"/>
          </a:solidFill>
        </p:spPr>
        <p:txBody>
          <a:bodyPr>
            <a:normAutofit fontScale="92500"/>
          </a:bodyPr>
          <a:p>
            <a:pPr indent="-457200" marL="457200">
              <a:buFont typeface="+mj-lt"/>
              <a:buAutoNum type="alphaLcParenR" startAt="6"/>
            </a:pPr>
            <a:r>
              <a:rPr b="1" dirty="0" sz="2800" lang="en-US" u="sng" smtClean="0">
                <a:solidFill>
                  <a:srgbClr val="FF0000"/>
                </a:solidFill>
                <a:latin typeface="Arial Black" pitchFamily="34" charset="0"/>
              </a:rPr>
              <a:t>Light pen and stylus</a:t>
            </a:r>
            <a:r>
              <a:rPr b="1" dirty="0" sz="2800" lang="en-US" smtClean="0">
                <a:solidFill>
                  <a:srgbClr val="3014DA"/>
                </a:solidFill>
                <a:latin typeface="Arial Black" pitchFamily="34" charset="0"/>
              </a:rPr>
              <a:t>: it is a pen like device held in the hand is sensitive to the presence or absence of light through a light sensitive cell at its tip. The pen is usually connect to the monitor. Making selections using the light pen is far more accurate than using the finger to make selections on a touch sensitive screen. They also allow users to draw directly on the screen.</a:t>
            </a:r>
            <a:endParaRPr b="1" dirty="0" sz="2800" lang="en-US">
              <a:solidFill>
                <a:srgbClr val="3014DA"/>
              </a:solidFill>
              <a:latin typeface="Arial Black" pitchFamily="34" charset="0"/>
            </a:endParaRPr>
          </a:p>
        </p:txBody>
      </p:sp>
      <p:pic>
        <p:nvPicPr>
          <p:cNvPr id="2097172" name="Picture 2"/>
          <p:cNvPicPr>
            <a:picLocks noChangeAspect="1" noChangeArrowheads="1"/>
          </p:cNvPicPr>
          <p:nvPr/>
        </p:nvPicPr>
        <p:blipFill>
          <a:blip xmlns:r="http://schemas.openxmlformats.org/officeDocument/2006/relationships" r:embed="rId1"/>
          <a:srcRect/>
          <a:stretch>
            <a:fillRect/>
          </a:stretch>
        </p:blipFill>
        <p:spPr bwMode="auto">
          <a:xfrm>
            <a:off x="7410450" y="4724400"/>
            <a:ext cx="1581150" cy="1600200"/>
          </a:xfrm>
          <a:prstGeom prst="rect"/>
          <a:noFill/>
          <a:ln w="9525">
            <a:noFill/>
            <a:miter lim="800000"/>
            <a:headEnd/>
            <a:tailEnd/>
          </a:ln>
          <a:effectLst/>
        </p:spPr>
      </p:pic>
      <p:pic>
        <p:nvPicPr>
          <p:cNvPr id="2097173" name="Picture 3"/>
          <p:cNvPicPr>
            <a:picLocks noChangeAspect="1" noChangeArrowheads="1"/>
          </p:cNvPicPr>
          <p:nvPr/>
        </p:nvPicPr>
        <p:blipFill>
          <a:blip xmlns:r="http://schemas.openxmlformats.org/officeDocument/2006/relationships" r:embed="rId2" cstate="print"/>
          <a:srcRect/>
          <a:stretch>
            <a:fillRect/>
          </a:stretch>
        </p:blipFill>
        <p:spPr bwMode="auto">
          <a:xfrm>
            <a:off x="5322942" y="4651363"/>
            <a:ext cx="1916058" cy="1673237"/>
          </a:xfrm>
          <a:prstGeom prst="rect"/>
          <a:noFill/>
          <a:ln w="9525">
            <a:noFill/>
            <a:miter lim="800000"/>
            <a:headEnd/>
            <a:tailEnd/>
          </a:ln>
          <a:effectLst/>
        </p:spPr>
      </p:pic>
      <p:pic>
        <p:nvPicPr>
          <p:cNvPr id="2097174" name="Picture 4"/>
          <p:cNvPicPr>
            <a:picLocks noChangeAspect="1" noChangeArrowheads="1"/>
          </p:cNvPicPr>
          <p:nvPr/>
        </p:nvPicPr>
        <p:blipFill>
          <a:blip xmlns:r="http://schemas.openxmlformats.org/officeDocument/2006/relationships" r:embed="rId3"/>
          <a:srcRect/>
          <a:stretch>
            <a:fillRect/>
          </a:stretch>
        </p:blipFill>
        <p:spPr bwMode="auto">
          <a:xfrm>
            <a:off x="2819400" y="4679224"/>
            <a:ext cx="2362200" cy="1569176"/>
          </a:xfrm>
          <a:prstGeom prst="rect"/>
          <a:noFill/>
          <a:ln w="9525">
            <a:noFill/>
            <a:miter lim="800000"/>
            <a:headEnd/>
            <a:tailEnd/>
          </a:ln>
          <a:effectLst/>
        </p:spPr>
      </p:pic>
      <p:sp>
        <p:nvSpPr>
          <p:cNvPr id="1048733" name="TextBox 6"/>
          <p:cNvSpPr txBox="1"/>
          <p:nvPr/>
        </p:nvSpPr>
        <p:spPr>
          <a:xfrm>
            <a:off x="7391400" y="4114800"/>
            <a:ext cx="1295400" cy="381000"/>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b="1" dirty="0" lang="en-US" smtClean="0">
                <a:latin typeface="Arial Black" pitchFamily="34" charset="0"/>
              </a:rPr>
              <a:t>joystick</a:t>
            </a:r>
            <a:endParaRPr b="1" dirty="0" lang="en-US">
              <a:latin typeface="Arial Black" pitchFamily="34" charset="0"/>
            </a:endParaRPr>
          </a:p>
        </p:txBody>
      </p:sp>
      <p:sp>
        <p:nvSpPr>
          <p:cNvPr id="1048734" name="TextBox 7"/>
          <p:cNvSpPr txBox="1"/>
          <p:nvPr/>
        </p:nvSpPr>
        <p:spPr>
          <a:xfrm>
            <a:off x="5410200" y="4126468"/>
            <a:ext cx="17526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b="1" dirty="0" lang="en-US" smtClean="0">
                <a:latin typeface="Arial Black" pitchFamily="34" charset="0"/>
              </a:rPr>
              <a:t>trackball</a:t>
            </a:r>
            <a:endParaRPr b="1" dirty="0" lang="en-US">
              <a:latin typeface="Arial Black" pitchFamily="34" charset="0"/>
            </a:endParaRPr>
          </a:p>
        </p:txBody>
      </p:sp>
      <p:sp>
        <p:nvSpPr>
          <p:cNvPr id="1048735" name="TextBox 8"/>
          <p:cNvSpPr txBox="1"/>
          <p:nvPr/>
        </p:nvSpPr>
        <p:spPr>
          <a:xfrm>
            <a:off x="2895600" y="4202668"/>
            <a:ext cx="22860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b="1" dirty="0" lang="en-US" smtClean="0">
                <a:latin typeface="Arial Black" pitchFamily="34" charset="0"/>
              </a:rPr>
              <a:t>Graphics tablet</a:t>
            </a:r>
            <a:endParaRPr b="1" dirty="0" lang="en-US">
              <a:latin typeface="Arial Black" pitchFamily="34" charset="0"/>
            </a:endParaRPr>
          </a:p>
        </p:txBody>
      </p:sp>
      <p:pic>
        <p:nvPicPr>
          <p:cNvPr id="2097175" name="Picture 5"/>
          <p:cNvPicPr>
            <a:picLocks noChangeAspect="1" noChangeArrowheads="1"/>
          </p:cNvPicPr>
          <p:nvPr/>
        </p:nvPicPr>
        <p:blipFill>
          <a:blip xmlns:r="http://schemas.openxmlformats.org/officeDocument/2006/relationships" r:embed="rId4"/>
          <a:srcRect r="12500" b="23371"/>
          <a:stretch>
            <a:fillRect/>
          </a:stretch>
        </p:blipFill>
        <p:spPr bwMode="auto">
          <a:xfrm>
            <a:off x="381000" y="4724400"/>
            <a:ext cx="2209800" cy="1524000"/>
          </a:xfrm>
          <a:prstGeom prst="rect"/>
          <a:noFill/>
          <a:ln w="9525">
            <a:noFill/>
            <a:miter lim="800000"/>
            <a:headEnd/>
            <a:tailEnd/>
          </a:ln>
          <a:effectLst/>
        </p:spPr>
      </p:pic>
      <p:sp>
        <p:nvSpPr>
          <p:cNvPr id="1048736" name="TextBox 9"/>
          <p:cNvSpPr txBox="1"/>
          <p:nvPr/>
        </p:nvSpPr>
        <p:spPr>
          <a:xfrm>
            <a:off x="381000" y="4202668"/>
            <a:ext cx="19050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b="1" dirty="0" lang="en-US" smtClean="0">
                <a:latin typeface="Aharoni" pitchFamily="2" charset="-79"/>
                <a:cs typeface="Aharoni" pitchFamily="2" charset="-79"/>
              </a:rPr>
              <a:t>Optical mouse</a:t>
            </a:r>
            <a:endParaRPr b="1" dirty="0" lang="en-US">
              <a:latin typeface="Aharoni" pitchFamily="2" charset="-79"/>
              <a:cs typeface="Aharoni" pitchFamily="2" charset="-79"/>
            </a:endParaRPr>
          </a:p>
        </p:txBody>
      </p:sp>
    </p:spTree>
  </p:cSld>
  <p:clrMapOvr>
    <a:masterClrMapping/>
  </p:clrMapOvr>
  <p:transition spd="slow">
    <p:newsflash/>
  </p:transition>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281" name=""/>
        <p:cNvGrpSpPr/>
        <p:nvPr/>
      </p:nvGrpSpPr>
      <p:grpSpPr>
        <a:xfrm>
          <a:off x="0" y="0"/>
          <a:ext cx="0" cy="0"/>
          <a:chOff x="0" y="0"/>
          <a:chExt cx="0" cy="0"/>
        </a:xfrm>
      </p:grpSpPr>
      <p:sp>
        <p:nvSpPr>
          <p:cNvPr id="1048737" name="Content Placeholder 1"/>
          <p:cNvSpPr>
            <a:spLocks noGrp="1"/>
          </p:cNvSpPr>
          <p:nvPr>
            <p:ph idx="1"/>
          </p:nvPr>
        </p:nvSpPr>
        <p:spPr>
          <a:xfrm>
            <a:off x="228600" y="228600"/>
            <a:ext cx="8763000" cy="6477000"/>
          </a:xfrm>
          <a:solidFill>
            <a:srgbClr val="FFFF00"/>
          </a:solidFill>
        </p:spPr>
        <p:txBody>
          <a:bodyPr>
            <a:normAutofit lnSpcReduction="10000"/>
          </a:bodyPr>
          <a:p>
            <a:pPr>
              <a:buNone/>
            </a:pPr>
            <a:r>
              <a:rPr b="1" dirty="0" sz="3200" lang="en-US" smtClean="0">
                <a:solidFill>
                  <a:srgbClr val="FF0000"/>
                </a:solidFill>
                <a:latin typeface="Arial Black" pitchFamily="34" charset="0"/>
              </a:rPr>
              <a:t>3). </a:t>
            </a:r>
            <a:r>
              <a:rPr b="1" dirty="0" sz="3200" lang="en-US" u="sng" smtClean="0">
                <a:solidFill>
                  <a:srgbClr val="FF0000"/>
                </a:solidFill>
                <a:latin typeface="Arial Black" pitchFamily="34" charset="0"/>
              </a:rPr>
              <a:t>SCANNING DEVICES</a:t>
            </a:r>
          </a:p>
          <a:p>
            <a:pPr>
              <a:buNone/>
            </a:pPr>
            <a:r>
              <a:rPr b="1" dirty="0" sz="3200" lang="en-US" smtClean="0">
                <a:latin typeface="Arial Black" pitchFamily="34" charset="0"/>
              </a:rPr>
              <a:t>Scanning refers to capturing data whether graphical or textual and converting it into digital format. There are two categories of scanners namely </a:t>
            </a:r>
            <a:r>
              <a:rPr b="1" dirty="0" sz="3200" i="1" lang="en-US" smtClean="0">
                <a:solidFill>
                  <a:srgbClr val="3014DA"/>
                </a:solidFill>
                <a:latin typeface="Arial Black" pitchFamily="34" charset="0"/>
              </a:rPr>
              <a:t>optical scanners </a:t>
            </a:r>
            <a:r>
              <a:rPr b="1" dirty="0" sz="3200" lang="en-US" smtClean="0">
                <a:latin typeface="Arial Black" pitchFamily="34" charset="0"/>
              </a:rPr>
              <a:t>and </a:t>
            </a:r>
            <a:r>
              <a:rPr b="1" dirty="0" sz="3200" i="1" lang="en-US" smtClean="0">
                <a:solidFill>
                  <a:srgbClr val="3014DA"/>
                </a:solidFill>
                <a:latin typeface="Arial Black" pitchFamily="34" charset="0"/>
              </a:rPr>
              <a:t>magnetic scanners</a:t>
            </a:r>
            <a:r>
              <a:rPr b="1" dirty="0" sz="3200" lang="en-US" smtClean="0">
                <a:latin typeface="Arial Black" pitchFamily="34" charset="0"/>
              </a:rPr>
              <a:t>.</a:t>
            </a:r>
          </a:p>
          <a:p>
            <a:pPr indent="-457200" marL="457200">
              <a:buFont typeface="+mj-lt"/>
              <a:buAutoNum type="alphaLcParenR"/>
            </a:pPr>
            <a:r>
              <a:rPr b="1" dirty="0" sz="3200" lang="en-US" u="sng" smtClean="0">
                <a:solidFill>
                  <a:srgbClr val="FF0000"/>
                </a:solidFill>
                <a:latin typeface="Arial Black" pitchFamily="34" charset="0"/>
              </a:rPr>
              <a:t>Optical scanners</a:t>
            </a:r>
            <a:r>
              <a:rPr b="1" dirty="0" sz="3200" lang="en-US" smtClean="0">
                <a:latin typeface="Arial Black" pitchFamily="34" charset="0"/>
              </a:rPr>
              <a:t>: they capture data using optical or light technology. A light beam passes over an object and the image is analysed by a specialised software. Examples of optical scanners include:</a:t>
            </a:r>
          </a:p>
          <a:p>
            <a:pPr>
              <a:buNone/>
            </a:pPr>
            <a:endParaRPr b="1" dirty="0" sz="3200" lang="en-US">
              <a:latin typeface="Arial Black" pitchFamily="34" charset="0"/>
            </a:endParaRPr>
          </a:p>
        </p:txBody>
      </p:sp>
    </p:spTree>
  </p:cSld>
  <p:clrMapOvr>
    <a:masterClrMapping/>
  </p:clrMapOvr>
  <p:transition spd="slow">
    <p:newsflash/>
  </p:transition>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282" name=""/>
        <p:cNvGrpSpPr/>
        <p:nvPr/>
      </p:nvGrpSpPr>
      <p:grpSpPr>
        <a:xfrm>
          <a:off x="0" y="0"/>
          <a:ext cx="0" cy="0"/>
          <a:chOff x="0" y="0"/>
          <a:chExt cx="0" cy="0"/>
        </a:xfrm>
      </p:grpSpPr>
      <p:sp>
        <p:nvSpPr>
          <p:cNvPr id="1048738" name="Content Placeholder 1"/>
          <p:cNvSpPr>
            <a:spLocks noGrp="1"/>
          </p:cNvSpPr>
          <p:nvPr>
            <p:ph idx="1"/>
          </p:nvPr>
        </p:nvSpPr>
        <p:spPr>
          <a:xfrm>
            <a:off x="228600" y="152400"/>
            <a:ext cx="8686799" cy="6324599"/>
          </a:xfrm>
          <a:solidFill>
            <a:srgbClr val="FFFF00"/>
          </a:solidFill>
        </p:spPr>
        <p:txBody>
          <a:bodyPr>
            <a:normAutofit/>
          </a:bodyPr>
          <a:p>
            <a:pPr indent="-514350" marL="514350">
              <a:buAutoNum type="romanLcPeriod"/>
            </a:pPr>
            <a:r>
              <a:rPr b="1" dirty="0" sz="2800" lang="en-US" u="sng" smtClean="0">
                <a:solidFill>
                  <a:srgbClr val="3014DA"/>
                </a:solidFill>
                <a:latin typeface="Arial Black" pitchFamily="34" charset="0"/>
              </a:rPr>
              <a:t>Optical Mark Recognition/Reader (OMR) scanners</a:t>
            </a:r>
            <a:r>
              <a:rPr b="1" dirty="0" sz="2800" lang="en-US" smtClean="0">
                <a:latin typeface="Arial Black" pitchFamily="34" charset="0"/>
              </a:rPr>
              <a:t>: </a:t>
            </a:r>
          </a:p>
          <a:p>
            <a:pPr indent="-514350" marL="514350">
              <a:buNone/>
            </a:pPr>
            <a:r>
              <a:rPr b="1" dirty="0" sz="2800" lang="en-US" smtClean="0">
                <a:latin typeface="Arial Black" pitchFamily="34" charset="0"/>
              </a:rPr>
              <a:t>OMR detects marks made on a white paper using ink or soft pencil by passing an infrared beam over them. The marks are made on empty pre-printed boxes on the paper. </a:t>
            </a:r>
          </a:p>
          <a:p>
            <a:pPr indent="-514350" marL="514350">
              <a:buNone/>
            </a:pPr>
            <a:r>
              <a:rPr b="1" dirty="0" sz="2800" lang="en-US" smtClean="0">
                <a:latin typeface="Arial Black" pitchFamily="34" charset="0"/>
              </a:rPr>
              <a:t>OMR’s are mainly used in assessing multiple choice examinations, structured questionnaires and selecting correct number combinations from lottery tickets.</a:t>
            </a:r>
          </a:p>
          <a:p>
            <a:endParaRPr dirty="0" sz="2800" lang="en-US">
              <a:latin typeface="Arial Black" pitchFamily="34" charset="0"/>
            </a:endParaRPr>
          </a:p>
        </p:txBody>
      </p:sp>
    </p:spTree>
  </p:cSld>
  <p:clrMapOvr>
    <a:masterClrMapping/>
  </p:clrMapOvr>
  <p:transition spd="slow">
    <p:newsflash/>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283" name=""/>
        <p:cNvGrpSpPr/>
        <p:nvPr/>
      </p:nvGrpSpPr>
      <p:grpSpPr>
        <a:xfrm>
          <a:off x="0" y="0"/>
          <a:ext cx="0" cy="0"/>
          <a:chOff x="0" y="0"/>
          <a:chExt cx="0" cy="0"/>
        </a:xfrm>
      </p:grpSpPr>
      <p:sp>
        <p:nvSpPr>
          <p:cNvPr id="1048739" name="Title 2"/>
          <p:cNvSpPr>
            <a:spLocks noGrp="1"/>
          </p:cNvSpPr>
          <p:nvPr>
            <p:ph type="title"/>
          </p:nvPr>
        </p:nvSpPr>
        <p:spPr/>
        <p:txBody>
          <a:bodyPr/>
          <a:p>
            <a:r>
              <a:rPr dirty="0" lang="en-US" smtClean="0"/>
              <a:t>OMR DIAGRAM</a:t>
            </a:r>
            <a:endParaRPr dirty="0" lang="en-US"/>
          </a:p>
        </p:txBody>
      </p:sp>
      <p:pic>
        <p:nvPicPr>
          <p:cNvPr id="2097176" name="Picture 2"/>
          <p:cNvPicPr>
            <a:picLocks noChangeAspect="1" noGrp="1" noChangeArrowheads="1"/>
          </p:cNvPicPr>
          <p:nvPr>
            <p:ph idx="1"/>
          </p:nvPr>
        </p:nvPicPr>
        <p:blipFill>
          <a:blip xmlns:r="http://schemas.openxmlformats.org/officeDocument/2006/relationships" r:embed="rId1"/>
          <a:srcRect/>
          <a:stretch>
            <a:fillRect/>
          </a:stretch>
        </p:blipFill>
        <p:spPr bwMode="auto">
          <a:xfrm>
            <a:off x="1766887" y="2767806"/>
            <a:ext cx="5610225" cy="2838450"/>
          </a:xfrm>
          <a:prstGeom prst="rect"/>
          <a:noFill/>
          <a:ln>
            <a:noFill/>
          </a:ln>
          <a:effectLst/>
        </p:spPr>
      </p:pic>
    </p:spTree>
  </p:cSld>
  <p:clrMapOvr>
    <a:masterClrMapping/>
  </p:clrMapOvr>
  <p:transition spd="slow">
    <p:newsflash/>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284" name=""/>
        <p:cNvGrpSpPr/>
        <p:nvPr/>
      </p:nvGrpSpPr>
      <p:grpSpPr>
        <a:xfrm>
          <a:off x="0" y="0"/>
          <a:ext cx="0" cy="0"/>
          <a:chOff x="0" y="0"/>
          <a:chExt cx="0" cy="0"/>
        </a:xfrm>
      </p:grpSpPr>
      <p:sp>
        <p:nvSpPr>
          <p:cNvPr id="1048740" name="Content Placeholder 1"/>
          <p:cNvSpPr>
            <a:spLocks noGrp="1"/>
          </p:cNvSpPr>
          <p:nvPr>
            <p:ph idx="1"/>
          </p:nvPr>
        </p:nvSpPr>
        <p:spPr>
          <a:xfrm>
            <a:off x="304800" y="457200"/>
            <a:ext cx="8534399" cy="6019799"/>
          </a:xfrm>
          <a:solidFill>
            <a:srgbClr val="FFFF00"/>
          </a:solidFill>
        </p:spPr>
        <p:txBody>
          <a:bodyPr>
            <a:normAutofit/>
          </a:bodyPr>
          <a:p>
            <a:pPr>
              <a:buNone/>
            </a:pPr>
            <a:r>
              <a:rPr b="1" dirty="0" sz="3200" lang="en-US" u="sng" smtClean="0">
                <a:solidFill>
                  <a:srgbClr val="3014DA"/>
                </a:solidFill>
                <a:latin typeface="Arial Black" pitchFamily="34" charset="0"/>
              </a:rPr>
              <a:t>ii. Optical Character Recognition (OCR) scanner</a:t>
            </a:r>
            <a:r>
              <a:rPr b="1" dirty="0" sz="3200" lang="en-US" smtClean="0">
                <a:solidFill>
                  <a:srgbClr val="008000"/>
                </a:solidFill>
                <a:latin typeface="Arial Black" pitchFamily="34" charset="0"/>
              </a:rPr>
              <a:t>: </a:t>
            </a:r>
          </a:p>
          <a:p>
            <a:pPr>
              <a:buNone/>
            </a:pPr>
            <a:r>
              <a:rPr b="1" dirty="0" sz="3200" lang="en-US" smtClean="0">
                <a:solidFill>
                  <a:srgbClr val="008000"/>
                </a:solidFill>
                <a:latin typeface="Arial Black" pitchFamily="34" charset="0"/>
              </a:rPr>
              <a:t>It is used to read typewritten, computer printed or handwritten characters and transform the images into a soft copy that can be manipulated using a word processor. More advanced OCR scanners can be used to capture pictures and real objects.</a:t>
            </a:r>
          </a:p>
          <a:p>
            <a:endParaRPr dirty="0" sz="3200" lang="en-US"/>
          </a:p>
        </p:txBody>
      </p:sp>
    </p:spTree>
  </p:cSld>
  <p:clrMapOvr>
    <a:masterClrMapping/>
  </p:clrMapOvr>
  <p:transition spd="slow">
    <p:newsflash/>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285" name=""/>
        <p:cNvGrpSpPr/>
        <p:nvPr/>
      </p:nvGrpSpPr>
      <p:grpSpPr>
        <a:xfrm>
          <a:off x="0" y="0"/>
          <a:ext cx="0" cy="0"/>
          <a:chOff x="0" y="0"/>
          <a:chExt cx="0" cy="0"/>
        </a:xfrm>
      </p:grpSpPr>
      <p:pic>
        <p:nvPicPr>
          <p:cNvPr id="2097177" name="Picture 2"/>
          <p:cNvPicPr>
            <a:picLocks noChangeAspect="1" noChangeArrowheads="1"/>
          </p:cNvPicPr>
          <p:nvPr/>
        </p:nvPicPr>
        <p:blipFill>
          <a:blip xmlns:r="http://schemas.openxmlformats.org/officeDocument/2006/relationships" r:embed="rId1"/>
          <a:srcRect/>
          <a:stretch>
            <a:fillRect/>
          </a:stretch>
        </p:blipFill>
        <p:spPr bwMode="auto">
          <a:xfrm>
            <a:off x="838200" y="1828800"/>
            <a:ext cx="7391400" cy="4237683"/>
          </a:xfrm>
          <a:prstGeom prst="rect"/>
          <a:noFill/>
          <a:ln>
            <a:noFill/>
          </a:ln>
          <a:effectLst/>
        </p:spPr>
      </p:pic>
      <p:sp>
        <p:nvSpPr>
          <p:cNvPr id="1048741" name="Title 1"/>
          <p:cNvSpPr>
            <a:spLocks noGrp="1"/>
          </p:cNvSpPr>
          <p:nvPr>
            <p:ph type="ctrTitle"/>
          </p:nvPr>
        </p:nvSpPr>
        <p:spPr>
          <a:xfrm>
            <a:off x="1219200" y="468083"/>
            <a:ext cx="6777318" cy="1274782"/>
          </a:xfrm>
        </p:spPr>
        <p:txBody>
          <a:bodyPr/>
          <a:p>
            <a:r>
              <a:rPr b="1" dirty="0" lang="en-US" smtClean="0">
                <a:solidFill>
                  <a:schemeClr val="bg1"/>
                </a:solidFill>
              </a:rPr>
              <a:t>OCR</a:t>
            </a:r>
            <a:endParaRPr b="1" dirty="0" lang="en-US">
              <a:solidFill>
                <a:schemeClr val="bg1"/>
              </a:solidFill>
            </a:endParaRPr>
          </a:p>
        </p:txBody>
      </p:sp>
    </p:spTree>
  </p:cSld>
  <p:clrMapOvr>
    <a:masterClrMapping/>
  </p:clrMapOvr>
  <p:transition spd="slow">
    <p:newsflash/>
  </p:transition>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286" name=""/>
        <p:cNvGrpSpPr/>
        <p:nvPr/>
      </p:nvGrpSpPr>
      <p:grpSpPr>
        <a:xfrm>
          <a:off x="0" y="0"/>
          <a:ext cx="0" cy="0"/>
          <a:chOff x="0" y="0"/>
          <a:chExt cx="0" cy="0"/>
        </a:xfrm>
      </p:grpSpPr>
      <p:sp>
        <p:nvSpPr>
          <p:cNvPr id="1048742" name="Content Placeholder 1"/>
          <p:cNvSpPr>
            <a:spLocks noGrp="1"/>
          </p:cNvSpPr>
          <p:nvPr>
            <p:ph idx="1"/>
          </p:nvPr>
        </p:nvSpPr>
        <p:spPr>
          <a:xfrm>
            <a:off x="76201" y="304800"/>
            <a:ext cx="8991599" cy="6172200"/>
          </a:xfrm>
          <a:solidFill>
            <a:srgbClr val="FFFF00"/>
          </a:solidFill>
        </p:spPr>
        <p:txBody>
          <a:bodyPr>
            <a:normAutofit/>
          </a:bodyPr>
          <a:p>
            <a:pPr indent="-514350" marL="514350">
              <a:buFont typeface="+mj-lt"/>
              <a:buAutoNum type="romanLcPeriod" startAt="2"/>
            </a:pPr>
            <a:r>
              <a:rPr b="1" dirty="0" lang="en-US" u="sng" smtClean="0">
                <a:solidFill>
                  <a:srgbClr val="3014DA"/>
                </a:solidFill>
                <a:latin typeface="Arial Black" pitchFamily="34" charset="0"/>
              </a:rPr>
              <a:t>Optical Bar Recognition (OBR)/Barcode Readers</a:t>
            </a:r>
            <a:r>
              <a:rPr b="1" dirty="0" lang="en-US" u="sng" smtClean="0">
                <a:solidFill>
                  <a:srgbClr val="008000"/>
                </a:solidFill>
                <a:latin typeface="Arial Black" pitchFamily="34" charset="0"/>
              </a:rPr>
              <a:t>: </a:t>
            </a:r>
            <a:r>
              <a:rPr b="1" dirty="0" lang="en-US" smtClean="0">
                <a:solidFill>
                  <a:srgbClr val="008000"/>
                </a:solidFill>
                <a:latin typeface="Arial Black" pitchFamily="34" charset="0"/>
              </a:rPr>
              <a:t>A </a:t>
            </a:r>
            <a:r>
              <a:rPr b="1" dirty="0" i="1" lang="en-US" smtClean="0">
                <a:solidFill>
                  <a:schemeClr val="accent1">
                    <a:lumMod val="75000"/>
                  </a:schemeClr>
                </a:solidFill>
                <a:latin typeface="Arial Black" pitchFamily="34" charset="0"/>
              </a:rPr>
              <a:t>barcode</a:t>
            </a:r>
            <a:r>
              <a:rPr b="1" dirty="0" lang="en-US" smtClean="0">
                <a:solidFill>
                  <a:srgbClr val="008000"/>
                </a:solidFill>
                <a:latin typeface="Arial Black" pitchFamily="34" charset="0"/>
              </a:rPr>
              <a:t> or </a:t>
            </a:r>
            <a:r>
              <a:rPr b="1" dirty="0" i="1" lang="en-US" smtClean="0">
                <a:solidFill>
                  <a:schemeClr val="accent1">
                    <a:lumMod val="75000"/>
                  </a:schemeClr>
                </a:solidFill>
                <a:latin typeface="Arial Black" pitchFamily="34" charset="0"/>
              </a:rPr>
              <a:t>Universal Product Code (UPC) </a:t>
            </a:r>
            <a:r>
              <a:rPr b="1" dirty="0" lang="en-US" smtClean="0">
                <a:solidFill>
                  <a:srgbClr val="008000"/>
                </a:solidFill>
                <a:latin typeface="Arial Black" pitchFamily="34" charset="0"/>
              </a:rPr>
              <a:t>is a </a:t>
            </a:r>
            <a:r>
              <a:rPr b="1" dirty="0" lang="en-US" smtClean="0">
                <a:solidFill>
                  <a:schemeClr val="tx1"/>
                </a:solidFill>
                <a:latin typeface="Arial Black" pitchFamily="34" charset="0"/>
              </a:rPr>
              <a:t>set of vertical lines of varying thickness with a string of numbers printed at the bottom. The barcode is read by a scanner in which laser beam scans the barcode and the light is reflected back into the scanner and sent to the computer for processing. Barcodes hold the following details:</a:t>
            </a:r>
          </a:p>
          <a:p>
            <a:pPr indent="-514350" marL="514350">
              <a:buFont typeface="Wingdings" pitchFamily="2" charset="2"/>
              <a:buChar char="v"/>
            </a:pPr>
            <a:r>
              <a:rPr b="1" dirty="0" lang="en-US" smtClean="0">
                <a:solidFill>
                  <a:schemeClr val="tx1"/>
                </a:solidFill>
                <a:latin typeface="Arial Black" pitchFamily="34" charset="0"/>
              </a:rPr>
              <a:t>Manufacturers details.</a:t>
            </a:r>
          </a:p>
          <a:p>
            <a:pPr indent="-514350" marL="514350">
              <a:buFont typeface="Wingdings" pitchFamily="2" charset="2"/>
              <a:buChar char="v"/>
            </a:pPr>
            <a:r>
              <a:rPr b="1" dirty="0" lang="en-US" smtClean="0">
                <a:solidFill>
                  <a:schemeClr val="tx1"/>
                </a:solidFill>
                <a:latin typeface="Arial Black" pitchFamily="34" charset="0"/>
              </a:rPr>
              <a:t>Product code.</a:t>
            </a:r>
          </a:p>
          <a:p>
            <a:pPr indent="-514350" marL="514350">
              <a:buFont typeface="Wingdings" pitchFamily="2" charset="2"/>
              <a:buChar char="v"/>
            </a:pPr>
            <a:r>
              <a:rPr b="1" dirty="0" lang="en-US" smtClean="0">
                <a:solidFill>
                  <a:schemeClr val="tx1"/>
                </a:solidFill>
                <a:latin typeface="Arial Black" pitchFamily="34" charset="0"/>
              </a:rPr>
              <a:t>Product name.</a:t>
            </a:r>
          </a:p>
          <a:p>
            <a:pPr indent="-514350" marL="514350">
              <a:buFont typeface="Wingdings" pitchFamily="2" charset="2"/>
              <a:buChar char="v"/>
            </a:pPr>
            <a:r>
              <a:rPr b="1" dirty="0" lang="en-US" smtClean="0">
                <a:solidFill>
                  <a:schemeClr val="tx1"/>
                </a:solidFill>
                <a:latin typeface="Arial Black" pitchFamily="34" charset="0"/>
              </a:rPr>
              <a:t>Item price (though the price varies from place to place).</a:t>
            </a:r>
          </a:p>
          <a:p>
            <a:pPr indent="-514350" marL="514350">
              <a:buFont typeface="Wingdings" pitchFamily="2" charset="2"/>
              <a:buChar char="v"/>
            </a:pPr>
            <a:endParaRPr b="1" dirty="0" lang="en-US" smtClean="0">
              <a:solidFill>
                <a:schemeClr val="tx1"/>
              </a:solidFill>
              <a:latin typeface="Arial Black" pitchFamily="34" charset="0"/>
            </a:endParaRPr>
          </a:p>
        </p:txBody>
      </p:sp>
    </p:spTree>
  </p:cSld>
  <p:clrMapOvr>
    <a:masterClrMapping/>
  </p:clrMapOvr>
  <p:transition spd="slow">
    <p:newsflash/>
  </p:transition>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287" name=""/>
        <p:cNvGrpSpPr/>
        <p:nvPr/>
      </p:nvGrpSpPr>
      <p:grpSpPr>
        <a:xfrm>
          <a:off x="0" y="0"/>
          <a:ext cx="0" cy="0"/>
          <a:chOff x="0" y="0"/>
          <a:chExt cx="0" cy="0"/>
        </a:xfrm>
      </p:grpSpPr>
      <p:sp>
        <p:nvSpPr>
          <p:cNvPr id="1048743" name="Title 2"/>
          <p:cNvSpPr>
            <a:spLocks noGrp="1"/>
          </p:cNvSpPr>
          <p:nvPr>
            <p:ph type="title"/>
          </p:nvPr>
        </p:nvSpPr>
        <p:spPr/>
        <p:txBody>
          <a:bodyPr/>
          <a:p>
            <a:r>
              <a:rPr dirty="0" lang="en-US" smtClean="0"/>
              <a:t>BCR</a:t>
            </a:r>
            <a:endParaRPr dirty="0" lang="en-US"/>
          </a:p>
        </p:txBody>
      </p:sp>
      <p:pic>
        <p:nvPicPr>
          <p:cNvPr id="2097178" name="Picture 2"/>
          <p:cNvPicPr>
            <a:picLocks noChangeAspect="1" noGrp="1" noChangeArrowheads="1"/>
          </p:cNvPicPr>
          <p:nvPr>
            <p:ph idx="1"/>
          </p:nvPr>
        </p:nvPicPr>
        <p:blipFill>
          <a:blip xmlns:r="http://schemas.openxmlformats.org/officeDocument/2006/relationships" r:embed="rId1"/>
          <a:srcRect/>
          <a:stretch>
            <a:fillRect/>
          </a:stretch>
        </p:blipFill>
        <p:spPr bwMode="auto">
          <a:xfrm>
            <a:off x="685800" y="2514600"/>
            <a:ext cx="7772400" cy="4038600"/>
          </a:xfrm>
          <a:prstGeom prst="rect"/>
          <a:noFill/>
          <a:ln>
            <a:noFill/>
          </a:ln>
          <a:effectLst/>
        </p:spPr>
      </p:pic>
    </p:spTree>
  </p:cSld>
  <p:clrMapOvr>
    <a:masterClrMapping/>
  </p:clrMapOvr>
  <p:transition spd="slow">
    <p:newsflash/>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288" name=""/>
        <p:cNvGrpSpPr/>
        <p:nvPr/>
      </p:nvGrpSpPr>
      <p:grpSpPr>
        <a:xfrm>
          <a:off x="0" y="0"/>
          <a:ext cx="0" cy="0"/>
          <a:chOff x="0" y="0"/>
          <a:chExt cx="0" cy="0"/>
        </a:xfrm>
      </p:grpSpPr>
      <p:sp>
        <p:nvSpPr>
          <p:cNvPr id="1048744" name="Content Placeholder 1"/>
          <p:cNvSpPr>
            <a:spLocks noGrp="1"/>
          </p:cNvSpPr>
          <p:nvPr>
            <p:ph idx="1"/>
          </p:nvPr>
        </p:nvSpPr>
        <p:spPr>
          <a:xfrm>
            <a:off x="228600" y="457200"/>
            <a:ext cx="8610599" cy="6248399"/>
          </a:xfrm>
          <a:solidFill>
            <a:srgbClr val="FFFF00"/>
          </a:solidFill>
        </p:spPr>
        <p:txBody>
          <a:bodyPr>
            <a:noAutofit/>
          </a:bodyPr>
          <a:p>
            <a:r>
              <a:rPr b="1" dirty="0" sz="2800" i="1" lang="en-US" smtClean="0">
                <a:solidFill>
                  <a:srgbClr val="3014DA"/>
                </a:solidFill>
                <a:latin typeface="Arial Black" pitchFamily="34" charset="0"/>
              </a:rPr>
              <a:t>Point of sale (POS) terminal</a:t>
            </a:r>
            <a:r>
              <a:rPr b="1" dirty="0" sz="2800" lang="en-US" smtClean="0">
                <a:solidFill>
                  <a:srgbClr val="008000"/>
                </a:solidFill>
                <a:latin typeface="Arial Black" pitchFamily="34" charset="0"/>
              </a:rPr>
              <a:t>: barcodes form part of the POS system usually found at retail outlets. A terminal is connected to a central computer which records details after the barcode of an item has been scanned. The price of the item is displayed on a monitor at the POS.</a:t>
            </a:r>
          </a:p>
          <a:p>
            <a:pPr>
              <a:buNone/>
            </a:pPr>
            <a:r>
              <a:rPr dirty="0" sz="2800" lang="en-US" u="sng" smtClean="0">
                <a:solidFill>
                  <a:srgbClr val="3014DA"/>
                </a:solidFill>
                <a:latin typeface="Arial Black" pitchFamily="34" charset="0"/>
              </a:rPr>
              <a:t>b) </a:t>
            </a:r>
            <a:r>
              <a:rPr dirty="0" sz="2800" lang="en-US" u="sng" smtClean="0">
                <a:solidFill>
                  <a:srgbClr val="FF0000"/>
                </a:solidFill>
                <a:latin typeface="Arial Black" pitchFamily="34" charset="0"/>
              </a:rPr>
              <a:t>Magnetic scanners</a:t>
            </a:r>
            <a:r>
              <a:rPr dirty="0" sz="2800" lang="en-US" smtClean="0">
                <a:solidFill>
                  <a:srgbClr val="FFFF00"/>
                </a:solidFill>
                <a:latin typeface="Arial Black" pitchFamily="34" charset="0"/>
              </a:rPr>
              <a:t>: </a:t>
            </a:r>
            <a:r>
              <a:rPr dirty="0" sz="2800" lang="en-US" smtClean="0">
                <a:solidFill>
                  <a:srgbClr val="3014DA"/>
                </a:solidFill>
                <a:latin typeface="Arial Black" pitchFamily="34" charset="0"/>
              </a:rPr>
              <a:t>They are used to read data written using magnetic ink or coded onto a magnetic strip. The most common readers are Magnetic Ink Character Recognition (MICR) and card readers.</a:t>
            </a:r>
          </a:p>
          <a:p>
            <a:endParaRPr dirty="0" sz="2800" lang="en-US"/>
          </a:p>
        </p:txBody>
      </p:sp>
    </p:spTree>
  </p:cSld>
  <p:clrMapOvr>
    <a:masterClrMapping/>
  </p:clrMapOvr>
  <p:transition spd="slow">
    <p:newsflash/>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289" name=""/>
        <p:cNvGrpSpPr/>
        <p:nvPr/>
      </p:nvGrpSpPr>
      <p:grpSpPr>
        <a:xfrm>
          <a:off x="0" y="0"/>
          <a:ext cx="0" cy="0"/>
          <a:chOff x="0" y="0"/>
          <a:chExt cx="0" cy="0"/>
        </a:xfrm>
      </p:grpSpPr>
      <p:sp>
        <p:nvSpPr>
          <p:cNvPr id="1048745" name="Content Placeholder 1"/>
          <p:cNvSpPr>
            <a:spLocks noGrp="1"/>
          </p:cNvSpPr>
          <p:nvPr>
            <p:ph idx="1"/>
          </p:nvPr>
        </p:nvSpPr>
        <p:spPr>
          <a:xfrm>
            <a:off x="304800" y="304800"/>
            <a:ext cx="8839200" cy="6172200"/>
          </a:xfrm>
          <a:solidFill>
            <a:srgbClr val="FFFF00"/>
          </a:solidFill>
        </p:spPr>
        <p:txBody>
          <a:bodyPr>
            <a:normAutofit/>
          </a:bodyPr>
          <a:p>
            <a:pPr indent="-457200" marL="457200">
              <a:buClr>
                <a:srgbClr val="FFFF00"/>
              </a:buClr>
              <a:buNone/>
            </a:pPr>
            <a:r>
              <a:rPr dirty="0" sz="2800" lang="en-US" err="1" u="sng" smtClean="0">
                <a:solidFill>
                  <a:schemeClr val="tx1"/>
                </a:solidFill>
                <a:latin typeface="Arial Black" pitchFamily="34" charset="0"/>
              </a:rPr>
              <a:t>i</a:t>
            </a:r>
            <a:r>
              <a:rPr dirty="0" sz="2800" lang="en-US" u="sng" smtClean="0">
                <a:solidFill>
                  <a:schemeClr val="tx1"/>
                </a:solidFill>
                <a:latin typeface="Arial Black" pitchFamily="34" charset="0"/>
              </a:rPr>
              <a:t>. </a:t>
            </a:r>
            <a:r>
              <a:rPr dirty="0" sz="2800" lang="en-US" u="sng" smtClean="0">
                <a:solidFill>
                  <a:srgbClr val="3014DA"/>
                </a:solidFill>
                <a:latin typeface="Arial Black" pitchFamily="34" charset="0"/>
              </a:rPr>
              <a:t>Magnetic Ink Character Recognition (MICR):</a:t>
            </a:r>
          </a:p>
          <a:p>
            <a:pPr indent="-457200" marL="457200">
              <a:buClr>
                <a:srgbClr val="FFFF00"/>
              </a:buClr>
              <a:buNone/>
            </a:pPr>
            <a:r>
              <a:rPr dirty="0" sz="2800" lang="en-US" smtClean="0">
                <a:solidFill>
                  <a:schemeClr val="tx1"/>
                </a:solidFill>
                <a:latin typeface="Arial Black" pitchFamily="34" charset="0"/>
              </a:rPr>
              <a:t>These devices are used to read characters written using magnetic ink. They are mainly used in banks to read </a:t>
            </a:r>
            <a:r>
              <a:rPr dirty="0" sz="2800" lang="en-US" err="1" smtClean="0">
                <a:solidFill>
                  <a:schemeClr val="tx1"/>
                </a:solidFill>
                <a:latin typeface="Arial Black" pitchFamily="34" charset="0"/>
              </a:rPr>
              <a:t>cheques</a:t>
            </a:r>
            <a:r>
              <a:rPr dirty="0" sz="2800" lang="en-US" smtClean="0">
                <a:solidFill>
                  <a:schemeClr val="tx1"/>
                </a:solidFill>
                <a:latin typeface="Arial Black" pitchFamily="34" charset="0"/>
              </a:rPr>
              <a:t>.</a:t>
            </a:r>
            <a:endParaRPr dirty="0" sz="2800" lang="en-US" smtClean="0">
              <a:solidFill>
                <a:srgbClr val="FFFF00"/>
              </a:solidFill>
              <a:latin typeface="Arial Black" pitchFamily="34" charset="0"/>
            </a:endParaRPr>
          </a:p>
          <a:p>
            <a:pPr indent="-457200" marL="457200">
              <a:buClr>
                <a:srgbClr val="FFFF00"/>
              </a:buClr>
              <a:buNone/>
            </a:pPr>
            <a:r>
              <a:rPr dirty="0" sz="2800" lang="en-US" u="sng" smtClean="0">
                <a:solidFill>
                  <a:srgbClr val="3014DA"/>
                </a:solidFill>
                <a:latin typeface="Arial Black" pitchFamily="34" charset="0"/>
              </a:rPr>
              <a:t>ii. Magnetic strip codes:</a:t>
            </a:r>
          </a:p>
          <a:p>
            <a:pPr indent="-457200" marL="457200">
              <a:buClr>
                <a:srgbClr val="FFFF00"/>
              </a:buClr>
              <a:buNone/>
            </a:pPr>
            <a:r>
              <a:rPr dirty="0" sz="2800" lang="en-US" smtClean="0">
                <a:solidFill>
                  <a:schemeClr val="tx1"/>
                </a:solidFill>
                <a:latin typeface="Arial Black" pitchFamily="34" charset="0"/>
              </a:rPr>
              <a:t>A magnetic strip is a short length of magnetic coated tape printed on the surface or sealed into a ticket or card. It contains information to identify the ticket or card and its user. The card is read by swiping it through a reader.</a:t>
            </a:r>
          </a:p>
          <a:p>
            <a:pPr indent="-457200" marL="457200">
              <a:buClr>
                <a:srgbClr val="FFFF00"/>
              </a:buClr>
              <a:buNone/>
            </a:pPr>
            <a:endParaRPr dirty="0" sz="2800" lang="en-US">
              <a:solidFill>
                <a:srgbClr val="FFFF00"/>
              </a:solidFill>
              <a:latin typeface="Arial Black" pitchFamily="34" charset="0"/>
            </a:endParaRPr>
          </a:p>
        </p:txBody>
      </p:sp>
    </p:spTree>
  </p:cSld>
  <p:clrMapOvr>
    <a:masterClrMapping/>
  </p:clrMapOvr>
  <p:transition spd="slow">
    <p:newsflash/>
  </p:transition>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290" name=""/>
        <p:cNvGrpSpPr/>
        <p:nvPr/>
      </p:nvGrpSpPr>
      <p:grpSpPr>
        <a:xfrm>
          <a:off x="0" y="0"/>
          <a:ext cx="0" cy="0"/>
          <a:chOff x="0" y="0"/>
          <a:chExt cx="0" cy="0"/>
        </a:xfrm>
      </p:grpSpPr>
      <p:sp>
        <p:nvSpPr>
          <p:cNvPr id="1048746" name="Content Placeholder 1"/>
          <p:cNvSpPr>
            <a:spLocks noGrp="1"/>
          </p:cNvSpPr>
          <p:nvPr>
            <p:ph idx="1"/>
          </p:nvPr>
        </p:nvSpPr>
        <p:spPr>
          <a:xfrm>
            <a:off x="381000" y="457200"/>
            <a:ext cx="8305799" cy="5943599"/>
          </a:xfrm>
          <a:solidFill>
            <a:srgbClr val="AE1FB1"/>
          </a:solidFill>
        </p:spPr>
        <p:txBody>
          <a:bodyPr>
            <a:normAutofit/>
          </a:bodyPr>
          <a:p>
            <a:pPr>
              <a:buClr>
                <a:srgbClr val="00B0F0"/>
              </a:buClr>
              <a:buFont typeface="Wingdings" pitchFamily="2" charset="2"/>
              <a:buChar char="q"/>
            </a:pPr>
            <a:r>
              <a:rPr b="1" dirty="0" sz="3600" lang="en-US" smtClean="0">
                <a:solidFill>
                  <a:srgbClr val="FFFF00"/>
                </a:solidFill>
                <a:latin typeface="Arial Black" pitchFamily="34" charset="0"/>
                <a:cs typeface="Aharoni" pitchFamily="2" charset="-79"/>
              </a:rPr>
              <a:t>What are turnaround documents?</a:t>
            </a:r>
          </a:p>
          <a:p>
            <a:pPr>
              <a:buClr>
                <a:srgbClr val="00B0F0"/>
              </a:buClr>
              <a:buNone/>
            </a:pPr>
            <a:r>
              <a:rPr b="1" dirty="0" sz="3600" lang="en-US" smtClean="0">
                <a:solidFill>
                  <a:schemeClr val="bg1"/>
                </a:solidFill>
                <a:latin typeface="Arial Black" pitchFamily="34" charset="0"/>
                <a:cs typeface="Aharoni" pitchFamily="2" charset="-79"/>
              </a:rPr>
              <a:t>These are documents that have been </a:t>
            </a:r>
            <a:r>
              <a:rPr b="1" dirty="0" sz="3600" i="1" lang="en-US" smtClean="0">
                <a:solidFill>
                  <a:srgbClr val="FFFF00"/>
                </a:solidFill>
                <a:latin typeface="Arial Black" pitchFamily="34" charset="0"/>
                <a:cs typeface="Aharoni" pitchFamily="2" charset="-79"/>
              </a:rPr>
              <a:t>output</a:t>
            </a:r>
            <a:r>
              <a:rPr b="1" dirty="0" sz="3600" lang="en-US" smtClean="0">
                <a:solidFill>
                  <a:schemeClr val="bg1"/>
                </a:solidFill>
                <a:latin typeface="Arial Black" pitchFamily="34" charset="0"/>
                <a:cs typeface="Aharoni" pitchFamily="2" charset="-79"/>
              </a:rPr>
              <a:t> by the computer, some extra details added and then later used as </a:t>
            </a:r>
            <a:r>
              <a:rPr b="1" dirty="0" sz="3600" i="1" lang="en-US" smtClean="0">
                <a:solidFill>
                  <a:srgbClr val="FFFF00"/>
                </a:solidFill>
                <a:latin typeface="Arial Black" pitchFamily="34" charset="0"/>
                <a:cs typeface="Aharoni" pitchFamily="2" charset="-79"/>
              </a:rPr>
              <a:t>input</a:t>
            </a:r>
            <a:r>
              <a:rPr b="1" dirty="0" sz="3600" lang="en-US" smtClean="0">
                <a:solidFill>
                  <a:srgbClr val="FFFF00"/>
                </a:solidFill>
                <a:latin typeface="Arial Black" pitchFamily="34" charset="0"/>
                <a:cs typeface="Aharoni" pitchFamily="2" charset="-79"/>
              </a:rPr>
              <a:t>. </a:t>
            </a:r>
            <a:r>
              <a:rPr b="1" dirty="0" sz="3600" lang="en-US" smtClean="0">
                <a:solidFill>
                  <a:schemeClr val="bg1"/>
                </a:solidFill>
                <a:latin typeface="Arial Black" pitchFamily="34" charset="0"/>
                <a:cs typeface="Aharoni" pitchFamily="2" charset="-79"/>
              </a:rPr>
              <a:t>Document readers or scanners are used to read turn around documents. </a:t>
            </a:r>
          </a:p>
          <a:p>
            <a:endParaRPr dirty="0" sz="3600" lang="en-US">
              <a:latin typeface="Arial Black" pitchFamily="34" charset="0"/>
            </a:endParaRPr>
          </a:p>
        </p:txBody>
      </p:sp>
    </p:spTree>
  </p:cSld>
  <p:clrMapOvr>
    <a:masterClrMapping/>
  </p:clrMapOvr>
  <p:transition spd="slow">
    <p:newsflash/>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291" name=""/>
        <p:cNvGrpSpPr/>
        <p:nvPr/>
      </p:nvGrpSpPr>
      <p:grpSpPr>
        <a:xfrm>
          <a:off x="0" y="0"/>
          <a:ext cx="0" cy="0"/>
          <a:chOff x="0" y="0"/>
          <a:chExt cx="0" cy="0"/>
        </a:xfrm>
      </p:grpSpPr>
      <p:sp>
        <p:nvSpPr>
          <p:cNvPr id="1048747" name="Content Placeholder 1"/>
          <p:cNvSpPr>
            <a:spLocks noGrp="1"/>
          </p:cNvSpPr>
          <p:nvPr>
            <p:ph idx="1"/>
          </p:nvPr>
        </p:nvSpPr>
        <p:spPr>
          <a:xfrm>
            <a:off x="152400" y="304801"/>
            <a:ext cx="8762999" cy="6400799"/>
          </a:xfrm>
          <a:solidFill>
            <a:srgbClr val="FFFF00"/>
          </a:solidFill>
        </p:spPr>
        <p:txBody>
          <a:bodyPr>
            <a:normAutofit lnSpcReduction="10000"/>
          </a:bodyPr>
          <a:p>
            <a:pPr>
              <a:buNone/>
            </a:pPr>
            <a:r>
              <a:rPr b="1" dirty="0" sz="2800" lang="en-US" smtClean="0">
                <a:solidFill>
                  <a:schemeClr val="tx1"/>
                </a:solidFill>
                <a:latin typeface="Arial Black" pitchFamily="34" charset="0"/>
                <a:cs typeface="Aharoni" pitchFamily="2" charset="-79"/>
              </a:rPr>
              <a:t>Other input devices include:</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Digital cameras</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Digital video cameras</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Biometric systems</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Remote controls</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Microphones (for voice input).</a:t>
            </a:r>
          </a:p>
          <a:p>
            <a:pPr>
              <a:buClr>
                <a:srgbClr val="00B0F0"/>
              </a:buClr>
              <a:buFont typeface="Wingdings" pitchFamily="2" charset="2"/>
              <a:buChar char="v"/>
            </a:pPr>
            <a:r>
              <a:rPr b="1" dirty="0" sz="2800" lang="en-US" smtClean="0">
                <a:solidFill>
                  <a:schemeClr val="tx1"/>
                </a:solidFill>
                <a:latin typeface="Arial Black" pitchFamily="34" charset="0"/>
                <a:cs typeface="Aharoni" pitchFamily="2" charset="-79"/>
              </a:rPr>
              <a:t>Interactive </a:t>
            </a:r>
            <a:r>
              <a:rPr b="1" dirty="0" sz="2800" lang="en-US" err="1" smtClean="0">
                <a:solidFill>
                  <a:schemeClr val="tx1"/>
                </a:solidFill>
                <a:latin typeface="Arial Black" pitchFamily="34" charset="0"/>
                <a:cs typeface="Aharoni" pitchFamily="2" charset="-79"/>
              </a:rPr>
              <a:t>smartboard</a:t>
            </a:r>
            <a:endParaRPr b="1" dirty="0" sz="2800" lang="en-US" smtClean="0">
              <a:solidFill>
                <a:schemeClr val="tx1"/>
              </a:solidFill>
              <a:latin typeface="Arial Black" pitchFamily="34" charset="0"/>
              <a:cs typeface="Aharoni" pitchFamily="2" charset="-79"/>
            </a:endParaRPr>
          </a:p>
          <a:p>
            <a:pPr>
              <a:buClr>
                <a:srgbClr val="00B0F0"/>
              </a:buClr>
              <a:buNone/>
            </a:pPr>
            <a:r>
              <a:rPr b="1" dirty="0" sz="2800" lang="en-US" smtClean="0">
                <a:solidFill>
                  <a:srgbClr val="00B0F0"/>
                </a:solidFill>
                <a:latin typeface="Arial Black" pitchFamily="34" charset="0"/>
                <a:cs typeface="Aharoni" pitchFamily="2" charset="-79"/>
              </a:rPr>
              <a:t>assignment: </a:t>
            </a:r>
          </a:p>
          <a:p>
            <a:pPr>
              <a:buClr>
                <a:srgbClr val="00B0F0"/>
              </a:buClr>
              <a:buFont typeface="Wingdings" pitchFamily="2" charset="2"/>
              <a:buChar char="q"/>
            </a:pPr>
            <a:r>
              <a:rPr b="1" dirty="0" sz="2800" lang="en-US" smtClean="0">
                <a:solidFill>
                  <a:schemeClr val="tx1"/>
                </a:solidFill>
                <a:latin typeface="Arial Black" pitchFamily="34" charset="0"/>
                <a:cs typeface="Aharoni" pitchFamily="2" charset="-79"/>
              </a:rPr>
              <a:t>Expound on the above input devices.</a:t>
            </a:r>
          </a:p>
          <a:p>
            <a:pPr>
              <a:buClr>
                <a:srgbClr val="00B0F0"/>
              </a:buClr>
              <a:buFont typeface="Wingdings" pitchFamily="2" charset="2"/>
              <a:buChar char="q"/>
            </a:pPr>
            <a:r>
              <a:rPr b="1" dirty="0" sz="2800" lang="en-US" smtClean="0">
                <a:solidFill>
                  <a:schemeClr val="tx1"/>
                </a:solidFill>
                <a:latin typeface="Arial Black" pitchFamily="34" charset="0"/>
                <a:cs typeface="Aharoni" pitchFamily="2" charset="-79"/>
              </a:rPr>
              <a:t>Check for the advantages and disadvantages of the following document readers: OBR, OCR, OMR and MICR---(</a:t>
            </a:r>
            <a:r>
              <a:rPr b="1" dirty="0" sz="2800" lang="en-US" err="1" smtClean="0">
                <a:solidFill>
                  <a:schemeClr val="tx1"/>
                </a:solidFill>
                <a:latin typeface="Arial Black" pitchFamily="34" charset="0"/>
                <a:cs typeface="Aharoni" pitchFamily="2" charset="-79"/>
              </a:rPr>
              <a:t>Onunga</a:t>
            </a:r>
            <a:r>
              <a:rPr b="1" dirty="0" sz="2800" lang="en-US" smtClean="0">
                <a:solidFill>
                  <a:schemeClr val="tx1"/>
                </a:solidFill>
                <a:latin typeface="Arial Black" pitchFamily="34" charset="0"/>
                <a:cs typeface="Aharoni" pitchFamily="2" charset="-79"/>
              </a:rPr>
              <a:t> </a:t>
            </a:r>
            <a:r>
              <a:rPr b="1" dirty="0" sz="2800" lang="en-US" err="1" smtClean="0">
                <a:solidFill>
                  <a:schemeClr val="tx1"/>
                </a:solidFill>
                <a:latin typeface="Arial Black" pitchFamily="34" charset="0"/>
                <a:cs typeface="Aharoni" pitchFamily="2" charset="-79"/>
              </a:rPr>
              <a:t>Bk</a:t>
            </a:r>
            <a:r>
              <a:rPr b="1" dirty="0" sz="2800" lang="en-US" smtClean="0">
                <a:solidFill>
                  <a:schemeClr val="tx1"/>
                </a:solidFill>
                <a:latin typeface="Arial Black" pitchFamily="34" charset="0"/>
                <a:cs typeface="Aharoni" pitchFamily="2" charset="-79"/>
              </a:rPr>
              <a:t> 1 pg 59-63, KLB Log On </a:t>
            </a:r>
            <a:r>
              <a:rPr b="1" dirty="0" sz="2800" lang="en-US" err="1" smtClean="0">
                <a:solidFill>
                  <a:schemeClr val="tx1"/>
                </a:solidFill>
                <a:latin typeface="Arial Black" pitchFamily="34" charset="0"/>
                <a:cs typeface="Aharoni" pitchFamily="2" charset="-79"/>
              </a:rPr>
              <a:t>Bk</a:t>
            </a:r>
            <a:r>
              <a:rPr b="1" dirty="0" sz="2800" lang="en-US" smtClean="0">
                <a:solidFill>
                  <a:schemeClr val="tx1"/>
                </a:solidFill>
                <a:latin typeface="Arial Black" pitchFamily="34" charset="0"/>
                <a:cs typeface="Aharoni" pitchFamily="2" charset="-79"/>
              </a:rPr>
              <a:t> 1)</a:t>
            </a:r>
          </a:p>
        </p:txBody>
      </p:sp>
    </p:spTree>
  </p:cSld>
  <p:clrMapOvr>
    <a:masterClrMapping/>
  </p:clrMapOvr>
  <p:transition spd="slow">
    <p:newsflash/>
  </p:transition>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293" name=""/>
        <p:cNvGrpSpPr/>
        <p:nvPr/>
      </p:nvGrpSpPr>
      <p:grpSpPr>
        <a:xfrm>
          <a:off x="0" y="0"/>
          <a:ext cx="0" cy="0"/>
          <a:chOff x="0" y="0"/>
          <a:chExt cx="0" cy="0"/>
        </a:xfrm>
      </p:grpSpPr>
      <p:sp>
        <p:nvSpPr>
          <p:cNvPr id="1048751" name="Rectangle 1"/>
          <p:cNvSpPr/>
          <p:nvPr/>
        </p:nvSpPr>
        <p:spPr>
          <a:xfrm>
            <a:off x="381000" y="304800"/>
            <a:ext cx="8382000" cy="6463308"/>
          </a:xfrm>
          <a:prstGeom prst="rect"/>
        </p:spPr>
        <p:txBody>
          <a:bodyPr wrap="square">
            <a:spAutoFit/>
          </a:bodyPr>
          <a:p>
            <a:r>
              <a:rPr dirty="0" lang="en-US"/>
              <a:t>far quicker and more accurate than typing in each code using a keypad.  Barcode can be found on many other items that have numeric codes which have to be read  quickly and accurately ‐ for example ID cards.  Sensors  A normal PC has no way of knowing what is happening in the real world around it. It doesn’t  know if it is light or dark, hot or cold, quiet or noisy. How do we know what is happening around  us? We use our eyes, our ears, our mouth, our nose and our skin ‐ our senses. A normal PC has  no senses, but we can give it some: We can connect sensors to it...  A sensor is a device that converts a real‐world property (e.g. temperature) into data that a  computer can process.  Examples of sensors and the properties they detect are...  Sensor  What it Detects Temperature  </a:t>
            </a:r>
            <a:r>
              <a:rPr dirty="0" lang="en-US" err="1"/>
              <a:t>Temperature</a:t>
            </a:r>
            <a:r>
              <a:rPr dirty="0" lang="en-US"/>
              <a:t>  Light  </a:t>
            </a:r>
            <a:r>
              <a:rPr dirty="0" lang="en-US" err="1"/>
              <a:t>Light</a:t>
            </a:r>
            <a:r>
              <a:rPr dirty="0" lang="en-US"/>
              <a:t> / dark Pressure  </a:t>
            </a:r>
            <a:r>
              <a:rPr dirty="0" lang="en-US" err="1"/>
              <a:t>Pressure</a:t>
            </a:r>
            <a:r>
              <a:rPr dirty="0" lang="en-US"/>
              <a:t> (e.g. someone standing on it)  Moisture  Dampness / dryness Water‐level  How full / empty a container is  Movement  </a:t>
            </a:r>
            <a:r>
              <a:rPr dirty="0" lang="en-US" err="1"/>
              <a:t>Movement</a:t>
            </a:r>
            <a:r>
              <a:rPr dirty="0" lang="en-US"/>
              <a:t> nearby IT (9626) Theory Notes Proximity  How close / far something is Switch or button  If something is touching / pressing it A sensor measures a specific property data and sends a signal to the computer. Usually this is  an analogue signal so it needs to be converted into digital data for the computer to process.  This is done using by an Analogue‐to‐Digital Converter (ADC).  Sensors are used extensively in monitoring / measuring / data logging systems, and also  in computer control systems.  Remote Control  These devices are very common. They send data signals each time a button is pressed using  infrared or radio signals.  The signals can control a computer from some distance. They are often used to control a  presentation slideshow.   </a:t>
            </a:r>
          </a:p>
        </p:txBody>
      </p:sp>
    </p:spTree>
  </p:cSld>
  <p:clrMapOvr>
    <a:masterClrMapping/>
  </p:clrMapOvr>
  <p:transition spd="slow">
    <p:newsflash/>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294" name=""/>
        <p:cNvGrpSpPr/>
        <p:nvPr/>
      </p:nvGrpSpPr>
      <p:grpSpPr>
        <a:xfrm>
          <a:off x="0" y="0"/>
          <a:ext cx="0" cy="0"/>
          <a:chOff x="0" y="0"/>
          <a:chExt cx="0" cy="0"/>
        </a:xfrm>
      </p:grpSpPr>
      <p:sp>
        <p:nvSpPr>
          <p:cNvPr id="1048752"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Wingdings" pitchFamily="2" charset="2"/>
              <a:buChar char="v"/>
            </a:pPr>
            <a:r>
              <a:rPr dirty="0" sz="3200" lang="en-US" u="sng" smtClean="0">
                <a:solidFill>
                  <a:srgbClr val="FF71FF"/>
                </a:solidFill>
                <a:latin typeface="Arial Black" pitchFamily="34" charset="0"/>
              </a:rPr>
              <a:t>Input devices selection criteria:</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Device cost-</a:t>
            </a:r>
            <a:r>
              <a:rPr dirty="0" sz="3200" lang="en-US" smtClean="0">
                <a:solidFill>
                  <a:schemeClr val="accent3"/>
                </a:solidFill>
                <a:latin typeface="Arial Black" pitchFamily="34" charset="0"/>
              </a:rPr>
              <a:t> </a:t>
            </a:r>
            <a:r>
              <a:rPr dirty="0" sz="3200" lang="en-US" smtClean="0">
                <a:solidFill>
                  <a:schemeClr val="bg1"/>
                </a:solidFill>
                <a:latin typeface="Arial Black" pitchFamily="34" charset="0"/>
              </a:rPr>
              <a:t>initial and running cost should be weighed against the expected benefits.</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Device speed- </a:t>
            </a:r>
            <a:r>
              <a:rPr dirty="0" sz="3200" lang="en-US" smtClean="0">
                <a:solidFill>
                  <a:schemeClr val="bg1"/>
                </a:solidFill>
                <a:latin typeface="Arial Black" pitchFamily="34" charset="0"/>
              </a:rPr>
              <a:t>this is a crucial factor because if quicker response is required then a faster method of data input must be considered.</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Data volume- </a:t>
            </a:r>
            <a:r>
              <a:rPr dirty="0" sz="3200" lang="en-US" smtClean="0">
                <a:solidFill>
                  <a:schemeClr val="bg1"/>
                </a:solidFill>
                <a:latin typeface="Arial Black" pitchFamily="34" charset="0"/>
              </a:rPr>
              <a:t>the device selected should cope with the data volume to be input with appropriate timing.</a:t>
            </a:r>
          </a:p>
        </p:txBody>
      </p:sp>
    </p:spTree>
  </p:cSld>
  <p:clrMapOvr>
    <a:masterClrMapping/>
  </p:clrMapOvr>
  <p:transition spd="slow">
    <p:newsflash/>
  </p:transition>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295" name=""/>
        <p:cNvGrpSpPr/>
        <p:nvPr/>
      </p:nvGrpSpPr>
      <p:grpSpPr>
        <a:xfrm>
          <a:off x="0" y="0"/>
          <a:ext cx="0" cy="0"/>
          <a:chOff x="0" y="0"/>
          <a:chExt cx="0" cy="0"/>
        </a:xfrm>
      </p:grpSpPr>
      <p:sp>
        <p:nvSpPr>
          <p:cNvPr id="1048753" name="Content Placeholder 1"/>
          <p:cNvSpPr>
            <a:spLocks noGrp="1"/>
          </p:cNvSpPr>
          <p:nvPr>
            <p:ph idx="1"/>
          </p:nvPr>
        </p:nvSpPr>
        <p:spPr>
          <a:xfrm>
            <a:off x="457200" y="457200"/>
            <a:ext cx="8305800" cy="6019800"/>
          </a:xfrm>
          <a:solidFill>
            <a:schemeClr val="accent5">
              <a:lumMod val="50000"/>
            </a:schemeClr>
          </a:solidFill>
        </p:spPr>
        <p:txBody>
          <a:bodyPr>
            <a:normAutofit/>
          </a:bodyPr>
          <a:p>
            <a:pPr indent="-514350" marL="514350">
              <a:spcBef>
                <a:spcPts val="0"/>
              </a:spcBef>
              <a:buClr>
                <a:srgbClr val="FFFF00"/>
              </a:buClr>
              <a:buFont typeface="Wingdings" pitchFamily="2" charset="2"/>
              <a:buChar char="Ø"/>
            </a:pPr>
            <a:r>
              <a:rPr dirty="0" sz="3200" lang="en-US" smtClean="0">
                <a:solidFill>
                  <a:schemeClr val="bg1"/>
                </a:solidFill>
                <a:latin typeface="Arial Black" pitchFamily="34" charset="0"/>
              </a:rPr>
              <a:t>Device accuracy</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Device reliability- </a:t>
            </a:r>
            <a:r>
              <a:rPr dirty="0" sz="3200" lang="en-US" smtClean="0">
                <a:solidFill>
                  <a:schemeClr val="bg1"/>
                </a:solidFill>
                <a:latin typeface="Arial Black" pitchFamily="34" charset="0"/>
              </a:rPr>
              <a:t>device must have a success record in the market for the application it is intended for.</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Mode of operation- </a:t>
            </a:r>
            <a:r>
              <a:rPr dirty="0" sz="3200" lang="en-US" smtClean="0">
                <a:solidFill>
                  <a:schemeClr val="bg1"/>
                </a:solidFill>
                <a:latin typeface="Arial Black" pitchFamily="34" charset="0"/>
              </a:rPr>
              <a:t>depends on the nature of the data processing system</a:t>
            </a:r>
          </a:p>
          <a:p>
            <a:pPr indent="-514350" marL="514350">
              <a:spcBef>
                <a:spcPts val="0"/>
              </a:spcBef>
              <a:buClr>
                <a:srgbClr val="FFFF00"/>
              </a:buClr>
              <a:buFont typeface="Wingdings" pitchFamily="2" charset="2"/>
              <a:buChar char="Ø"/>
            </a:pPr>
            <a:r>
              <a:rPr dirty="0" sz="3200" lang="en-US" smtClean="0">
                <a:solidFill>
                  <a:srgbClr val="00B0F0"/>
                </a:solidFill>
                <a:latin typeface="Arial Black" pitchFamily="34" charset="0"/>
              </a:rPr>
              <a:t>Appropriateness and suitability- </a:t>
            </a:r>
            <a:r>
              <a:rPr dirty="0" sz="3200" lang="en-US" smtClean="0">
                <a:solidFill>
                  <a:schemeClr val="bg1"/>
                </a:solidFill>
                <a:latin typeface="Arial Black" pitchFamily="34" charset="0"/>
              </a:rPr>
              <a:t>merits and demerits in light of where it is to be applied.</a:t>
            </a:r>
          </a:p>
          <a:p>
            <a:pPr indent="-514350" marL="514350">
              <a:spcBef>
                <a:spcPts val="0"/>
              </a:spcBef>
              <a:buClr>
                <a:srgbClr val="FFFF00"/>
              </a:buClr>
              <a:buNone/>
            </a:pPr>
            <a:r>
              <a:rPr dirty="0" sz="3200" lang="en-US" smtClean="0">
                <a:solidFill>
                  <a:schemeClr val="accent3"/>
                </a:solidFill>
                <a:latin typeface="Arial Black" pitchFamily="34" charset="0"/>
              </a:rPr>
              <a:t>(</a:t>
            </a:r>
            <a:r>
              <a:rPr dirty="0" sz="3200" lang="en-US" err="1" smtClean="0">
                <a:solidFill>
                  <a:schemeClr val="accent3"/>
                </a:solidFill>
                <a:latin typeface="Arial Black" pitchFamily="34" charset="0"/>
              </a:rPr>
              <a:t>Onunga</a:t>
            </a:r>
            <a:r>
              <a:rPr dirty="0" sz="3200" lang="en-US" smtClean="0">
                <a:solidFill>
                  <a:schemeClr val="accent3"/>
                </a:solidFill>
                <a:latin typeface="Arial Black" pitchFamily="34" charset="0"/>
              </a:rPr>
              <a:t> </a:t>
            </a:r>
            <a:r>
              <a:rPr dirty="0" sz="3200" lang="en-US" err="1" smtClean="0">
                <a:solidFill>
                  <a:schemeClr val="accent3"/>
                </a:solidFill>
                <a:latin typeface="Arial Black" pitchFamily="34" charset="0"/>
              </a:rPr>
              <a:t>bk</a:t>
            </a:r>
            <a:r>
              <a:rPr dirty="0" sz="3200" lang="en-US" smtClean="0">
                <a:solidFill>
                  <a:schemeClr val="accent3"/>
                </a:solidFill>
                <a:latin typeface="Arial Black" pitchFamily="34" charset="0"/>
              </a:rPr>
              <a:t> 1 pg 67-68) </a:t>
            </a:r>
          </a:p>
          <a:p>
            <a:endParaRPr dirty="0" sz="3200" lang="en-US"/>
          </a:p>
        </p:txBody>
      </p:sp>
    </p:spTree>
  </p:cSld>
  <p:clrMapOvr>
    <a:masterClrMapping/>
  </p:clrMapOvr>
  <p:transition spd="slow">
    <p:newsflash/>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296" name=""/>
        <p:cNvGrpSpPr/>
        <p:nvPr/>
      </p:nvGrpSpPr>
      <p:grpSpPr>
        <a:xfrm>
          <a:off x="0" y="0"/>
          <a:ext cx="0" cy="0"/>
          <a:chOff x="0" y="0"/>
          <a:chExt cx="0" cy="0"/>
        </a:xfrm>
      </p:grpSpPr>
      <p:sp>
        <p:nvSpPr>
          <p:cNvPr id="1048754" name="Content Placeholder 1"/>
          <p:cNvSpPr>
            <a:spLocks noGrp="1"/>
          </p:cNvSpPr>
          <p:nvPr>
            <p:ph idx="1"/>
          </p:nvPr>
        </p:nvSpPr>
        <p:spPr>
          <a:xfrm>
            <a:off x="228600" y="1143000"/>
            <a:ext cx="8763000" cy="5257800"/>
          </a:xfrm>
          <a:solidFill>
            <a:srgbClr val="FFFF00"/>
          </a:solidFill>
        </p:spPr>
        <p:txBody>
          <a:bodyPr>
            <a:normAutofit/>
          </a:bodyPr>
          <a:p>
            <a:pPr>
              <a:buNone/>
            </a:pPr>
            <a:r>
              <a:rPr b="1" dirty="0" sz="2800" lang="en-US" smtClean="0">
                <a:solidFill>
                  <a:schemeClr val="tx1"/>
                </a:solidFill>
                <a:latin typeface="Arial Black" pitchFamily="34" charset="0"/>
              </a:rPr>
              <a:t>The CPU also known as the </a:t>
            </a:r>
            <a:r>
              <a:rPr b="1" dirty="0" sz="2800" i="1" lang="en-US" u="sng" smtClean="0">
                <a:solidFill>
                  <a:srgbClr val="3014DA"/>
                </a:solidFill>
                <a:latin typeface="Arial Black" pitchFamily="34" charset="0"/>
              </a:rPr>
              <a:t>processor</a:t>
            </a:r>
            <a:r>
              <a:rPr b="1" dirty="0" sz="2800" lang="en-US" smtClean="0">
                <a:solidFill>
                  <a:srgbClr val="008000"/>
                </a:solidFill>
                <a:latin typeface="Arial Black" pitchFamily="34" charset="0"/>
              </a:rPr>
              <a:t> </a:t>
            </a:r>
            <a:r>
              <a:rPr b="1" dirty="0" sz="2800" lang="en-US" smtClean="0">
                <a:solidFill>
                  <a:schemeClr val="tx1"/>
                </a:solidFill>
                <a:latin typeface="Arial Black" pitchFamily="34" charset="0"/>
              </a:rPr>
              <a:t>is</a:t>
            </a:r>
            <a:r>
              <a:rPr b="1" dirty="0" sz="2800" lang="en-US" smtClean="0">
                <a:solidFill>
                  <a:srgbClr val="008000"/>
                </a:solidFill>
                <a:latin typeface="Arial Black" pitchFamily="34" charset="0"/>
              </a:rPr>
              <a:t> </a:t>
            </a:r>
            <a:r>
              <a:rPr b="1" dirty="0" sz="2800" lang="en-US" smtClean="0">
                <a:solidFill>
                  <a:schemeClr val="tx1"/>
                </a:solidFill>
                <a:latin typeface="Arial Black" pitchFamily="34" charset="0"/>
              </a:rPr>
              <a:t>the most important component of the computer.</a:t>
            </a:r>
          </a:p>
          <a:p>
            <a:pPr>
              <a:buNone/>
            </a:pPr>
            <a:r>
              <a:rPr b="1" dirty="0" sz="2800" lang="en-US" smtClean="0">
                <a:solidFill>
                  <a:schemeClr val="tx1"/>
                </a:solidFill>
                <a:latin typeface="Arial Black" pitchFamily="34" charset="0"/>
              </a:rPr>
              <a:t>It is regarded as the ‘brain’ of the computer because all processing activities are carried out here.</a:t>
            </a:r>
          </a:p>
          <a:p>
            <a:pPr>
              <a:buNone/>
            </a:pPr>
            <a:r>
              <a:rPr b="1" dirty="0" sz="2800" lang="en-US" smtClean="0">
                <a:solidFill>
                  <a:schemeClr val="tx1"/>
                </a:solidFill>
                <a:latin typeface="Arial Black" pitchFamily="34" charset="0"/>
              </a:rPr>
              <a:t>The CPU takes raw data and following a set of instructions (programs), converts it into information. </a:t>
            </a:r>
          </a:p>
        </p:txBody>
      </p:sp>
      <p:sp>
        <p:nvSpPr>
          <p:cNvPr id="1048755" name="Title 2"/>
          <p:cNvSpPr>
            <a:spLocks noGrp="1"/>
          </p:cNvSpPr>
          <p:nvPr>
            <p:ph type="title"/>
          </p:nvPr>
        </p:nvSpPr>
        <p:spPr>
          <a:xfrm>
            <a:off x="0" y="228600"/>
            <a:ext cx="9144000" cy="914400"/>
          </a:xfrm>
          <a:solidFill>
            <a:srgbClr val="008000"/>
          </a:solidFill>
        </p:spPr>
        <p:txBody>
          <a:bodyPr/>
          <a:p>
            <a:r>
              <a:rPr dirty="0" sz="2800" lang="en-US" u="sng" smtClean="0">
                <a:solidFill>
                  <a:srgbClr val="FFFF00"/>
                </a:solidFill>
                <a:latin typeface="Arial Black" pitchFamily="34" charset="0"/>
                <a:cs typeface="Aharoni" pitchFamily="2" charset="-79"/>
              </a:rPr>
              <a:t>2). THE CENTRAL PROCESSING UNIT (CPU)</a:t>
            </a:r>
            <a:endParaRPr dirty="0" sz="2800" lang="en-US" u="sng">
              <a:solidFill>
                <a:srgbClr val="FFFF00"/>
              </a:solidFill>
              <a:latin typeface="Arial Black" pitchFamily="34" charset="0"/>
              <a:cs typeface="Aharoni" pitchFamily="2" charset="-79"/>
            </a:endParaRPr>
          </a:p>
        </p:txBody>
      </p:sp>
    </p:spTree>
  </p:cSld>
  <p:clrMapOvr>
    <a:masterClrMapping/>
  </p:clrMapOvr>
  <p:transition spd="slow">
    <p:newsflash/>
  </p:transition>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297" name=""/>
        <p:cNvGrpSpPr/>
        <p:nvPr/>
      </p:nvGrpSpPr>
      <p:grpSpPr>
        <a:xfrm>
          <a:off x="0" y="0"/>
          <a:ext cx="0" cy="0"/>
          <a:chOff x="0" y="0"/>
          <a:chExt cx="0" cy="0"/>
        </a:xfrm>
      </p:grpSpPr>
      <p:sp>
        <p:nvSpPr>
          <p:cNvPr id="1048756" name="Content Placeholder 1"/>
          <p:cNvSpPr>
            <a:spLocks noGrp="1"/>
          </p:cNvSpPr>
          <p:nvPr>
            <p:ph idx="1"/>
          </p:nvPr>
        </p:nvSpPr>
        <p:spPr>
          <a:xfrm>
            <a:off x="228600" y="228600"/>
            <a:ext cx="8686801" cy="6324599"/>
          </a:xfrm>
          <a:solidFill>
            <a:srgbClr val="FFFF00"/>
          </a:solidFill>
        </p:spPr>
        <p:txBody>
          <a:bodyPr>
            <a:noAutofit/>
          </a:bodyPr>
          <a:p>
            <a:pPr>
              <a:buNone/>
            </a:pPr>
            <a:r>
              <a:rPr b="1" dirty="0" sz="2800" i="1" lang="en-US" smtClean="0">
                <a:solidFill>
                  <a:schemeClr val="tx1"/>
                </a:solidFill>
                <a:latin typeface="Arial Black" pitchFamily="34" charset="0"/>
              </a:rPr>
              <a:t>The speed at which the CPU works is measured in units called </a:t>
            </a:r>
            <a:r>
              <a:rPr b="1" dirty="0" sz="2800" lang="en-US" u="sng" smtClean="0">
                <a:solidFill>
                  <a:srgbClr val="3014DA"/>
                </a:solidFill>
                <a:latin typeface="Arial Black" pitchFamily="34" charset="0"/>
              </a:rPr>
              <a:t>Hertz</a:t>
            </a:r>
            <a:r>
              <a:rPr b="1" dirty="0" sz="2800" lang="en-US" u="sng" smtClean="0">
                <a:solidFill>
                  <a:srgbClr val="008000"/>
                </a:solidFill>
                <a:latin typeface="Arial Black" pitchFamily="34" charset="0"/>
              </a:rPr>
              <a:t>.</a:t>
            </a:r>
            <a:r>
              <a:rPr b="1" dirty="0" sz="2800" lang="en-US" smtClean="0">
                <a:solidFill>
                  <a:srgbClr val="008000"/>
                </a:solidFill>
                <a:latin typeface="Arial Black" pitchFamily="34" charset="0"/>
              </a:rPr>
              <a:t> The units hence progress from </a:t>
            </a:r>
            <a:r>
              <a:rPr b="1" dirty="0" sz="2800" lang="en-US" smtClean="0">
                <a:solidFill>
                  <a:schemeClr val="accent1">
                    <a:lumMod val="75000"/>
                  </a:schemeClr>
                </a:solidFill>
                <a:latin typeface="Arial Black" pitchFamily="34" charset="0"/>
              </a:rPr>
              <a:t>Hertz (Hz), Kilohertz (</a:t>
            </a:r>
            <a:r>
              <a:rPr b="1" dirty="0" sz="2800" lang="en-US" err="1" smtClean="0">
                <a:solidFill>
                  <a:schemeClr val="accent1">
                    <a:lumMod val="75000"/>
                  </a:schemeClr>
                </a:solidFill>
                <a:latin typeface="Arial Black" pitchFamily="34" charset="0"/>
              </a:rPr>
              <a:t>Khz</a:t>
            </a:r>
            <a:r>
              <a:rPr b="1" dirty="0" sz="2800" lang="en-US" smtClean="0">
                <a:solidFill>
                  <a:schemeClr val="accent1">
                    <a:lumMod val="75000"/>
                  </a:schemeClr>
                </a:solidFill>
                <a:latin typeface="Arial Black" pitchFamily="34" charset="0"/>
              </a:rPr>
              <a:t>), Megahertz (</a:t>
            </a:r>
            <a:r>
              <a:rPr b="1" dirty="0" sz="2800" lang="en-US" err="1" smtClean="0">
                <a:solidFill>
                  <a:schemeClr val="accent1">
                    <a:lumMod val="75000"/>
                  </a:schemeClr>
                </a:solidFill>
                <a:latin typeface="Arial Black" pitchFamily="34" charset="0"/>
              </a:rPr>
              <a:t>Mhz</a:t>
            </a:r>
            <a:r>
              <a:rPr b="1" dirty="0" sz="2800" lang="en-US" smtClean="0">
                <a:solidFill>
                  <a:schemeClr val="accent1">
                    <a:lumMod val="75000"/>
                  </a:schemeClr>
                </a:solidFill>
                <a:latin typeface="Arial Black" pitchFamily="34" charset="0"/>
              </a:rPr>
              <a:t>) </a:t>
            </a:r>
            <a:r>
              <a:rPr b="1" dirty="0" sz="2800" lang="en-US" smtClean="0">
                <a:solidFill>
                  <a:srgbClr val="008000"/>
                </a:solidFill>
                <a:latin typeface="Arial Black" pitchFamily="34" charset="0"/>
              </a:rPr>
              <a:t>to</a:t>
            </a:r>
            <a:r>
              <a:rPr b="1" dirty="0" sz="2800" lang="en-US" smtClean="0">
                <a:solidFill>
                  <a:schemeClr val="accent1">
                    <a:lumMod val="75000"/>
                  </a:schemeClr>
                </a:solidFill>
                <a:latin typeface="Arial Black" pitchFamily="34" charset="0"/>
              </a:rPr>
              <a:t> Gigahertz (</a:t>
            </a:r>
            <a:r>
              <a:rPr b="1" dirty="0" sz="2800" lang="en-US" err="1" smtClean="0">
                <a:solidFill>
                  <a:schemeClr val="accent1">
                    <a:lumMod val="75000"/>
                  </a:schemeClr>
                </a:solidFill>
                <a:latin typeface="Arial Black" pitchFamily="34" charset="0"/>
              </a:rPr>
              <a:t>Ghz</a:t>
            </a:r>
            <a:r>
              <a:rPr b="1" dirty="0" sz="2800" lang="en-US" smtClean="0">
                <a:solidFill>
                  <a:schemeClr val="accent1">
                    <a:lumMod val="75000"/>
                  </a:schemeClr>
                </a:solidFill>
                <a:latin typeface="Arial Black" pitchFamily="34" charset="0"/>
              </a:rPr>
              <a:t>). </a:t>
            </a:r>
          </a:p>
          <a:p>
            <a:pPr>
              <a:buNone/>
            </a:pPr>
            <a:r>
              <a:rPr b="1" dirty="0" sz="2800" lang="en-US" smtClean="0">
                <a:solidFill>
                  <a:schemeClr val="tx1"/>
                </a:solidFill>
                <a:latin typeface="Arial Black" pitchFamily="34" charset="0"/>
              </a:rPr>
              <a:t>In microcomputers, the CPU is housed inside the </a:t>
            </a:r>
            <a:r>
              <a:rPr b="1" dirty="0" sz="2800" i="1" lang="en-US" smtClean="0">
                <a:solidFill>
                  <a:schemeClr val="accent2">
                    <a:lumMod val="75000"/>
                  </a:schemeClr>
                </a:solidFill>
                <a:latin typeface="Arial Black" pitchFamily="34" charset="0"/>
              </a:rPr>
              <a:t>system unit </a:t>
            </a:r>
            <a:r>
              <a:rPr b="1" dirty="0" sz="2800" lang="en-US" smtClean="0">
                <a:solidFill>
                  <a:schemeClr val="tx1"/>
                </a:solidFill>
                <a:latin typeface="Arial Black" pitchFamily="34" charset="0"/>
              </a:rPr>
              <a:t>and mounted on the </a:t>
            </a:r>
            <a:r>
              <a:rPr b="1" dirty="0" sz="2800" i="1" lang="en-US" smtClean="0">
                <a:solidFill>
                  <a:schemeClr val="accent2">
                    <a:lumMod val="75000"/>
                  </a:schemeClr>
                </a:solidFill>
                <a:latin typeface="Arial Black" pitchFamily="34" charset="0"/>
              </a:rPr>
              <a:t>motherboard</a:t>
            </a:r>
            <a:r>
              <a:rPr b="1" dirty="0" sz="2800" lang="en-US" smtClean="0">
                <a:solidFill>
                  <a:srgbClr val="008000"/>
                </a:solidFill>
                <a:latin typeface="Arial Black" pitchFamily="34" charset="0"/>
              </a:rPr>
              <a:t>.</a:t>
            </a:r>
            <a:r>
              <a:rPr b="1" dirty="0" sz="2800" lang="en-US" smtClean="0">
                <a:solidFill>
                  <a:srgbClr val="3014DA"/>
                </a:solidFill>
                <a:latin typeface="Arial Black" pitchFamily="34" charset="0"/>
              </a:rPr>
              <a:t> </a:t>
            </a:r>
          </a:p>
          <a:p>
            <a:pPr>
              <a:buNone/>
            </a:pPr>
            <a:r>
              <a:rPr b="1" dirty="0" sz="2800" lang="en-US" smtClean="0">
                <a:solidFill>
                  <a:srgbClr val="3014DA"/>
                </a:solidFill>
                <a:latin typeface="Arial Black" pitchFamily="34" charset="0"/>
              </a:rPr>
              <a:t>The CPU is made up of three main components namely:</a:t>
            </a:r>
          </a:p>
          <a:p>
            <a:pPr indent="-514350" marL="514350">
              <a:buFont typeface="+mj-lt"/>
              <a:buAutoNum type="romanLcPeriod"/>
            </a:pPr>
            <a:r>
              <a:rPr b="1" dirty="0" sz="2800" lang="en-US" smtClean="0">
                <a:solidFill>
                  <a:srgbClr val="3014DA"/>
                </a:solidFill>
                <a:latin typeface="Arial Black" pitchFamily="34" charset="0"/>
              </a:rPr>
              <a:t>Control unit (CU)</a:t>
            </a:r>
          </a:p>
          <a:p>
            <a:pPr indent="-514350" marL="514350">
              <a:buFont typeface="+mj-lt"/>
              <a:buAutoNum type="romanLcPeriod"/>
            </a:pPr>
            <a:r>
              <a:rPr b="1" dirty="0" sz="2800" lang="en-US" smtClean="0">
                <a:solidFill>
                  <a:srgbClr val="3014DA"/>
                </a:solidFill>
                <a:latin typeface="Arial Black" pitchFamily="34" charset="0"/>
              </a:rPr>
              <a:t>Arithmetic and Logic Unit (ALU)</a:t>
            </a:r>
          </a:p>
          <a:p>
            <a:pPr indent="-514350" marL="514350">
              <a:buFont typeface="+mj-lt"/>
              <a:buAutoNum type="romanLcPeriod"/>
            </a:pPr>
            <a:r>
              <a:rPr b="1" dirty="0" sz="2800" lang="en-US" smtClean="0">
                <a:solidFill>
                  <a:srgbClr val="3014DA"/>
                </a:solidFill>
                <a:latin typeface="Arial Black" pitchFamily="34" charset="0"/>
              </a:rPr>
              <a:t>Main Memory Unit (MMU)</a:t>
            </a:r>
          </a:p>
          <a:p>
            <a:endParaRPr dirty="0" sz="2800" lang="en-US">
              <a:latin typeface="Arial Black" pitchFamily="34" charset="0"/>
            </a:endParaRPr>
          </a:p>
        </p:txBody>
      </p:sp>
    </p:spTree>
  </p:cSld>
  <p:clrMapOvr>
    <a:masterClrMapping/>
  </p:clrMapOvr>
  <p:transition spd="slow">
    <p:newsflash/>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298" name=""/>
        <p:cNvGrpSpPr/>
        <p:nvPr/>
      </p:nvGrpSpPr>
      <p:grpSpPr>
        <a:xfrm>
          <a:off x="0" y="0"/>
          <a:ext cx="0" cy="0"/>
          <a:chOff x="0" y="0"/>
          <a:chExt cx="0" cy="0"/>
        </a:xfrm>
      </p:grpSpPr>
      <p:sp>
        <p:nvSpPr>
          <p:cNvPr id="1048757" name="Content Placeholder 1"/>
          <p:cNvSpPr>
            <a:spLocks noGrp="1"/>
          </p:cNvSpPr>
          <p:nvPr>
            <p:ph idx="1"/>
          </p:nvPr>
        </p:nvSpPr>
        <p:spPr>
          <a:xfrm>
            <a:off x="304799" y="152400"/>
            <a:ext cx="8458201" cy="6400800"/>
          </a:xfrm>
          <a:solidFill>
            <a:srgbClr val="FFFF00"/>
          </a:solidFill>
        </p:spPr>
        <p:txBody>
          <a:bodyPr>
            <a:noAutofit/>
          </a:bodyPr>
          <a:p>
            <a:pPr indent="-457200" marL="457200">
              <a:buAutoNum type="arabicPeriod"/>
            </a:pPr>
            <a:endParaRPr b="1" dirty="0" sz="3200" lang="en-US" u="sng" smtClean="0">
              <a:solidFill>
                <a:srgbClr val="FF0000"/>
              </a:solidFill>
              <a:effectLst>
                <a:outerShdw algn="tl" blurRad="38100" dir="2700000" dist="38100">
                  <a:srgbClr val="000000">
                    <a:alpha val="43137"/>
                  </a:srgbClr>
                </a:outerShdw>
              </a:effectLst>
              <a:latin typeface="Arial Black" pitchFamily="34" charset="0"/>
              <a:cs typeface="Aharoni" pitchFamily="2" charset="-79"/>
            </a:endParaRPr>
          </a:p>
          <a:p>
            <a:pPr indent="-457200" marL="457200">
              <a:buAutoNum type="arabicPeriod"/>
            </a:pPr>
            <a:r>
              <a:rPr b="1" dirty="0" sz="3200" lang="en-US" u="sng" smtClean="0">
                <a:solidFill>
                  <a:srgbClr val="FF0000"/>
                </a:solidFill>
                <a:effectLst>
                  <a:outerShdw algn="tl" blurRad="38100" dir="2700000" dist="38100">
                    <a:srgbClr val="000000">
                      <a:alpha val="43137"/>
                    </a:srgbClr>
                  </a:outerShdw>
                </a:effectLst>
                <a:latin typeface="Arial Black" pitchFamily="34" charset="0"/>
                <a:cs typeface="Aharoni" pitchFamily="2" charset="-79"/>
              </a:rPr>
              <a:t>CONTROL UNIT (CU)</a:t>
            </a:r>
          </a:p>
          <a:p>
            <a:pPr indent="-457200" marL="457200">
              <a:buFont typeface="Wingdings" pitchFamily="2" charset="2"/>
              <a:buChar char="§"/>
            </a:pPr>
            <a:r>
              <a:rPr b="1" dirty="0" sz="3200" lang="en-US" smtClean="0">
                <a:solidFill>
                  <a:srgbClr val="002060"/>
                </a:solidFill>
                <a:latin typeface="Arial Black" pitchFamily="34" charset="0"/>
                <a:cs typeface="Aharoni" pitchFamily="2" charset="-79"/>
              </a:rPr>
              <a:t>This unit controls, co-ordinates, supervises and oversees all activities in the computer.</a:t>
            </a:r>
          </a:p>
          <a:p>
            <a:pPr indent="-457200" marL="457200">
              <a:buFont typeface="Wingdings" pitchFamily="2" charset="2"/>
              <a:buChar char="§"/>
            </a:pPr>
            <a:r>
              <a:rPr b="1" dirty="0" sz="3200" lang="en-US" smtClean="0">
                <a:solidFill>
                  <a:srgbClr val="002060"/>
                </a:solidFill>
                <a:latin typeface="Arial Black" pitchFamily="34" charset="0"/>
                <a:cs typeface="Aharoni" pitchFamily="2" charset="-79"/>
              </a:rPr>
              <a:t> It monitors the execution of any program processed.</a:t>
            </a:r>
          </a:p>
          <a:p>
            <a:pPr indent="-457200" marL="457200">
              <a:buFont typeface="Wingdings" pitchFamily="2" charset="2"/>
              <a:buChar char="§"/>
            </a:pPr>
            <a:r>
              <a:rPr b="1" dirty="0" sz="3200" lang="en-US" smtClean="0">
                <a:solidFill>
                  <a:srgbClr val="002060"/>
                </a:solidFill>
                <a:latin typeface="Arial Black" pitchFamily="34" charset="0"/>
                <a:cs typeface="Aharoni" pitchFamily="2" charset="-79"/>
              </a:rPr>
              <a:t> It determines the sequence in which instructions are executed.</a:t>
            </a:r>
          </a:p>
        </p:txBody>
      </p:sp>
    </p:spTree>
  </p:cSld>
  <p:clrMapOvr>
    <a:masterClrMapping/>
  </p:clrMapOvr>
  <p:transition spd="slow">
    <p:newsflash/>
  </p:transition>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299" name=""/>
        <p:cNvGrpSpPr/>
        <p:nvPr/>
      </p:nvGrpSpPr>
      <p:grpSpPr>
        <a:xfrm>
          <a:off x="0" y="0"/>
          <a:ext cx="0" cy="0"/>
          <a:chOff x="0" y="0"/>
          <a:chExt cx="0" cy="0"/>
        </a:xfrm>
      </p:grpSpPr>
      <p:sp>
        <p:nvSpPr>
          <p:cNvPr id="1048758" name="Content Placeholder 1"/>
          <p:cNvSpPr>
            <a:spLocks noGrp="1"/>
          </p:cNvSpPr>
          <p:nvPr>
            <p:ph idx="1"/>
          </p:nvPr>
        </p:nvSpPr>
        <p:spPr>
          <a:xfrm>
            <a:off x="304800" y="228600"/>
            <a:ext cx="8610600" cy="6095999"/>
          </a:xfrm>
          <a:solidFill>
            <a:srgbClr val="FFFF00"/>
          </a:solidFill>
        </p:spPr>
        <p:txBody>
          <a:bodyPr>
            <a:normAutofit/>
          </a:bodyPr>
          <a:p>
            <a:pPr indent="-457200" marL="457200">
              <a:buFont typeface="Wingdings" pitchFamily="2" charset="2"/>
              <a:buChar char="§"/>
            </a:pPr>
            <a:r>
              <a:rPr b="1" dirty="0" sz="2800" lang="en-US" smtClean="0">
                <a:solidFill>
                  <a:srgbClr val="002060"/>
                </a:solidFill>
                <a:latin typeface="Arial Black" pitchFamily="34" charset="0"/>
                <a:cs typeface="Aharoni" pitchFamily="2" charset="-79"/>
              </a:rPr>
              <a:t>The control unit does not execute the instructions itself; instead it sends the data and instructions to the ALU for processing.</a:t>
            </a:r>
          </a:p>
          <a:p>
            <a:pPr indent="-457200" marL="457200">
              <a:buFont typeface="Wingdings" pitchFamily="2" charset="2"/>
              <a:buChar char="§"/>
            </a:pPr>
            <a:r>
              <a:rPr b="1" dirty="0" sz="2800" lang="en-US" smtClean="0">
                <a:solidFill>
                  <a:srgbClr val="002060"/>
                </a:solidFill>
                <a:latin typeface="Arial Black" pitchFamily="34" charset="0"/>
                <a:cs typeface="Aharoni" pitchFamily="2" charset="-79"/>
              </a:rPr>
              <a:t>To co-ordinate these activities, the control unit uses a </a:t>
            </a:r>
            <a:r>
              <a:rPr b="1" dirty="0" sz="2800" lang="en-US" smtClean="0">
                <a:solidFill>
                  <a:srgbClr val="FF0000"/>
                </a:solidFill>
                <a:latin typeface="Arial Black" pitchFamily="34" charset="0"/>
                <a:cs typeface="Aharoni" pitchFamily="2" charset="-79"/>
              </a:rPr>
              <a:t>system clock</a:t>
            </a:r>
            <a:r>
              <a:rPr b="1" dirty="0" sz="2800" lang="en-US" smtClean="0">
                <a:solidFill>
                  <a:srgbClr val="002060"/>
                </a:solidFill>
                <a:latin typeface="Arial Black" pitchFamily="34" charset="0"/>
                <a:cs typeface="Aharoni" pitchFamily="2" charset="-79"/>
              </a:rPr>
              <a:t>. The clock sends electric signals as its means of communication.</a:t>
            </a:r>
          </a:p>
          <a:p>
            <a:pPr indent="-457200" marL="457200">
              <a:buFont typeface="Wingdings" pitchFamily="2" charset="2"/>
              <a:buChar char="§"/>
            </a:pPr>
            <a:r>
              <a:rPr b="1" dirty="0" sz="2800" lang="en-US" smtClean="0">
                <a:solidFill>
                  <a:srgbClr val="002060"/>
                </a:solidFill>
                <a:latin typeface="Arial Black" pitchFamily="34" charset="0"/>
                <a:cs typeface="Aharoni" pitchFamily="2" charset="-79"/>
              </a:rPr>
              <a:t>The number of pulses per second determines the speed of the microprocessor. The faster the clock pulses, the faster the CPU hence the faster the computer can process data. </a:t>
            </a:r>
          </a:p>
          <a:p>
            <a:endParaRPr dirty="0" sz="2800" lang="en-US">
              <a:latin typeface="Arial Black" pitchFamily="34" charset="0"/>
            </a:endParaRPr>
          </a:p>
        </p:txBody>
      </p:sp>
    </p:spTree>
  </p:cSld>
  <p:clrMapOvr>
    <a:masterClrMapping/>
  </p:clrMapOvr>
  <p:transition spd="slow">
    <p:newsflash/>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300" name=""/>
        <p:cNvGrpSpPr/>
        <p:nvPr/>
      </p:nvGrpSpPr>
      <p:grpSpPr>
        <a:xfrm>
          <a:off x="0" y="0"/>
          <a:ext cx="0" cy="0"/>
          <a:chOff x="0" y="0"/>
          <a:chExt cx="0" cy="0"/>
        </a:xfrm>
      </p:grpSpPr>
      <p:sp>
        <p:nvSpPr>
          <p:cNvPr id="1048759" name="Content Placeholder 1"/>
          <p:cNvSpPr>
            <a:spLocks noGrp="1"/>
          </p:cNvSpPr>
          <p:nvPr>
            <p:ph idx="1"/>
          </p:nvPr>
        </p:nvSpPr>
        <p:spPr>
          <a:xfrm>
            <a:off x="304800" y="381000"/>
            <a:ext cx="8610600" cy="5943600"/>
          </a:xfrm>
          <a:solidFill>
            <a:srgbClr val="FFFF00"/>
          </a:solidFill>
        </p:spPr>
        <p:txBody>
          <a:bodyPr>
            <a:normAutofit lnSpcReduction="10000"/>
          </a:bodyPr>
          <a:p>
            <a:pPr>
              <a:buNone/>
            </a:pPr>
            <a:r>
              <a:rPr b="1" dirty="0" lang="en-US" smtClean="0">
                <a:solidFill>
                  <a:schemeClr val="tx1"/>
                </a:solidFill>
                <a:latin typeface="Arial Black" pitchFamily="34" charset="0"/>
              </a:rPr>
              <a:t>The control unit executes an instruction by performing the following steps:</a:t>
            </a:r>
          </a:p>
          <a:p>
            <a:pPr>
              <a:buFont typeface="Wingdings" pitchFamily="2" charset="2"/>
              <a:buChar char="§"/>
            </a:pPr>
            <a:r>
              <a:rPr b="1" dirty="0" lang="en-US" smtClean="0">
                <a:solidFill>
                  <a:schemeClr val="tx1"/>
                </a:solidFill>
                <a:latin typeface="Arial Black" pitchFamily="34" charset="0"/>
              </a:rPr>
              <a:t>Fetching the instruction from memory.</a:t>
            </a:r>
          </a:p>
          <a:p>
            <a:pPr>
              <a:buFont typeface="Wingdings" pitchFamily="2" charset="2"/>
              <a:buChar char="§"/>
            </a:pPr>
            <a:r>
              <a:rPr b="1" dirty="0" lang="en-US" smtClean="0">
                <a:solidFill>
                  <a:schemeClr val="tx1"/>
                </a:solidFill>
                <a:latin typeface="Arial Black" pitchFamily="34" charset="0"/>
              </a:rPr>
              <a:t>Decoding the instruction.</a:t>
            </a:r>
          </a:p>
          <a:p>
            <a:pPr>
              <a:buFont typeface="Wingdings" pitchFamily="2" charset="2"/>
              <a:buChar char="§"/>
            </a:pPr>
            <a:r>
              <a:rPr b="1" dirty="0" lang="en-US" smtClean="0">
                <a:solidFill>
                  <a:schemeClr val="tx1"/>
                </a:solidFill>
                <a:latin typeface="Arial Black" pitchFamily="34" charset="0"/>
              </a:rPr>
              <a:t>Fetching the data required by the instruction from memory.</a:t>
            </a:r>
          </a:p>
          <a:p>
            <a:pPr>
              <a:buFont typeface="Wingdings" pitchFamily="2" charset="2"/>
              <a:buChar char="§"/>
            </a:pPr>
            <a:r>
              <a:rPr b="1" dirty="0" lang="en-US" smtClean="0">
                <a:solidFill>
                  <a:schemeClr val="tx1"/>
                </a:solidFill>
                <a:latin typeface="Arial Black" pitchFamily="34" charset="0"/>
              </a:rPr>
              <a:t>Sending the data and instruction to the ALU for processing.</a:t>
            </a:r>
          </a:p>
          <a:p>
            <a:pPr>
              <a:buFont typeface="Wingdings" pitchFamily="2" charset="2"/>
              <a:buChar char="§"/>
            </a:pPr>
            <a:r>
              <a:rPr b="1" dirty="0" lang="en-US" smtClean="0">
                <a:solidFill>
                  <a:schemeClr val="tx1"/>
                </a:solidFill>
                <a:latin typeface="Arial Black" pitchFamily="34" charset="0"/>
              </a:rPr>
              <a:t>Sending the data to the memory unit after processing.</a:t>
            </a:r>
          </a:p>
          <a:p>
            <a:pPr>
              <a:buNone/>
            </a:pPr>
            <a:r>
              <a:rPr b="1" dirty="0" lang="en-US" smtClean="0">
                <a:solidFill>
                  <a:schemeClr val="tx1"/>
                </a:solidFill>
                <a:latin typeface="Arial Black" pitchFamily="34" charset="0"/>
              </a:rPr>
              <a:t>In order for the control unit to carry out the various functions, it contains a number of </a:t>
            </a:r>
            <a:r>
              <a:rPr b="1" dirty="0" lang="en-US" smtClean="0">
                <a:solidFill>
                  <a:srgbClr val="3014DA"/>
                </a:solidFill>
                <a:latin typeface="Arial Black" pitchFamily="34" charset="0"/>
              </a:rPr>
              <a:t>registers</a:t>
            </a:r>
            <a:r>
              <a:rPr b="1" dirty="0" lang="en-US" smtClean="0">
                <a:solidFill>
                  <a:srgbClr val="008000"/>
                </a:solidFill>
                <a:latin typeface="Arial Black" pitchFamily="34" charset="0"/>
              </a:rPr>
              <a:t>.</a:t>
            </a:r>
          </a:p>
          <a:p>
            <a:pPr>
              <a:buNone/>
            </a:pPr>
            <a:r>
              <a:rPr b="1" dirty="0" i="1" lang="en-US" smtClean="0">
                <a:solidFill>
                  <a:srgbClr val="7030A0"/>
                </a:solidFill>
                <a:latin typeface="Arial Black" pitchFamily="34" charset="0"/>
              </a:rPr>
              <a:t>A register is a temporary storage location that holds a single instruction or data item before processing</a:t>
            </a:r>
            <a:r>
              <a:rPr b="1" dirty="0" lang="en-US" smtClean="0">
                <a:solidFill>
                  <a:srgbClr val="008000"/>
                </a:solidFill>
                <a:latin typeface="Arial Black" pitchFamily="34" charset="0"/>
              </a:rPr>
              <a:t>.</a:t>
            </a:r>
          </a:p>
          <a:p>
            <a:pPr indent="-514350" marL="514350">
              <a:buNone/>
            </a:pPr>
            <a:endParaRPr b="1" dirty="0" lang="en-US">
              <a:solidFill>
                <a:srgbClr val="3014DA"/>
              </a:solidFill>
              <a:latin typeface="Arial Black" pitchFamily="34" charset="0"/>
            </a:endParaRPr>
          </a:p>
        </p:txBody>
      </p:sp>
    </p:spTree>
  </p:cSld>
  <p:clrMapOvr>
    <a:masterClrMapping/>
  </p:clrMapOvr>
  <p:transition spd="slow">
    <p:newsflash/>
  </p:transition>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301" name=""/>
        <p:cNvGrpSpPr/>
        <p:nvPr/>
      </p:nvGrpSpPr>
      <p:grpSpPr>
        <a:xfrm>
          <a:off x="0" y="0"/>
          <a:ext cx="0" cy="0"/>
          <a:chOff x="0" y="0"/>
          <a:chExt cx="0" cy="0"/>
        </a:xfrm>
      </p:grpSpPr>
      <p:sp>
        <p:nvSpPr>
          <p:cNvPr id="1048760" name="Content Placeholder 1"/>
          <p:cNvSpPr>
            <a:spLocks noGrp="1"/>
          </p:cNvSpPr>
          <p:nvPr>
            <p:ph idx="1"/>
          </p:nvPr>
        </p:nvSpPr>
        <p:spPr>
          <a:xfrm>
            <a:off x="228600" y="152400"/>
            <a:ext cx="8686800" cy="6400800"/>
          </a:xfrm>
          <a:solidFill>
            <a:srgbClr val="FFFF00"/>
          </a:solidFill>
        </p:spPr>
        <p:txBody>
          <a:bodyPr>
            <a:normAutofit/>
          </a:bodyPr>
          <a:p>
            <a:pPr>
              <a:buNone/>
            </a:pPr>
            <a:r>
              <a:rPr b="1" dirty="0" lang="en-US" u="sng" smtClean="0">
                <a:solidFill>
                  <a:srgbClr val="3014DA"/>
                </a:solidFill>
                <a:latin typeface="Arial Black" pitchFamily="34" charset="0"/>
              </a:rPr>
              <a:t>2. ARITHMETIC AND LOGIC UNIT (ALU)</a:t>
            </a:r>
          </a:p>
          <a:p>
            <a:pPr>
              <a:buFont typeface="Wingdings" pitchFamily="2" charset="2"/>
              <a:buChar char="§"/>
            </a:pPr>
            <a:r>
              <a:rPr b="1" dirty="0" sz="2000" lang="en-US" smtClean="0">
                <a:solidFill>
                  <a:schemeClr val="tx1"/>
                </a:solidFill>
                <a:latin typeface="Arial Black" pitchFamily="34" charset="0"/>
              </a:rPr>
              <a:t>The ALU is a unit of the central processing unit where all arithmetic and logical (decision making) operations are carried out.</a:t>
            </a:r>
          </a:p>
          <a:p>
            <a:pPr>
              <a:buFont typeface="Wingdings" pitchFamily="2" charset="2"/>
              <a:buChar char="§"/>
            </a:pPr>
            <a:r>
              <a:rPr b="1" dirty="0" sz="2000" lang="en-US" smtClean="0">
                <a:solidFill>
                  <a:schemeClr val="tx1"/>
                </a:solidFill>
                <a:latin typeface="Arial Black" pitchFamily="34" charset="0"/>
              </a:rPr>
              <a:t>The control unit issues out commands to the ALU, indicating where in the main memory to get data to be manipulated, where to place the results achieved and how to interrelate the data.</a:t>
            </a:r>
          </a:p>
          <a:p>
            <a:pPr>
              <a:buFont typeface="Wingdings" pitchFamily="2" charset="2"/>
              <a:buChar char="§"/>
            </a:pPr>
            <a:r>
              <a:rPr b="1" dirty="0" sz="2000" lang="en-US" smtClean="0">
                <a:solidFill>
                  <a:schemeClr val="tx1"/>
                </a:solidFill>
                <a:latin typeface="Arial Black" pitchFamily="34" charset="0"/>
              </a:rPr>
              <a:t>Basic arithmetic operations include: addition, subtraction, multiplication and division.</a:t>
            </a:r>
          </a:p>
          <a:p>
            <a:pPr>
              <a:buFont typeface="Wingdings" pitchFamily="2" charset="2"/>
              <a:buChar char="§"/>
            </a:pPr>
            <a:r>
              <a:rPr b="1" dirty="0" sz="2000" lang="en-US" smtClean="0">
                <a:solidFill>
                  <a:schemeClr val="tx1"/>
                </a:solidFill>
                <a:latin typeface="Arial Black" pitchFamily="34" charset="0"/>
              </a:rPr>
              <a:t>Logical operations i.e. arrangements and rearrangements e.g. sorting, matching and comparing are also carried out. Some of the logical comparison operators include: </a:t>
            </a:r>
          </a:p>
          <a:p>
            <a:pPr>
              <a:buNone/>
            </a:pPr>
            <a:endParaRPr b="1" dirty="0" lang="en-US" smtClean="0">
              <a:solidFill>
                <a:srgbClr val="3014DA"/>
              </a:solidFill>
              <a:latin typeface="Arial Black" pitchFamily="34" charset="0"/>
            </a:endParaRPr>
          </a:p>
        </p:txBody>
      </p:sp>
      <p:graphicFrame>
        <p:nvGraphicFramePr>
          <p:cNvPr id="4194304" name="Table 3"/>
          <p:cNvGraphicFramePr>
            <a:graphicFrameLocks noGrp="1"/>
          </p:cNvGraphicFramePr>
          <p:nvPr/>
        </p:nvGraphicFramePr>
        <p:xfrm>
          <a:off x="381000" y="4572000"/>
          <a:ext cx="8458200" cy="1752600"/>
        </p:xfrm>
        <a:graphic>
          <a:graphicData uri="http://schemas.openxmlformats.org/drawingml/2006/table">
            <a:tbl>
              <a:tblPr firstRow="1" bandRow="1">
                <a:tableStyleId>{5C22544A-7EE6-4342-B048-85BDC9FD1C3A}</a:tableStyleId>
              </a:tblPr>
              <a:tblGrid>
                <a:gridCol w="3239311"/>
                <a:gridCol w="5218889"/>
              </a:tblGrid>
              <a:tr h="584200">
                <a:tc>
                  <a:txBody>
                    <a:bodyPr/>
                    <a:p>
                      <a:r>
                        <a:rPr dirty="0" sz="2400" lang="en-US" smtClean="0">
                          <a:latin typeface="Arial Black" pitchFamily="34" charset="0"/>
                          <a:cs typeface="Aharoni" pitchFamily="2" charset="-79"/>
                        </a:rPr>
                        <a:t>Equal to (=)</a:t>
                      </a:r>
                      <a:endParaRPr dirty="0" sz="2400" lang="en-US">
                        <a:latin typeface="Arial Black" pitchFamily="34" charset="0"/>
                        <a:cs typeface="Aharoni" pitchFamily="2" charset="-79"/>
                      </a:endParaRPr>
                    </a:p>
                  </a:txBody>
                </a:tc>
                <a:tc>
                  <a:txBody>
                    <a:bodyPr/>
                    <a:p>
                      <a:r>
                        <a:rPr dirty="0" sz="2400" lang="en-US" smtClean="0">
                          <a:latin typeface="Arial Black" pitchFamily="34" charset="0"/>
                        </a:rPr>
                        <a:t>Not equal to (≠)</a:t>
                      </a:r>
                      <a:endParaRPr dirty="0" sz="2400" lang="en-US">
                        <a:latin typeface="Arial Black" pitchFamily="34" charset="0"/>
                      </a:endParaRPr>
                    </a:p>
                  </a:txBody>
                </a:tc>
              </a:tr>
              <a:tr h="584200">
                <a:tc>
                  <a:txBody>
                    <a:bodyPr/>
                    <a:p>
                      <a:r>
                        <a:rPr dirty="0" sz="2400" lang="en-US" smtClean="0">
                          <a:latin typeface="Arial Black" pitchFamily="34" charset="0"/>
                        </a:rPr>
                        <a:t>Less than (&lt;)</a:t>
                      </a:r>
                      <a:endParaRPr dirty="0" sz="2400" lang="en-US">
                        <a:latin typeface="Arial Black" pitchFamily="34" charset="0"/>
                      </a:endParaRPr>
                    </a:p>
                  </a:txBody>
                </a:tc>
                <a:tc>
                  <a:txBody>
                    <a:bodyPr/>
                    <a:p>
                      <a:r>
                        <a:rPr dirty="0" sz="2400" lang="en-US" smtClean="0">
                          <a:latin typeface="Arial Black" pitchFamily="34" charset="0"/>
                        </a:rPr>
                        <a:t>Less than or Equal to (≤)</a:t>
                      </a:r>
                      <a:endParaRPr dirty="0" sz="2400" lang="en-US">
                        <a:latin typeface="Arial Black" pitchFamily="34" charset="0"/>
                      </a:endParaRPr>
                    </a:p>
                  </a:txBody>
                </a:tc>
              </a:tr>
              <a:tr h="584200">
                <a:tc>
                  <a:txBody>
                    <a:bodyPr/>
                    <a:p>
                      <a:r>
                        <a:rPr dirty="0" sz="2400" lang="en-US" smtClean="0">
                          <a:latin typeface="Arial Black" pitchFamily="34" charset="0"/>
                        </a:rPr>
                        <a:t>Greater than (&gt;)</a:t>
                      </a:r>
                      <a:endParaRPr dirty="0" sz="2400" lang="en-US">
                        <a:latin typeface="Arial Black" pitchFamily="34" charset="0"/>
                      </a:endParaRPr>
                    </a:p>
                  </a:txBody>
                </a:tc>
                <a:tc>
                  <a:txBody>
                    <a:bodyPr/>
                    <a:p>
                      <a:r>
                        <a:rPr dirty="0" sz="2400" lang="en-US" smtClean="0">
                          <a:latin typeface="Arial Black" pitchFamily="34" charset="0"/>
                        </a:rPr>
                        <a:t>Greater</a:t>
                      </a:r>
                      <a:r>
                        <a:rPr baseline="0" dirty="0" sz="2400" lang="en-US" smtClean="0">
                          <a:latin typeface="Arial Black" pitchFamily="34" charset="0"/>
                        </a:rPr>
                        <a:t> than or equal to (≥)</a:t>
                      </a:r>
                      <a:endParaRPr dirty="0" sz="2400" lang="en-US">
                        <a:latin typeface="Arial Black" pitchFamily="34" charset="0"/>
                      </a:endParaRPr>
                    </a:p>
                  </a:txBody>
                </a:tc>
              </a:tr>
            </a:tbl>
          </a:graphicData>
        </a:graphic>
      </p:graphicFrame>
    </p:spTree>
  </p:cSld>
  <p:clrMapOvr>
    <a:masterClrMapping/>
  </p:clrMapOvr>
  <p:transition spd="slow">
    <p:newsflash/>
  </p:transition>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302" name=""/>
        <p:cNvGrpSpPr/>
        <p:nvPr/>
      </p:nvGrpSpPr>
      <p:grpSpPr>
        <a:xfrm>
          <a:off x="0" y="0"/>
          <a:ext cx="0" cy="0"/>
          <a:chOff x="0" y="0"/>
          <a:chExt cx="0" cy="0"/>
        </a:xfrm>
      </p:grpSpPr>
      <p:sp>
        <p:nvSpPr>
          <p:cNvPr id="1048761" name="Content Placeholder 1"/>
          <p:cNvSpPr>
            <a:spLocks noGrp="1"/>
          </p:cNvSpPr>
          <p:nvPr>
            <p:ph idx="1"/>
          </p:nvPr>
        </p:nvSpPr>
        <p:spPr>
          <a:xfrm>
            <a:off x="76200" y="228600"/>
            <a:ext cx="8915400" cy="6629400"/>
          </a:xfrm>
          <a:solidFill>
            <a:srgbClr val="FFFF00"/>
          </a:solidFill>
        </p:spPr>
        <p:txBody>
          <a:bodyPr numCol="1" spcCol="274320">
            <a:noAutofit/>
          </a:bodyPr>
          <a:p>
            <a:pPr>
              <a:buNone/>
            </a:pPr>
            <a:r>
              <a:rPr b="1" dirty="0" sz="2800" lang="en-US" u="sng" smtClean="0">
                <a:solidFill>
                  <a:srgbClr val="3014DA"/>
                </a:solidFill>
                <a:latin typeface="Cooper Black" pitchFamily="18" charset="0"/>
                <a:cs typeface="Aharoni" pitchFamily="2" charset="-79"/>
              </a:rPr>
              <a:t>3. MAIN MEMORY UNIT (MMU)</a:t>
            </a:r>
          </a:p>
          <a:p>
            <a:pPr>
              <a:buNone/>
            </a:pPr>
            <a:r>
              <a:rPr b="1" dirty="0" lang="en-US" smtClean="0">
                <a:solidFill>
                  <a:srgbClr val="008000"/>
                </a:solidFill>
                <a:latin typeface="Arial Black" pitchFamily="34" charset="0"/>
                <a:cs typeface="Aharoni" pitchFamily="2" charset="-79"/>
              </a:rPr>
              <a:t>It can alternatively be described as:</a:t>
            </a:r>
          </a:p>
          <a:p>
            <a:pPr>
              <a:buFont typeface="Wingdings" pitchFamily="2" charset="2"/>
              <a:buChar char="v"/>
            </a:pPr>
            <a:r>
              <a:rPr b="1" dirty="0" lang="en-US" smtClean="0">
                <a:solidFill>
                  <a:srgbClr val="002060"/>
                </a:solidFill>
                <a:latin typeface="Arial Black" pitchFamily="34" charset="0"/>
                <a:cs typeface="Aharoni" pitchFamily="2" charset="-79"/>
              </a:rPr>
              <a:t>Primary storage unit.</a:t>
            </a:r>
          </a:p>
          <a:p>
            <a:pPr>
              <a:buFont typeface="Wingdings" pitchFamily="2" charset="2"/>
              <a:buChar char="v"/>
            </a:pPr>
            <a:r>
              <a:rPr b="1" dirty="0" lang="en-US" smtClean="0">
                <a:solidFill>
                  <a:srgbClr val="002060"/>
                </a:solidFill>
                <a:latin typeface="Arial Black" pitchFamily="34" charset="0"/>
                <a:cs typeface="Aharoni" pitchFamily="2" charset="-79"/>
              </a:rPr>
              <a:t>Internal memory.</a:t>
            </a:r>
          </a:p>
          <a:p>
            <a:pPr>
              <a:buFont typeface="Wingdings" pitchFamily="2" charset="2"/>
              <a:buChar char="v"/>
            </a:pPr>
            <a:r>
              <a:rPr b="1" dirty="0" lang="en-US" smtClean="0">
                <a:solidFill>
                  <a:srgbClr val="002060"/>
                </a:solidFill>
                <a:latin typeface="Arial Black" pitchFamily="34" charset="0"/>
                <a:cs typeface="Aharoni" pitchFamily="2" charset="-79"/>
              </a:rPr>
              <a:t>Core memory</a:t>
            </a:r>
          </a:p>
          <a:p>
            <a:pPr>
              <a:buFont typeface="Wingdings" pitchFamily="2" charset="2"/>
              <a:buChar char="v"/>
            </a:pPr>
            <a:r>
              <a:rPr b="1" dirty="0" lang="en-US" smtClean="0">
                <a:solidFill>
                  <a:srgbClr val="002060"/>
                </a:solidFill>
                <a:latin typeface="Arial Black" pitchFamily="34" charset="0"/>
                <a:cs typeface="Aharoni" pitchFamily="2" charset="-79"/>
              </a:rPr>
              <a:t>Immediate access storage.  </a:t>
            </a:r>
          </a:p>
          <a:p>
            <a:pPr>
              <a:buNone/>
            </a:pPr>
            <a:r>
              <a:rPr b="1" dirty="0" lang="en-US" smtClean="0">
                <a:solidFill>
                  <a:srgbClr val="3014DA"/>
                </a:solidFill>
                <a:latin typeface="Arial Black" pitchFamily="34" charset="0"/>
                <a:cs typeface="Aharoni" pitchFamily="2" charset="-79"/>
              </a:rPr>
              <a:t>The main memory is directly accessible by the processor.</a:t>
            </a:r>
          </a:p>
          <a:p>
            <a:pPr>
              <a:buNone/>
            </a:pPr>
            <a:r>
              <a:rPr b="1" dirty="0" lang="en-US" smtClean="0">
                <a:solidFill>
                  <a:srgbClr val="3014DA"/>
                </a:solidFill>
                <a:latin typeface="Arial Black" pitchFamily="34" charset="0"/>
                <a:cs typeface="Aharoni" pitchFamily="2" charset="-79"/>
              </a:rPr>
              <a:t>It is made up of bi-stable elements that hold data, instructions or information in a two state form i.e. in binary notations of 1’s and 0’s. </a:t>
            </a:r>
          </a:p>
          <a:p>
            <a:pPr>
              <a:buNone/>
            </a:pPr>
            <a:r>
              <a:rPr b="1" dirty="0" lang="en-US" smtClean="0">
                <a:solidFill>
                  <a:srgbClr val="3014DA"/>
                </a:solidFill>
                <a:latin typeface="Arial Black" pitchFamily="34" charset="0"/>
                <a:cs typeface="Aharoni" pitchFamily="2" charset="-79"/>
              </a:rPr>
              <a:t>These bi-stable elements define the memory cells, which can hold either a ‘1’ or ‘0’ at any given instance but not both within the same memory cell. </a:t>
            </a:r>
          </a:p>
        </p:txBody>
      </p:sp>
    </p:spTree>
  </p:cSld>
  <p:clrMapOvr>
    <a:masterClrMapping/>
  </p:clrMapOvr>
  <p:transition spd="slow">
    <p:newsflash/>
  </p:transition>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303" name=""/>
        <p:cNvGrpSpPr/>
        <p:nvPr/>
      </p:nvGrpSpPr>
      <p:grpSpPr>
        <a:xfrm>
          <a:off x="0" y="0"/>
          <a:ext cx="0" cy="0"/>
          <a:chOff x="0" y="0"/>
          <a:chExt cx="0" cy="0"/>
        </a:xfrm>
      </p:grpSpPr>
      <p:sp>
        <p:nvSpPr>
          <p:cNvPr id="1048762" name="Content Placeholder 1"/>
          <p:cNvSpPr>
            <a:spLocks noGrp="1"/>
          </p:cNvSpPr>
          <p:nvPr>
            <p:ph idx="1"/>
          </p:nvPr>
        </p:nvSpPr>
        <p:spPr>
          <a:xfrm>
            <a:off x="76200" y="228600"/>
            <a:ext cx="8915400" cy="6477000"/>
          </a:xfrm>
          <a:solidFill>
            <a:srgbClr val="FFFF00"/>
          </a:solidFill>
        </p:spPr>
        <p:txBody>
          <a:bodyPr>
            <a:normAutofit/>
          </a:bodyPr>
          <a:p>
            <a:pPr>
              <a:buNone/>
            </a:pPr>
            <a:r>
              <a:rPr b="1" dirty="0" lang="en-US" smtClean="0">
                <a:solidFill>
                  <a:schemeClr val="tx1"/>
                </a:solidFill>
                <a:latin typeface="Arial Black" pitchFamily="34" charset="0"/>
                <a:cs typeface="Aharoni" pitchFamily="2" charset="-79"/>
              </a:rPr>
              <a:t>The main memory unit can be classified into two: Read Only Memory (ROM) and Random Access Memory (RAM).</a:t>
            </a:r>
          </a:p>
          <a:p>
            <a:pPr indent="-457200" marL="457200">
              <a:buFont typeface="+mj-lt"/>
              <a:buAutoNum type="alphaLcPeriod"/>
            </a:pPr>
            <a:r>
              <a:rPr b="1" dirty="0" lang="en-US" u="sng" smtClean="0">
                <a:solidFill>
                  <a:srgbClr val="3014DA"/>
                </a:solidFill>
                <a:latin typeface="Arial Black" pitchFamily="34" charset="0"/>
                <a:cs typeface="Aharoni" pitchFamily="2" charset="-79"/>
              </a:rPr>
              <a:t>READ ONLY MEMORY (ROM)</a:t>
            </a:r>
          </a:p>
          <a:p>
            <a:pPr indent="-457200" marL="457200">
              <a:buFont typeface="Wingdings" pitchFamily="2" charset="2"/>
              <a:buChar char="Ø"/>
            </a:pPr>
            <a:r>
              <a:rPr b="1" dirty="0" lang="en-US" smtClean="0">
                <a:solidFill>
                  <a:schemeClr val="tx1"/>
                </a:solidFill>
                <a:latin typeface="Arial Black" pitchFamily="34" charset="0"/>
                <a:cs typeface="Aharoni" pitchFamily="2" charset="-79"/>
              </a:rPr>
              <a:t>ROM is used to store programmed instructions and data permanently or semi-permanently. </a:t>
            </a:r>
          </a:p>
          <a:p>
            <a:pPr indent="-457200" marL="457200">
              <a:buFont typeface="Wingdings" pitchFamily="2" charset="2"/>
              <a:buChar char="Ø"/>
            </a:pPr>
            <a:r>
              <a:rPr b="1" dirty="0" lang="en-US" smtClean="0">
                <a:solidFill>
                  <a:schemeClr val="tx1"/>
                </a:solidFill>
                <a:latin typeface="Arial Black" pitchFamily="34" charset="0"/>
                <a:cs typeface="Aharoni" pitchFamily="2" charset="-79"/>
              </a:rPr>
              <a:t>Data and instructions stored in ROM are those that remain unchanged for long periods of time.</a:t>
            </a:r>
          </a:p>
          <a:p>
            <a:pPr indent="-457200" marL="457200">
              <a:buFont typeface="Wingdings" pitchFamily="2" charset="2"/>
              <a:buChar char="Ø"/>
            </a:pPr>
            <a:r>
              <a:rPr b="1" dirty="0" lang="en-US" smtClean="0">
                <a:solidFill>
                  <a:schemeClr val="tx1"/>
                </a:solidFill>
                <a:latin typeface="Arial Black" pitchFamily="34" charset="0"/>
                <a:cs typeface="Aharoni" pitchFamily="2" charset="-79"/>
              </a:rPr>
              <a:t> Its is commonly used to store system-level programs such as BIOS (Basic Input/Output System) ,POST (Power On-Self Test) and basic utility or routine programs such as language translators, text editors, loaders, linkers, sort utility etc.</a:t>
            </a:r>
          </a:p>
          <a:p>
            <a:pPr>
              <a:buNone/>
            </a:pPr>
            <a:endParaRPr b="1" dirty="0" lang="en-US">
              <a:solidFill>
                <a:srgbClr val="3014DA"/>
              </a:solidFill>
              <a:latin typeface="Arial Black" pitchFamily="34" charset="0"/>
            </a:endParaRPr>
          </a:p>
        </p:txBody>
      </p:sp>
    </p:spTree>
  </p:cSld>
  <p:clrMapOvr>
    <a:masterClrMapping/>
  </p:clrMapOvr>
  <p:transition spd="slow">
    <p:newsflash/>
  </p:transition>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304" name=""/>
        <p:cNvGrpSpPr/>
        <p:nvPr/>
      </p:nvGrpSpPr>
      <p:grpSpPr>
        <a:xfrm>
          <a:off x="0" y="0"/>
          <a:ext cx="0" cy="0"/>
          <a:chOff x="0" y="0"/>
          <a:chExt cx="0" cy="0"/>
        </a:xfrm>
      </p:grpSpPr>
      <p:sp>
        <p:nvSpPr>
          <p:cNvPr id="1048763" name="Content Placeholder 1"/>
          <p:cNvSpPr>
            <a:spLocks noGrp="1"/>
          </p:cNvSpPr>
          <p:nvPr>
            <p:ph idx="1"/>
          </p:nvPr>
        </p:nvSpPr>
        <p:spPr>
          <a:xfrm>
            <a:off x="228600" y="228600"/>
            <a:ext cx="8458199" cy="6248400"/>
          </a:xfrm>
          <a:solidFill>
            <a:srgbClr val="FFFF66"/>
          </a:solidFill>
        </p:spPr>
        <p:txBody>
          <a:bodyPr>
            <a:normAutofit/>
          </a:bodyPr>
          <a:p>
            <a:pPr indent="-457200" marL="457200">
              <a:buFont typeface="Wingdings" pitchFamily="2" charset="2"/>
              <a:buChar char="Ø"/>
            </a:pPr>
            <a:r>
              <a:rPr b="1" dirty="0" sz="3200" lang="en-US" smtClean="0">
                <a:solidFill>
                  <a:schemeClr val="tx1"/>
                </a:solidFill>
                <a:latin typeface="Arial Black" pitchFamily="34" charset="0"/>
                <a:cs typeface="Aharoni" pitchFamily="2" charset="-79"/>
              </a:rPr>
              <a:t>These instructions are fixed at the time of manufacture and therefore remain unchanged whether the power is on or off </a:t>
            </a:r>
            <a:r>
              <a:rPr b="1" dirty="0" sz="3200" lang="en-US" smtClean="0">
                <a:solidFill>
                  <a:srgbClr val="008000"/>
                </a:solidFill>
                <a:latin typeface="Arial Black" pitchFamily="34" charset="0"/>
                <a:cs typeface="Aharoni" pitchFamily="2" charset="-79"/>
              </a:rPr>
              <a:t>(</a:t>
            </a:r>
            <a:r>
              <a:rPr b="1" dirty="0" sz="3200" i="1" lang="en-US" smtClean="0">
                <a:solidFill>
                  <a:srgbClr val="3014DA"/>
                </a:solidFill>
                <a:latin typeface="Arial Black" pitchFamily="34" charset="0"/>
                <a:cs typeface="Aharoni" pitchFamily="2" charset="-79"/>
              </a:rPr>
              <a:t>non-volatile</a:t>
            </a:r>
            <a:r>
              <a:rPr b="1" dirty="0" sz="3200" lang="en-US" smtClean="0">
                <a:solidFill>
                  <a:srgbClr val="008000"/>
                </a:solidFill>
                <a:latin typeface="Arial Black" pitchFamily="34" charset="0"/>
                <a:cs typeface="Aharoni" pitchFamily="2" charset="-79"/>
              </a:rPr>
              <a:t>). </a:t>
            </a:r>
            <a:r>
              <a:rPr b="1" dirty="0" sz="3200" lang="en-US" smtClean="0">
                <a:solidFill>
                  <a:schemeClr val="tx1"/>
                </a:solidFill>
                <a:latin typeface="Arial Black" pitchFamily="34" charset="0"/>
                <a:cs typeface="Aharoni" pitchFamily="2" charset="-79"/>
              </a:rPr>
              <a:t>ROM contents cannot be easily modified.</a:t>
            </a:r>
          </a:p>
          <a:p>
            <a:pPr indent="-457200" marL="457200">
              <a:buFont typeface="Wingdings" pitchFamily="2" charset="2"/>
              <a:buChar char="Ø"/>
            </a:pPr>
            <a:r>
              <a:rPr b="1" dirty="0" sz="3200" lang="en-US" smtClean="0">
                <a:solidFill>
                  <a:schemeClr val="tx1"/>
                </a:solidFill>
                <a:latin typeface="Arial Black" pitchFamily="34" charset="0"/>
                <a:cs typeface="Aharoni" pitchFamily="2" charset="-79"/>
              </a:rPr>
              <a:t>Depending on the permanence of the instructions or data written on it, there are four types of Read Only Memory namely:</a:t>
            </a:r>
          </a:p>
          <a:p>
            <a:endParaRPr dirty="0" sz="3200" lang="en-US"/>
          </a:p>
        </p:txBody>
      </p:sp>
    </p:spTree>
  </p:cSld>
  <p:clrMapOvr>
    <a:masterClrMapping/>
  </p:clrMapOvr>
  <p:transition spd="slow">
    <p:newsflash/>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305" name=""/>
        <p:cNvGrpSpPr/>
        <p:nvPr/>
      </p:nvGrpSpPr>
      <p:grpSpPr>
        <a:xfrm>
          <a:off x="0" y="0"/>
          <a:ext cx="0" cy="0"/>
          <a:chOff x="0" y="0"/>
          <a:chExt cx="0" cy="0"/>
        </a:xfrm>
      </p:grpSpPr>
      <p:sp>
        <p:nvSpPr>
          <p:cNvPr id="1048764" name="Content Placeholder 1"/>
          <p:cNvSpPr>
            <a:spLocks noGrp="1"/>
          </p:cNvSpPr>
          <p:nvPr>
            <p:ph idx="1"/>
          </p:nvPr>
        </p:nvSpPr>
        <p:spPr>
          <a:xfrm>
            <a:off x="152400" y="381000"/>
            <a:ext cx="8839200" cy="6248400"/>
          </a:xfrm>
          <a:solidFill>
            <a:srgbClr val="FFFF66"/>
          </a:solidFill>
        </p:spPr>
        <p:txBody>
          <a:bodyPr>
            <a:noAutofit/>
          </a:bodyPr>
          <a:p>
            <a:pPr indent="-514350" marL="514350">
              <a:spcBef>
                <a:spcPts val="0"/>
              </a:spcBef>
              <a:buClr>
                <a:srgbClr val="FFFF00"/>
              </a:buClr>
              <a:buFont typeface="+mj-lt"/>
              <a:buAutoNum type="romanLcPeriod"/>
            </a:pPr>
            <a:r>
              <a:rPr b="1" dirty="0" lang="en-US" u="sng" smtClean="0">
                <a:solidFill>
                  <a:schemeClr val="tx1"/>
                </a:solidFill>
                <a:latin typeface="Arial Black" pitchFamily="34" charset="0"/>
              </a:rPr>
              <a:t>Programmable Read Only Memory (PROM)</a:t>
            </a:r>
          </a:p>
          <a:p>
            <a:pPr indent="-514350" marL="514350">
              <a:spcBef>
                <a:spcPts val="0"/>
              </a:spcBef>
              <a:buClr>
                <a:srgbClr val="FFFF00"/>
              </a:buClr>
              <a:buNone/>
            </a:pPr>
            <a:r>
              <a:rPr b="1" dirty="0" lang="en-US" smtClean="0">
                <a:solidFill>
                  <a:srgbClr val="3014DA"/>
                </a:solidFill>
                <a:latin typeface="Arial Black" pitchFamily="34" charset="0"/>
              </a:rPr>
              <a:t>It allows the user to alter it only once after the contents have been written on it.</a:t>
            </a:r>
          </a:p>
          <a:p>
            <a:pPr indent="-514350" marL="514350">
              <a:spcBef>
                <a:spcPts val="0"/>
              </a:spcBef>
              <a:buClr>
                <a:srgbClr val="FFFF00"/>
              </a:buClr>
              <a:buFont typeface="+mj-lt"/>
              <a:buAutoNum type="romanLcPeriod" startAt="2"/>
            </a:pPr>
            <a:r>
              <a:rPr b="1" dirty="0" lang="en-US" u="sng" smtClean="0">
                <a:solidFill>
                  <a:schemeClr val="tx1"/>
                </a:solidFill>
                <a:latin typeface="Arial Black" pitchFamily="34" charset="0"/>
              </a:rPr>
              <a:t>Mask Read Only Memory (MROM)</a:t>
            </a:r>
          </a:p>
          <a:p>
            <a:pPr indent="-514350" marL="514350">
              <a:spcBef>
                <a:spcPts val="0"/>
              </a:spcBef>
              <a:buClr>
                <a:srgbClr val="FFFF00"/>
              </a:buClr>
              <a:buNone/>
            </a:pPr>
            <a:r>
              <a:rPr b="1" dirty="0" lang="en-US" smtClean="0">
                <a:solidFill>
                  <a:srgbClr val="3014DA"/>
                </a:solidFill>
                <a:latin typeface="Arial Black" pitchFamily="34" charset="0"/>
              </a:rPr>
              <a:t>Once the contents have been written on it by the manufacturer, </a:t>
            </a:r>
            <a:r>
              <a:rPr b="1" lang="en-US" smtClean="0">
                <a:solidFill>
                  <a:srgbClr val="3014DA"/>
                </a:solidFill>
                <a:latin typeface="Arial Black" pitchFamily="34" charset="0"/>
              </a:rPr>
              <a:t>it cannot </a:t>
            </a:r>
            <a:r>
              <a:rPr b="1" dirty="0" lang="en-US" smtClean="0">
                <a:solidFill>
                  <a:srgbClr val="3014DA"/>
                </a:solidFill>
                <a:latin typeface="Arial Black" pitchFamily="34" charset="0"/>
              </a:rPr>
              <a:t>be changed.</a:t>
            </a:r>
          </a:p>
          <a:p>
            <a:pPr indent="-514350" marL="514350">
              <a:spcBef>
                <a:spcPts val="0"/>
              </a:spcBef>
              <a:buClr>
                <a:srgbClr val="FFFF00"/>
              </a:buClr>
              <a:buFont typeface="+mj-lt"/>
              <a:buAutoNum type="romanLcPeriod" startAt="3"/>
            </a:pPr>
            <a:r>
              <a:rPr b="1" dirty="0" lang="en-US" u="sng" smtClean="0">
                <a:solidFill>
                  <a:schemeClr val="tx1"/>
                </a:solidFill>
                <a:latin typeface="Arial Black" pitchFamily="34" charset="0"/>
              </a:rPr>
              <a:t>Erasable Programmable ROM (EPROM)</a:t>
            </a:r>
          </a:p>
          <a:p>
            <a:pPr indent="-514350" marL="514350">
              <a:spcBef>
                <a:spcPts val="0"/>
              </a:spcBef>
              <a:buClr>
                <a:srgbClr val="FFFF00"/>
              </a:buClr>
              <a:buNone/>
            </a:pPr>
            <a:r>
              <a:rPr b="1" dirty="0" lang="en-US" smtClean="0">
                <a:solidFill>
                  <a:srgbClr val="3014DA"/>
                </a:solidFill>
                <a:latin typeface="Arial Black" pitchFamily="34" charset="0"/>
              </a:rPr>
              <a:t>It allows its contents to be changed and reprogrammed for re-use by exposing it to ultra violet light (UV)</a:t>
            </a:r>
          </a:p>
          <a:p>
            <a:pPr indent="-514350" marL="514350">
              <a:spcBef>
                <a:spcPts val="0"/>
              </a:spcBef>
              <a:buClr>
                <a:srgbClr val="FFFF00"/>
              </a:buClr>
              <a:buFont typeface="+mj-lt"/>
              <a:buAutoNum type="romanLcPeriod" startAt="4"/>
            </a:pPr>
            <a:r>
              <a:rPr b="1" dirty="0" lang="en-US" u="sng" smtClean="0">
                <a:solidFill>
                  <a:schemeClr val="tx1"/>
                </a:solidFill>
                <a:latin typeface="Arial Black" pitchFamily="34" charset="0"/>
              </a:rPr>
              <a:t>Electrically Erasable Programmable ROM (EEPROM) </a:t>
            </a:r>
          </a:p>
          <a:p>
            <a:pPr indent="-514350" marL="514350">
              <a:spcBef>
                <a:spcPts val="0"/>
              </a:spcBef>
              <a:buClr>
                <a:srgbClr val="FFFF00"/>
              </a:buClr>
              <a:buNone/>
            </a:pPr>
            <a:r>
              <a:rPr b="1" dirty="0" lang="en-US" smtClean="0">
                <a:solidFill>
                  <a:srgbClr val="3014DA"/>
                </a:solidFill>
                <a:latin typeface="Arial Black" pitchFamily="34" charset="0"/>
              </a:rPr>
              <a:t>This type of ROM can be reprogrammed using electricity.</a:t>
            </a:r>
          </a:p>
          <a:p>
            <a:pPr indent="-514350" marL="514350">
              <a:spcBef>
                <a:spcPts val="0"/>
              </a:spcBef>
              <a:buClr>
                <a:srgbClr val="FFFF00"/>
              </a:buClr>
              <a:buNone/>
            </a:pPr>
            <a:endParaRPr b="1" dirty="0" lang="en-US">
              <a:solidFill>
                <a:srgbClr val="00B0F0"/>
              </a:solidFill>
              <a:latin typeface="Arial Black" pitchFamily="34" charset="0"/>
            </a:endParaRPr>
          </a:p>
        </p:txBody>
      </p:sp>
    </p:spTree>
  </p:cSld>
  <p:clrMapOvr>
    <a:masterClrMapping/>
  </p:clrMapOvr>
  <p:transition spd="slow">
    <p:newsflash/>
  </p:transition>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306" name=""/>
        <p:cNvGrpSpPr/>
        <p:nvPr/>
      </p:nvGrpSpPr>
      <p:grpSpPr>
        <a:xfrm>
          <a:off x="0" y="0"/>
          <a:ext cx="0" cy="0"/>
          <a:chOff x="0" y="0"/>
          <a:chExt cx="0" cy="0"/>
        </a:xfrm>
      </p:grpSpPr>
      <p:sp>
        <p:nvSpPr>
          <p:cNvPr id="1048765" name="Content Placeholder 1"/>
          <p:cNvSpPr>
            <a:spLocks noGrp="1"/>
          </p:cNvSpPr>
          <p:nvPr>
            <p:ph idx="1"/>
          </p:nvPr>
        </p:nvSpPr>
        <p:spPr>
          <a:xfrm>
            <a:off x="152400" y="228600"/>
            <a:ext cx="8839200" cy="65532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None/>
            </a:pPr>
            <a:r>
              <a:rPr b="1" dirty="0" sz="2800" lang="en-US" u="sng" smtClean="0">
                <a:solidFill>
                  <a:srgbClr val="00B0F0"/>
                </a:solidFill>
                <a:latin typeface="Arial Black" pitchFamily="34" charset="0"/>
              </a:rPr>
              <a:t>Characteristics of ROM:</a:t>
            </a:r>
          </a:p>
          <a:p>
            <a:pPr indent="-571500" marL="571500">
              <a:spcBef>
                <a:spcPts val="0"/>
              </a:spcBef>
              <a:buClr>
                <a:srgbClr val="FFFF00"/>
              </a:buClr>
              <a:buFont typeface="+mj-lt"/>
              <a:buAutoNum type="romanLcPeriod"/>
            </a:pPr>
            <a:r>
              <a:rPr b="1" dirty="0" sz="2800" lang="en-US" smtClean="0">
                <a:solidFill>
                  <a:srgbClr val="FFFF00"/>
                </a:solidFill>
                <a:latin typeface="Arial Black" pitchFamily="34" charset="0"/>
              </a:rPr>
              <a:t>Its contents can only be read  but cannot be written (changed) unless it’s a special type of ROM.</a:t>
            </a:r>
          </a:p>
          <a:p>
            <a:pPr indent="-571500" marL="571500">
              <a:spcBef>
                <a:spcPts val="0"/>
              </a:spcBef>
              <a:buClr>
                <a:srgbClr val="FFFF00"/>
              </a:buClr>
              <a:buFont typeface="+mj-lt"/>
              <a:buAutoNum type="romanLcPeriod"/>
            </a:pPr>
            <a:r>
              <a:rPr b="1" dirty="0" sz="2800" lang="en-US" smtClean="0">
                <a:solidFill>
                  <a:srgbClr val="FFFF00"/>
                </a:solidFill>
                <a:latin typeface="Arial Black" pitchFamily="34" charset="0"/>
              </a:rPr>
              <a:t>It is non-volatile i.e. its content cannot be lost when the computer is switched off.</a:t>
            </a:r>
          </a:p>
          <a:p>
            <a:pPr indent="-571500" marL="571500">
              <a:spcBef>
                <a:spcPts val="0"/>
              </a:spcBef>
              <a:buClr>
                <a:srgbClr val="FFFF00"/>
              </a:buClr>
              <a:buFont typeface="+mj-lt"/>
              <a:buAutoNum type="romanLcPeriod"/>
            </a:pPr>
            <a:r>
              <a:rPr b="1" dirty="0" sz="2800" lang="en-US" smtClean="0">
                <a:solidFill>
                  <a:srgbClr val="FFFF00"/>
                </a:solidFill>
                <a:latin typeface="Arial Black" pitchFamily="34" charset="0"/>
              </a:rPr>
              <a:t>Its contents are manufacturer defined i.e. it stores permanent or semi-permanent instructions from the manufacturer called firmware.</a:t>
            </a:r>
          </a:p>
          <a:p>
            <a:pPr indent="-571500" marL="571500">
              <a:spcBef>
                <a:spcPts val="0"/>
              </a:spcBef>
              <a:buClr>
                <a:srgbClr val="FFFF00"/>
              </a:buClr>
              <a:buNone/>
            </a:pPr>
            <a:r>
              <a:rPr b="1" dirty="0" sz="2800" lang="en-US" u="sng" smtClean="0">
                <a:solidFill>
                  <a:srgbClr val="FFFF00"/>
                </a:solidFill>
                <a:latin typeface="Arial Black" pitchFamily="34" charset="0"/>
              </a:rPr>
              <a:t>Note: </a:t>
            </a:r>
            <a:r>
              <a:rPr b="1" dirty="0" sz="2800" i="1" lang="en-US" smtClean="0">
                <a:solidFill>
                  <a:srgbClr val="FFFF00"/>
                </a:solidFill>
                <a:latin typeface="Arial Black" pitchFamily="34" charset="0"/>
              </a:rPr>
              <a:t>ROM can store semi-permanent instructions because some variations of ROM chips can be reprogrammed according to user specifications.</a:t>
            </a:r>
          </a:p>
          <a:p>
            <a:pPr indent="-514350" marL="514350">
              <a:spcBef>
                <a:spcPts val="0"/>
              </a:spcBef>
              <a:buClr>
                <a:srgbClr val="FFFF00"/>
              </a:buClr>
              <a:buNone/>
            </a:pPr>
            <a:endParaRPr b="1" dirty="0" sz="2800" lang="en-US">
              <a:solidFill>
                <a:srgbClr val="FFFF00"/>
              </a:solidFill>
              <a:latin typeface="Arial Black" pitchFamily="34" charset="0"/>
            </a:endParaRPr>
          </a:p>
        </p:txBody>
      </p:sp>
    </p:spTree>
  </p:cSld>
  <p:clrMapOvr>
    <a:masterClrMapping/>
  </p:clrMapOvr>
  <p:transition spd="slow">
    <p:newsflash/>
  </p:transition>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307" name=""/>
        <p:cNvGrpSpPr/>
        <p:nvPr/>
      </p:nvGrpSpPr>
      <p:grpSpPr>
        <a:xfrm>
          <a:off x="0" y="0"/>
          <a:ext cx="0" cy="0"/>
          <a:chOff x="0" y="0"/>
          <a:chExt cx="0" cy="0"/>
        </a:xfrm>
      </p:grpSpPr>
      <p:sp>
        <p:nvSpPr>
          <p:cNvPr id="1048766" name="Content Placeholder 1"/>
          <p:cNvSpPr>
            <a:spLocks noGrp="1"/>
          </p:cNvSpPr>
          <p:nvPr>
            <p:ph idx="1"/>
          </p:nvPr>
        </p:nvSpPr>
        <p:spPr>
          <a:xfrm>
            <a:off x="381000" y="457200"/>
            <a:ext cx="8458200" cy="6019800"/>
          </a:xfrm>
          <a:solidFill>
            <a:srgbClr val="FFFF66"/>
          </a:solidFill>
        </p:spPr>
        <p:txBody>
          <a:bodyPr>
            <a:noAutofit/>
          </a:bodyPr>
          <a:p>
            <a:pPr indent="-514350" marL="514350">
              <a:spcBef>
                <a:spcPts val="0"/>
              </a:spcBef>
              <a:buClr>
                <a:srgbClr val="FFFF00"/>
              </a:buClr>
              <a:buNone/>
            </a:pPr>
            <a:r>
              <a:rPr b="1" dirty="0" sz="2800" lang="en-US" smtClean="0">
                <a:solidFill>
                  <a:srgbClr val="3014DA"/>
                </a:solidFill>
                <a:latin typeface="Arial Black" pitchFamily="34" charset="0"/>
              </a:rPr>
              <a:t>b. </a:t>
            </a:r>
            <a:r>
              <a:rPr b="1" dirty="0" sz="2800" lang="en-US" u="sng" smtClean="0">
                <a:solidFill>
                  <a:srgbClr val="3014DA"/>
                </a:solidFill>
                <a:latin typeface="Arial Black" pitchFamily="34" charset="0"/>
              </a:rPr>
              <a:t>RANDOM ACCESS MEMORY (RAM)</a:t>
            </a:r>
          </a:p>
          <a:p>
            <a:pPr indent="-514350" marL="514350">
              <a:spcBef>
                <a:spcPts val="0"/>
              </a:spcBef>
              <a:buClr>
                <a:srgbClr val="FFFF00"/>
              </a:buClr>
              <a:buNone/>
            </a:pPr>
            <a:r>
              <a:rPr b="1" dirty="0" sz="2800" lang="en-US" smtClean="0">
                <a:solidFill>
                  <a:schemeClr val="tx1"/>
                </a:solidFill>
                <a:latin typeface="Arial Black" pitchFamily="34" charset="0"/>
              </a:rPr>
              <a:t>RAM is also referred to as the </a:t>
            </a:r>
            <a:r>
              <a:rPr b="1" dirty="0" sz="2800" i="1" lang="en-US" smtClean="0">
                <a:solidFill>
                  <a:srgbClr val="3014DA"/>
                </a:solidFill>
                <a:latin typeface="Arial Black" pitchFamily="34" charset="0"/>
              </a:rPr>
              <a:t>working storage</a:t>
            </a:r>
            <a:r>
              <a:rPr b="1" dirty="0" sz="2800" lang="en-US" smtClean="0">
                <a:solidFill>
                  <a:schemeClr val="tx1"/>
                </a:solidFill>
                <a:latin typeface="Arial Black" pitchFamily="34" charset="0"/>
              </a:rPr>
              <a:t>.</a:t>
            </a:r>
          </a:p>
          <a:p>
            <a:pPr indent="-514350" marL="514350">
              <a:spcBef>
                <a:spcPts val="0"/>
              </a:spcBef>
              <a:buClr>
                <a:srgbClr val="FFFF00"/>
              </a:buClr>
              <a:buNone/>
            </a:pPr>
            <a:r>
              <a:rPr b="1" dirty="0" sz="2800" i="1" lang="en-US" smtClean="0">
                <a:solidFill>
                  <a:schemeClr val="accent5">
                    <a:lumMod val="75000"/>
                  </a:schemeClr>
                </a:solidFill>
                <a:latin typeface="Arial Black" pitchFamily="34" charset="0"/>
              </a:rPr>
              <a:t>It is used to hold data and instructions needed by the currently running applications. Data and instructions are held temporarily during processing.</a:t>
            </a:r>
          </a:p>
          <a:p>
            <a:pPr indent="-514350" marL="514350">
              <a:spcBef>
                <a:spcPts val="0"/>
              </a:spcBef>
              <a:buClr>
                <a:srgbClr val="FFFF00"/>
              </a:buClr>
              <a:buNone/>
            </a:pPr>
            <a:r>
              <a:rPr b="1" dirty="0" sz="2800" lang="en-US" smtClean="0">
                <a:solidFill>
                  <a:schemeClr val="tx1"/>
                </a:solidFill>
                <a:latin typeface="Arial Black" pitchFamily="34" charset="0"/>
              </a:rPr>
              <a:t>It also holds information that results from processing, temporarily, awaiting to be output or to be stored in a secondary storage device.</a:t>
            </a:r>
          </a:p>
        </p:txBody>
      </p:sp>
    </p:spTree>
  </p:cSld>
  <p:clrMapOvr>
    <a:masterClrMapping/>
  </p:clrMapOvr>
  <p:transition spd="slow">
    <p:newsflash/>
  </p:transition>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308" name=""/>
        <p:cNvGrpSpPr/>
        <p:nvPr/>
      </p:nvGrpSpPr>
      <p:grpSpPr>
        <a:xfrm>
          <a:off x="0" y="0"/>
          <a:ext cx="0" cy="0"/>
          <a:chOff x="0" y="0"/>
          <a:chExt cx="0" cy="0"/>
        </a:xfrm>
      </p:grpSpPr>
      <p:sp>
        <p:nvSpPr>
          <p:cNvPr id="1048767" name="Content Placeholder 1"/>
          <p:cNvSpPr>
            <a:spLocks noGrp="1"/>
          </p:cNvSpPr>
          <p:nvPr>
            <p:ph idx="1"/>
          </p:nvPr>
        </p:nvSpPr>
        <p:spPr>
          <a:xfrm>
            <a:off x="381001" y="533401"/>
            <a:ext cx="8305800" cy="5592762"/>
          </a:xfrm>
          <a:solidFill>
            <a:srgbClr val="FFFF66"/>
          </a:solidFill>
        </p:spPr>
        <p:txBody>
          <a:bodyPr>
            <a:normAutofit/>
          </a:bodyPr>
          <a:p>
            <a:pPr indent="-514350" marL="514350">
              <a:spcBef>
                <a:spcPts val="0"/>
              </a:spcBef>
              <a:buClr>
                <a:srgbClr val="FFFF00"/>
              </a:buClr>
              <a:buNone/>
            </a:pPr>
            <a:r>
              <a:rPr b="1" dirty="0" sz="2800" lang="en-US" smtClean="0">
                <a:solidFill>
                  <a:schemeClr val="tx1"/>
                </a:solidFill>
                <a:latin typeface="Arial Black" pitchFamily="34" charset="0"/>
              </a:rPr>
              <a:t>Programs and data stored in secondary storage must therefore be loaded into RAM before they can be processed. </a:t>
            </a:r>
          </a:p>
          <a:p>
            <a:pPr indent="-514350" marL="514350">
              <a:spcBef>
                <a:spcPts val="0"/>
              </a:spcBef>
              <a:buClr>
                <a:srgbClr val="FFFF00"/>
              </a:buClr>
              <a:buNone/>
            </a:pPr>
            <a:r>
              <a:rPr b="1" dirty="0" sz="2800" lang="en-US" smtClean="0">
                <a:solidFill>
                  <a:schemeClr val="tx1"/>
                </a:solidFill>
                <a:latin typeface="Arial Black" pitchFamily="34" charset="0"/>
              </a:rPr>
              <a:t>RAM’s content is temporary and gets lost immediately the computer is switched off.</a:t>
            </a:r>
          </a:p>
          <a:p>
            <a:pPr indent="-514350" marL="514350">
              <a:spcBef>
                <a:spcPts val="0"/>
              </a:spcBef>
              <a:buClr>
                <a:srgbClr val="FFFF00"/>
              </a:buClr>
              <a:buNone/>
            </a:pPr>
            <a:r>
              <a:rPr b="1" dirty="0" sz="2800" lang="en-US" smtClean="0">
                <a:solidFill>
                  <a:schemeClr val="tx1"/>
                </a:solidFill>
                <a:latin typeface="Arial Black" pitchFamily="34" charset="0"/>
              </a:rPr>
              <a:t>Since RAM’s content are temporarily held, it is therefore important to save your work in a secondary storage device before switching off the </a:t>
            </a:r>
            <a:r>
              <a:rPr b="1" sz="2800" lang="en-US" smtClean="0">
                <a:solidFill>
                  <a:schemeClr val="tx1"/>
                </a:solidFill>
                <a:latin typeface="Arial Black" pitchFamily="34" charset="0"/>
              </a:rPr>
              <a:t>computer.</a:t>
            </a:r>
            <a:endParaRPr b="1" dirty="0" sz="2800" lang="en-US" smtClean="0">
              <a:solidFill>
                <a:schemeClr val="tx1"/>
              </a:solidFill>
              <a:latin typeface="Arial Black" pitchFamily="34" charset="0"/>
            </a:endParaRPr>
          </a:p>
          <a:p>
            <a:endParaRPr dirty="0" sz="2800" lang="en-US">
              <a:latin typeface="Arial Black" pitchFamily="34" charset="0"/>
            </a:endParaRPr>
          </a:p>
        </p:txBody>
      </p:sp>
    </p:spTree>
  </p:cSld>
  <p:clrMapOvr>
    <a:masterClrMapping/>
  </p:clrMapOvr>
  <p:transition spd="slow">
    <p:newsflash/>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309" name=""/>
        <p:cNvGrpSpPr/>
        <p:nvPr/>
      </p:nvGrpSpPr>
      <p:grpSpPr>
        <a:xfrm>
          <a:off x="0" y="0"/>
          <a:ext cx="0" cy="0"/>
          <a:chOff x="0" y="0"/>
          <a:chExt cx="0" cy="0"/>
        </a:xfrm>
      </p:grpSpPr>
      <p:sp>
        <p:nvSpPr>
          <p:cNvPr id="1048768" name="Content Placeholder 1"/>
          <p:cNvSpPr>
            <a:spLocks noGrp="1"/>
          </p:cNvSpPr>
          <p:nvPr>
            <p:ph idx="1"/>
          </p:nvPr>
        </p:nvSpPr>
        <p:spPr>
          <a:xfrm>
            <a:off x="228600" y="228600"/>
            <a:ext cx="8763000" cy="61722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None/>
            </a:pPr>
            <a:r>
              <a:rPr b="1" dirty="0" sz="3200" lang="en-US" u="sng" smtClean="0">
                <a:solidFill>
                  <a:srgbClr val="FFEBFF"/>
                </a:solidFill>
                <a:latin typeface="Arial Black" pitchFamily="34" charset="0"/>
                <a:cs typeface="Aharoni" pitchFamily="2" charset="-79"/>
              </a:rPr>
              <a:t>Characteristics of RAM:</a:t>
            </a:r>
          </a:p>
          <a:p>
            <a:pPr indent="-571500" marL="571500">
              <a:spcBef>
                <a:spcPts val="0"/>
              </a:spcBef>
              <a:buClr>
                <a:srgbClr val="FFFF00"/>
              </a:buClr>
              <a:buFont typeface="+mj-lt"/>
              <a:buAutoNum type="romanLcPeriod"/>
            </a:pPr>
            <a:r>
              <a:rPr b="1" dirty="0" sz="3200" lang="en-US" smtClean="0">
                <a:solidFill>
                  <a:srgbClr val="FFFF00"/>
                </a:solidFill>
                <a:latin typeface="Arial Black" pitchFamily="34" charset="0"/>
                <a:cs typeface="Aharoni" pitchFamily="2" charset="-79"/>
              </a:rPr>
              <a:t>Data can be read (retrieved) and written (stored) in it.</a:t>
            </a:r>
          </a:p>
          <a:p>
            <a:pPr indent="-571500" marL="571500">
              <a:spcBef>
                <a:spcPts val="0"/>
              </a:spcBef>
              <a:buClr>
                <a:srgbClr val="FFFF00"/>
              </a:buClr>
              <a:buFont typeface="+mj-lt"/>
              <a:buAutoNum type="romanLcPeriod"/>
            </a:pPr>
            <a:r>
              <a:rPr b="1" dirty="0" sz="3200" lang="en-US" smtClean="0">
                <a:solidFill>
                  <a:srgbClr val="FFFF00"/>
                </a:solidFill>
                <a:latin typeface="Arial Black" pitchFamily="34" charset="0"/>
                <a:cs typeface="Aharoni" pitchFamily="2" charset="-79"/>
              </a:rPr>
              <a:t>RAM is a temporary (volatile) storage i.e. its content disappears when the computer is switched off.</a:t>
            </a:r>
          </a:p>
          <a:p>
            <a:pPr indent="-571500" marL="571500">
              <a:spcBef>
                <a:spcPts val="0"/>
              </a:spcBef>
              <a:buClr>
                <a:srgbClr val="FFFF00"/>
              </a:buClr>
              <a:buFont typeface="+mj-lt"/>
              <a:buAutoNum type="romanLcPeriod"/>
            </a:pPr>
            <a:r>
              <a:rPr b="1" dirty="0" sz="3200" lang="en-US" smtClean="0">
                <a:solidFill>
                  <a:srgbClr val="FFFF00"/>
                </a:solidFill>
                <a:latin typeface="Arial Black" pitchFamily="34" charset="0"/>
                <a:cs typeface="Aharoni" pitchFamily="2" charset="-79"/>
              </a:rPr>
              <a:t>Its contents are user defined i.e. it is the user who dictates what is to be contained in the RAM.</a:t>
            </a:r>
          </a:p>
          <a:p>
            <a:pPr indent="-571500" marL="571500">
              <a:spcBef>
                <a:spcPts val="0"/>
              </a:spcBef>
              <a:buClr>
                <a:srgbClr val="FFFF00"/>
              </a:buClr>
              <a:buNone/>
            </a:pPr>
            <a:endParaRPr b="1" dirty="0" sz="3200" lang="en-US">
              <a:solidFill>
                <a:srgbClr val="FFFF00"/>
              </a:solidFill>
              <a:latin typeface="Arial Black" pitchFamily="34" charset="0"/>
              <a:cs typeface="Aharoni" pitchFamily="2" charset="-79"/>
            </a:endParaRPr>
          </a:p>
        </p:txBody>
      </p:sp>
    </p:spTree>
  </p:cSld>
  <p:clrMapOvr>
    <a:masterClrMapping/>
  </p:clrMapOvr>
  <p:transition spd="slow">
    <p:newsflash/>
  </p:transition>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310" name=""/>
        <p:cNvGrpSpPr/>
        <p:nvPr/>
      </p:nvGrpSpPr>
      <p:grpSpPr>
        <a:xfrm>
          <a:off x="0" y="0"/>
          <a:ext cx="0" cy="0"/>
          <a:chOff x="0" y="0"/>
          <a:chExt cx="0" cy="0"/>
        </a:xfrm>
      </p:grpSpPr>
      <p:sp>
        <p:nvSpPr>
          <p:cNvPr id="1048769" name="Content Placeholder 1"/>
          <p:cNvSpPr>
            <a:spLocks noGrp="1"/>
          </p:cNvSpPr>
          <p:nvPr>
            <p:ph idx="1"/>
          </p:nvPr>
        </p:nvSpPr>
        <p:spPr>
          <a:xfrm>
            <a:off x="381000" y="228600"/>
            <a:ext cx="8381999" cy="5897563"/>
          </a:xfrm>
          <a:solidFill>
            <a:srgbClr val="FFFF66"/>
          </a:solidFill>
        </p:spPr>
        <p:txBody>
          <a:bodyPr>
            <a:normAutofit/>
          </a:bodyPr>
          <a:p>
            <a:pPr indent="-571500" marL="571500">
              <a:spcBef>
                <a:spcPts val="0"/>
              </a:spcBef>
              <a:buClr>
                <a:srgbClr val="FFFF00"/>
              </a:buClr>
              <a:buNone/>
            </a:pPr>
            <a:r>
              <a:rPr b="1" dirty="0" lang="en-US" smtClean="0">
                <a:solidFill>
                  <a:srgbClr val="3014DA"/>
                </a:solidFill>
                <a:latin typeface="Arial Black" pitchFamily="34" charset="0"/>
                <a:cs typeface="Aharoni" pitchFamily="2" charset="-79"/>
              </a:rPr>
              <a:t>There are two types of RAM namely:</a:t>
            </a:r>
          </a:p>
          <a:p>
            <a:pPr indent="-571500" marL="571500">
              <a:spcBef>
                <a:spcPts val="0"/>
              </a:spcBef>
              <a:buClr>
                <a:srgbClr val="FFFF00"/>
              </a:buClr>
              <a:buNone/>
            </a:pPr>
            <a:r>
              <a:rPr b="1" dirty="0" lang="en-US" err="1" u="sng" smtClean="0">
                <a:solidFill>
                  <a:srgbClr val="3014DA"/>
                </a:solidFill>
                <a:latin typeface="Arial Black" pitchFamily="34" charset="0"/>
                <a:cs typeface="Aharoni" pitchFamily="2" charset="-79"/>
              </a:rPr>
              <a:t>i</a:t>
            </a:r>
            <a:r>
              <a:rPr b="1" dirty="0" lang="en-US" u="sng" smtClean="0">
                <a:solidFill>
                  <a:srgbClr val="3014DA"/>
                </a:solidFill>
                <a:latin typeface="Arial Black" pitchFamily="34" charset="0"/>
                <a:cs typeface="Aharoni" pitchFamily="2" charset="-79"/>
              </a:rPr>
              <a:t>. Dynamic RAM</a:t>
            </a:r>
            <a:r>
              <a:rPr b="1" dirty="0" lang="en-US" smtClean="0">
                <a:solidFill>
                  <a:schemeClr val="tx1"/>
                </a:solidFill>
                <a:latin typeface="Arial Black" pitchFamily="34" charset="0"/>
                <a:cs typeface="Aharoni" pitchFamily="2" charset="-79"/>
              </a:rPr>
              <a:t>: a relatively slower type of RAM and requires periodic recharging to maintain its data storage.</a:t>
            </a:r>
          </a:p>
          <a:p>
            <a:pPr indent="-571500" marL="571500">
              <a:spcBef>
                <a:spcPts val="0"/>
              </a:spcBef>
              <a:buClr>
                <a:srgbClr val="FFFF00"/>
              </a:buClr>
              <a:buNone/>
            </a:pPr>
            <a:r>
              <a:rPr b="1" dirty="0" lang="en-US" u="sng" smtClean="0">
                <a:solidFill>
                  <a:srgbClr val="3014DA"/>
                </a:solidFill>
                <a:latin typeface="Arial Black" pitchFamily="34" charset="0"/>
                <a:cs typeface="Aharoni" pitchFamily="2" charset="-79"/>
              </a:rPr>
              <a:t>ii. Static RAM: </a:t>
            </a:r>
            <a:r>
              <a:rPr b="1" dirty="0" lang="en-US" smtClean="0">
                <a:solidFill>
                  <a:schemeClr val="tx1"/>
                </a:solidFill>
                <a:latin typeface="Arial Black" pitchFamily="34" charset="0"/>
                <a:cs typeface="Aharoni" pitchFamily="2" charset="-79"/>
              </a:rPr>
              <a:t>a</a:t>
            </a:r>
            <a:r>
              <a:rPr b="1" dirty="0" lang="en-US" u="sng" smtClean="0">
                <a:solidFill>
                  <a:schemeClr val="tx1"/>
                </a:solidFill>
                <a:latin typeface="Arial Black" pitchFamily="34" charset="0"/>
                <a:cs typeface="Aharoni" pitchFamily="2" charset="-79"/>
              </a:rPr>
              <a:t> </a:t>
            </a:r>
            <a:r>
              <a:rPr b="1" dirty="0" lang="en-US" smtClean="0">
                <a:solidFill>
                  <a:schemeClr val="tx1"/>
                </a:solidFill>
                <a:latin typeface="Arial Black" pitchFamily="34" charset="0"/>
                <a:cs typeface="Aharoni" pitchFamily="2" charset="-79"/>
              </a:rPr>
              <a:t>fast type of RAM mostly located inside a microprocessor. It is used on special purpose memories.</a:t>
            </a:r>
          </a:p>
          <a:p>
            <a:pPr indent="-571500" marL="571500">
              <a:spcBef>
                <a:spcPts val="0"/>
              </a:spcBef>
              <a:buClr>
                <a:srgbClr val="FFFF00"/>
              </a:buClr>
              <a:buNone/>
            </a:pPr>
            <a:endParaRPr b="1" dirty="0" lang="en-US" u="sng" smtClean="0">
              <a:solidFill>
                <a:schemeClr val="tx1"/>
              </a:solidFill>
              <a:latin typeface="Arial Black" pitchFamily="34" charset="0"/>
              <a:cs typeface="Aharoni" pitchFamily="2" charset="-79"/>
            </a:endParaRPr>
          </a:p>
          <a:p>
            <a:pPr indent="-571500" marL="571500">
              <a:spcBef>
                <a:spcPts val="0"/>
              </a:spcBef>
              <a:buClr>
                <a:srgbClr val="FFFF00"/>
              </a:buClr>
              <a:buNone/>
            </a:pPr>
            <a:r>
              <a:rPr b="1" dirty="0" lang="en-US" u="sng" smtClean="0">
                <a:solidFill>
                  <a:schemeClr val="tx1"/>
                </a:solidFill>
                <a:latin typeface="Arial Black" pitchFamily="34" charset="0"/>
                <a:cs typeface="Aharoni" pitchFamily="2" charset="-79"/>
              </a:rPr>
              <a:t>Note</a:t>
            </a:r>
            <a:r>
              <a:rPr b="1" dirty="0" lang="en-US" smtClean="0">
                <a:solidFill>
                  <a:schemeClr val="tx1"/>
                </a:solidFill>
                <a:latin typeface="Arial Black" pitchFamily="34" charset="0"/>
                <a:cs typeface="Aharoni" pitchFamily="2" charset="-79"/>
              </a:rPr>
              <a:t>: </a:t>
            </a:r>
            <a:r>
              <a:rPr b="1" dirty="0" i="1" lang="en-US" smtClean="0">
                <a:solidFill>
                  <a:schemeClr val="tx1"/>
                </a:solidFill>
                <a:latin typeface="Arial Black" pitchFamily="34" charset="0"/>
                <a:cs typeface="Aharoni" pitchFamily="2" charset="-79"/>
              </a:rPr>
              <a:t>RAM occupies the largest  percentage of the main memory unit. The higher the RAM capacity, the faster the computer can operate. Both RAM and ROM chips are also mounted on the motherboard.</a:t>
            </a:r>
          </a:p>
          <a:p>
            <a:endParaRPr dirty="0" lang="en-US">
              <a:solidFill>
                <a:schemeClr val="tx1"/>
              </a:solidFill>
              <a:latin typeface="Arial Black" pitchFamily="34" charset="0"/>
            </a:endParaRPr>
          </a:p>
        </p:txBody>
      </p:sp>
    </p:spTree>
  </p:cSld>
  <p:clrMapOvr>
    <a:masterClrMapping/>
  </p:clrMapOvr>
  <p:transition spd="slow">
    <p:newsflash/>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311" name=""/>
        <p:cNvGrpSpPr/>
        <p:nvPr/>
      </p:nvGrpSpPr>
      <p:grpSpPr>
        <a:xfrm>
          <a:off x="0" y="0"/>
          <a:ext cx="0" cy="0"/>
          <a:chOff x="0" y="0"/>
          <a:chExt cx="0" cy="0"/>
        </a:xfrm>
      </p:grpSpPr>
      <p:pic>
        <p:nvPicPr>
          <p:cNvPr id="2097179" name="Picture 2"/>
          <p:cNvPicPr>
            <a:picLocks noChangeAspect="1" noChangeArrowheads="1"/>
          </p:cNvPicPr>
          <p:nvPr/>
        </p:nvPicPr>
        <p:blipFill>
          <a:blip xmlns:r="http://schemas.openxmlformats.org/officeDocument/2006/relationships" r:embed="rId1"/>
          <a:srcRect/>
          <a:stretch>
            <a:fillRect/>
          </a:stretch>
        </p:blipFill>
        <p:spPr bwMode="auto">
          <a:xfrm>
            <a:off x="4343400" y="2888273"/>
            <a:ext cx="4800600" cy="3969727"/>
          </a:xfrm>
          <a:prstGeom prst="rect"/>
          <a:noFill/>
          <a:ln w="9525">
            <a:noFill/>
            <a:miter lim="800000"/>
            <a:headEnd/>
            <a:tailEnd/>
          </a:ln>
          <a:effectLst/>
        </p:spPr>
      </p:pic>
      <p:pic>
        <p:nvPicPr>
          <p:cNvPr id="2097180" name="Picture 3"/>
          <p:cNvPicPr>
            <a:picLocks noChangeAspect="1" noChangeArrowheads="1"/>
          </p:cNvPicPr>
          <p:nvPr/>
        </p:nvPicPr>
        <p:blipFill>
          <a:blip xmlns:r="http://schemas.openxmlformats.org/officeDocument/2006/relationships" r:embed="rId2"/>
          <a:srcRect/>
          <a:stretch>
            <a:fillRect/>
          </a:stretch>
        </p:blipFill>
        <p:spPr bwMode="auto">
          <a:xfrm>
            <a:off x="0" y="0"/>
            <a:ext cx="4388276" cy="3581400"/>
          </a:xfrm>
          <a:prstGeom prst="rect"/>
          <a:noFill/>
          <a:ln w="9525">
            <a:noFill/>
            <a:miter lim="800000"/>
            <a:headEnd/>
            <a:tailEnd/>
          </a:ln>
          <a:effectLst/>
        </p:spPr>
      </p:pic>
      <p:sp>
        <p:nvSpPr>
          <p:cNvPr id="1048770" name="TextBox 5"/>
          <p:cNvSpPr txBox="1"/>
          <p:nvPr/>
        </p:nvSpPr>
        <p:spPr>
          <a:xfrm>
            <a:off x="3124200" y="2514600"/>
            <a:ext cx="838200" cy="381000"/>
          </a:xfrm>
          <a:prstGeom prst="rect"/>
        </p:spPr>
        <p:style>
          <a:lnRef idx="2">
            <a:schemeClr val="dk1"/>
          </a:lnRef>
          <a:fillRef idx="1">
            <a:schemeClr val="lt1"/>
          </a:fillRef>
          <a:effectRef idx="0">
            <a:schemeClr val="dk1"/>
          </a:effectRef>
          <a:fontRef idx="minor">
            <a:schemeClr val="dk1"/>
          </a:fontRef>
        </p:style>
        <p:txBody>
          <a:bodyPr rtlCol="0" wrap="square">
            <a:spAutoFit/>
          </a:bodyPr>
          <a:p>
            <a:r>
              <a:rPr b="1" dirty="0" lang="en-US" smtClean="0">
                <a:solidFill>
                  <a:srgbClr val="3014DA"/>
                </a:solidFill>
                <a:latin typeface="Dutch801 XBd BT" pitchFamily="18" charset="0"/>
              </a:rPr>
              <a:t>CPU</a:t>
            </a:r>
            <a:endParaRPr b="1" dirty="0" lang="en-US">
              <a:solidFill>
                <a:srgbClr val="3014DA"/>
              </a:solidFill>
              <a:latin typeface="Dutch801 XBd BT" pitchFamily="18" charset="0"/>
            </a:endParaRPr>
          </a:p>
        </p:txBody>
      </p:sp>
    </p:spTree>
  </p:cSld>
  <p:clrMapOvr>
    <a:masterClrMapping/>
  </p:clrMapOvr>
  <p:transition spd="slow">
    <p:newsflash/>
  </p:transition>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312" name=""/>
        <p:cNvGrpSpPr/>
        <p:nvPr/>
      </p:nvGrpSpPr>
      <p:grpSpPr>
        <a:xfrm>
          <a:off x="0" y="0"/>
          <a:ext cx="0" cy="0"/>
          <a:chOff x="0" y="0"/>
          <a:chExt cx="0" cy="0"/>
        </a:xfrm>
      </p:grpSpPr>
      <p:sp>
        <p:nvSpPr>
          <p:cNvPr id="1048771" name="Content Placeholder 1"/>
          <p:cNvSpPr>
            <a:spLocks noGrp="1"/>
          </p:cNvSpPr>
          <p:nvPr>
            <p:ph idx="1"/>
          </p:nvPr>
        </p:nvSpPr>
        <p:spPr>
          <a:xfrm>
            <a:off x="304801" y="685800"/>
            <a:ext cx="8139952" cy="5638800"/>
          </a:xfrm>
          <a:solidFill>
            <a:srgbClr val="FFFF66"/>
          </a:solidFill>
        </p:spPr>
        <p:txBody>
          <a:bodyPr/>
          <a:p>
            <a:pPr>
              <a:buNone/>
            </a:pPr>
            <a:r>
              <a:rPr dirty="0" lang="en-US" smtClean="0">
                <a:solidFill>
                  <a:srgbClr val="3014DA"/>
                </a:solidFill>
                <a:latin typeface="Arial Black" pitchFamily="34" charset="0"/>
              </a:rPr>
              <a:t>Assignment:</a:t>
            </a:r>
          </a:p>
          <a:p>
            <a:pPr indent="-457200" marL="457200">
              <a:buFont typeface="+mj-lt"/>
              <a:buAutoNum type="arabicPeriod"/>
            </a:pPr>
            <a:r>
              <a:rPr dirty="0" lang="en-US" smtClean="0">
                <a:solidFill>
                  <a:srgbClr val="3014DA"/>
                </a:solidFill>
                <a:latin typeface="Arial Black" pitchFamily="34" charset="0"/>
              </a:rPr>
              <a:t>Using the characteristics of both RAM and ROM, give three main differences between the two. (3 </a:t>
            </a:r>
            <a:r>
              <a:rPr dirty="0" lang="en-US" err="1" smtClean="0">
                <a:solidFill>
                  <a:srgbClr val="3014DA"/>
                </a:solidFill>
                <a:latin typeface="Arial Black" pitchFamily="34" charset="0"/>
              </a:rPr>
              <a:t>mks</a:t>
            </a:r>
            <a:r>
              <a:rPr dirty="0" lang="en-US" smtClean="0">
                <a:solidFill>
                  <a:srgbClr val="3014DA"/>
                </a:solidFill>
                <a:latin typeface="Arial Black" pitchFamily="34" charset="0"/>
              </a:rPr>
              <a:t>)</a:t>
            </a:r>
          </a:p>
          <a:p>
            <a:pPr indent="-457200" marL="457200">
              <a:buFont typeface="+mj-lt"/>
              <a:buAutoNum type="arabicPeriod"/>
            </a:pPr>
            <a:r>
              <a:rPr dirty="0" lang="en-US" smtClean="0">
                <a:solidFill>
                  <a:srgbClr val="3014DA"/>
                </a:solidFill>
                <a:latin typeface="Arial Black" pitchFamily="34" charset="0"/>
              </a:rPr>
              <a:t>Outline THREE main reasons why the primary storage/main memory is not used for secondary storage. (3 </a:t>
            </a:r>
            <a:r>
              <a:rPr dirty="0" lang="en-US" err="1" smtClean="0">
                <a:solidFill>
                  <a:srgbClr val="3014DA"/>
                </a:solidFill>
                <a:latin typeface="Arial Black" pitchFamily="34" charset="0"/>
              </a:rPr>
              <a:t>mks</a:t>
            </a:r>
            <a:r>
              <a:rPr dirty="0" lang="en-US" smtClean="0">
                <a:solidFill>
                  <a:srgbClr val="3014DA"/>
                </a:solidFill>
                <a:latin typeface="Arial Black" pitchFamily="34" charset="0"/>
              </a:rPr>
              <a:t>)</a:t>
            </a:r>
          </a:p>
          <a:p>
            <a:pPr indent="-457200" marL="457200">
              <a:buFont typeface="+mj-lt"/>
              <a:buAutoNum type="arabicPeriod"/>
            </a:pPr>
            <a:r>
              <a:rPr dirty="0" lang="en-US" smtClean="0">
                <a:solidFill>
                  <a:srgbClr val="3014DA"/>
                </a:solidFill>
                <a:latin typeface="Arial Black" pitchFamily="34" charset="0"/>
              </a:rPr>
              <a:t>Differentiate between primary storage and secondary storage/backing storage.  (4mks)</a:t>
            </a:r>
          </a:p>
          <a:p>
            <a:pPr indent="-457200" marL="457200">
              <a:buFont typeface="+mj-lt"/>
              <a:buAutoNum type="arabicPeriod"/>
            </a:pPr>
            <a:r>
              <a:rPr dirty="0" lang="en-US" smtClean="0">
                <a:solidFill>
                  <a:srgbClr val="3014DA"/>
                </a:solidFill>
                <a:latin typeface="Arial Black" pitchFamily="34" charset="0"/>
              </a:rPr>
              <a:t>Make notes on Trends in microprocessor technology and speed (pg 47 Longhorn)</a:t>
            </a:r>
          </a:p>
        </p:txBody>
      </p:sp>
    </p:spTree>
  </p:cSld>
  <p:clrMapOvr>
    <a:masterClrMapping/>
  </p:clrMapOvr>
  <p:transition spd="slow">
    <p:newsflash/>
  </p:transition>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313" name=""/>
        <p:cNvGrpSpPr/>
        <p:nvPr/>
      </p:nvGrpSpPr>
      <p:grpSpPr>
        <a:xfrm>
          <a:off x="0" y="0"/>
          <a:ext cx="0" cy="0"/>
          <a:chOff x="0" y="0"/>
          <a:chExt cx="0" cy="0"/>
        </a:xfrm>
      </p:grpSpPr>
      <p:sp>
        <p:nvSpPr>
          <p:cNvPr id="1048772" name="Content Placeholder 1"/>
          <p:cNvSpPr>
            <a:spLocks noGrp="1"/>
          </p:cNvSpPr>
          <p:nvPr>
            <p:ph idx="1"/>
          </p:nvPr>
        </p:nvSpPr>
        <p:spPr>
          <a:xfrm>
            <a:off x="152400" y="228600"/>
            <a:ext cx="8839200" cy="63246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None/>
            </a:pPr>
            <a:r>
              <a:rPr b="1" dirty="0" sz="2800" lang="en-US" u="sng" smtClean="0">
                <a:solidFill>
                  <a:srgbClr val="00B0F0"/>
                </a:solidFill>
                <a:latin typeface="Arial Black" pitchFamily="34" charset="0"/>
              </a:rPr>
              <a:t>Special purpose memories:</a:t>
            </a:r>
          </a:p>
          <a:p>
            <a:pPr indent="-514350" marL="514350">
              <a:spcBef>
                <a:spcPts val="0"/>
              </a:spcBef>
              <a:buClr>
                <a:srgbClr val="FFFF00"/>
              </a:buClr>
              <a:buNone/>
            </a:pPr>
            <a:r>
              <a:rPr b="1" dirty="0" sz="2800" lang="en-US" smtClean="0">
                <a:solidFill>
                  <a:srgbClr val="FFFF00"/>
                </a:solidFill>
                <a:latin typeface="Arial Black" pitchFamily="34" charset="0"/>
              </a:rPr>
              <a:t>Some minute or small types of memories are included inside a microprocessor or inside input/output devices in order to enhance performance. They include:</a:t>
            </a:r>
          </a:p>
          <a:p>
            <a:pPr indent="-514350" marL="514350">
              <a:spcBef>
                <a:spcPts val="0"/>
              </a:spcBef>
              <a:buClr>
                <a:srgbClr val="FFFF00"/>
              </a:buClr>
              <a:buFont typeface="+mj-lt"/>
              <a:buAutoNum type="alphaLcParenR"/>
            </a:pPr>
            <a:r>
              <a:rPr b="1" dirty="0" sz="2800" lang="en-US" u="sng" smtClean="0">
                <a:solidFill>
                  <a:srgbClr val="00B0F0"/>
                </a:solidFill>
                <a:latin typeface="Arial Black" pitchFamily="34" charset="0"/>
              </a:rPr>
              <a:t>Cache memory</a:t>
            </a:r>
            <a:r>
              <a:rPr b="1" dirty="0" sz="2800" lang="en-US" smtClean="0">
                <a:solidFill>
                  <a:srgbClr val="00B0F0"/>
                </a:solidFill>
                <a:latin typeface="Arial Black" pitchFamily="34" charset="0"/>
              </a:rPr>
              <a:t>: </a:t>
            </a:r>
            <a:r>
              <a:rPr b="1" dirty="0" sz="2800" lang="en-US" smtClean="0">
                <a:solidFill>
                  <a:schemeClr val="accent6">
                    <a:lumMod val="20000"/>
                    <a:lumOff val="80000"/>
                  </a:schemeClr>
                </a:solidFill>
                <a:latin typeface="Arial Black" pitchFamily="34" charset="0"/>
              </a:rPr>
              <a:t>it is a very fast type of memory that the processor can access much more quickly than main memory RAM. It is located inside the microprocessor chip. Due to its high speed, it is used to interface the slow communicating main memory with the CPU.</a:t>
            </a:r>
          </a:p>
        </p:txBody>
      </p:sp>
    </p:spTree>
  </p:cSld>
  <p:clrMapOvr>
    <a:masterClrMapping/>
  </p:clrMapOvr>
  <p:transition spd="slow">
    <p:newsflash/>
  </p:transition>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314" name=""/>
        <p:cNvGrpSpPr/>
        <p:nvPr/>
      </p:nvGrpSpPr>
      <p:grpSpPr>
        <a:xfrm>
          <a:off x="0" y="0"/>
          <a:ext cx="0" cy="0"/>
          <a:chOff x="0" y="0"/>
          <a:chExt cx="0" cy="0"/>
        </a:xfrm>
      </p:grpSpPr>
      <p:sp>
        <p:nvSpPr>
          <p:cNvPr id="1048773" name="Content Placeholder 1"/>
          <p:cNvSpPr>
            <a:spLocks noGrp="1"/>
          </p:cNvSpPr>
          <p:nvPr>
            <p:ph idx="1"/>
          </p:nvPr>
        </p:nvSpPr>
        <p:spPr>
          <a:xfrm>
            <a:off x="304801" y="609600"/>
            <a:ext cx="8139952" cy="5714999"/>
          </a:xfrm>
          <a:blipFill>
            <a:blip xmlns:r="http://schemas.openxmlformats.org/officeDocument/2006/relationships" r:embed="rId1"/>
            <a:tile algn="tl" flip="none" sx="100000" sy="100000" tx="0" ty="0"/>
          </a:blipFill>
        </p:spPr>
        <p:txBody>
          <a:bodyPr>
            <a:normAutofit/>
          </a:bodyPr>
          <a:p>
            <a:r>
              <a:rPr b="1" dirty="0" sz="3200" lang="en-US" u="sng" smtClean="0">
                <a:solidFill>
                  <a:srgbClr val="00B0F0"/>
                </a:solidFill>
                <a:latin typeface="Arial Black" pitchFamily="34" charset="0"/>
              </a:rPr>
              <a:t>b) Buffers</a:t>
            </a:r>
            <a:r>
              <a:rPr b="1" dirty="0" sz="3200" lang="en-US" smtClean="0">
                <a:solidFill>
                  <a:srgbClr val="00B0F0"/>
                </a:solidFill>
                <a:latin typeface="Arial Black" pitchFamily="34" charset="0"/>
              </a:rPr>
              <a:t>: </a:t>
            </a:r>
            <a:r>
              <a:rPr b="1" dirty="0" sz="3200" lang="en-US" smtClean="0">
                <a:solidFill>
                  <a:srgbClr val="FFFF00"/>
                </a:solidFill>
                <a:latin typeface="Arial Black" pitchFamily="34" charset="0"/>
              </a:rPr>
              <a:t>special purpose temporary memory location found in input/output devices. It holds data temporarily between communicating elements. For instance, printers have buffers where they can store massive documents sent by the CPU for printing, hence freeing the CPU to perform other urgent tasks.</a:t>
            </a:r>
          </a:p>
          <a:p>
            <a:endParaRPr dirty="0" sz="3200" lang="en-US"/>
          </a:p>
        </p:txBody>
      </p:sp>
    </p:spTree>
  </p:cSld>
  <p:clrMapOvr>
    <a:masterClrMapping/>
  </p:clrMapOvr>
  <p:transition spd="slow">
    <p:newsflash/>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315" name=""/>
        <p:cNvGrpSpPr/>
        <p:nvPr/>
      </p:nvGrpSpPr>
      <p:grpSpPr>
        <a:xfrm>
          <a:off x="0" y="0"/>
          <a:ext cx="0" cy="0"/>
          <a:chOff x="0" y="0"/>
          <a:chExt cx="0" cy="0"/>
        </a:xfrm>
      </p:grpSpPr>
      <p:sp>
        <p:nvSpPr>
          <p:cNvPr id="1048774" name="Content Placeholder 1"/>
          <p:cNvSpPr>
            <a:spLocks noGrp="1"/>
          </p:cNvSpPr>
          <p:nvPr>
            <p:ph idx="1"/>
          </p:nvPr>
        </p:nvSpPr>
        <p:spPr>
          <a:xfrm>
            <a:off x="152400" y="228600"/>
            <a:ext cx="8839200" cy="64008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mj-lt"/>
              <a:buAutoNum type="alphaLcParenR" startAt="3"/>
            </a:pPr>
            <a:r>
              <a:rPr b="1" dirty="0" sz="2800" lang="en-US" u="sng" smtClean="0">
                <a:solidFill>
                  <a:srgbClr val="FFFF66"/>
                </a:solidFill>
                <a:latin typeface="Arial Black" pitchFamily="34" charset="0"/>
                <a:cs typeface="Aharoni" pitchFamily="2" charset="-79"/>
              </a:rPr>
              <a:t>Registers</a:t>
            </a:r>
            <a:r>
              <a:rPr b="1" dirty="0" sz="2800" lang="en-US" smtClean="0">
                <a:solidFill>
                  <a:srgbClr val="FFFF66"/>
                </a:solidFill>
                <a:latin typeface="Arial Black" pitchFamily="34" charset="0"/>
                <a:cs typeface="Aharoni" pitchFamily="2" charset="-79"/>
              </a:rPr>
              <a:t>:</a:t>
            </a:r>
          </a:p>
          <a:p>
            <a:pPr indent="-514350" marL="514350">
              <a:spcBef>
                <a:spcPts val="0"/>
              </a:spcBef>
              <a:buClr>
                <a:srgbClr val="FFFF00"/>
              </a:buClr>
              <a:buNone/>
            </a:pPr>
            <a:r>
              <a:rPr b="1" dirty="0" sz="2800" lang="en-US" smtClean="0">
                <a:solidFill>
                  <a:schemeClr val="bg1"/>
                </a:solidFill>
                <a:latin typeface="Arial Black" pitchFamily="34" charset="0"/>
                <a:cs typeface="Aharoni" pitchFamily="2" charset="-79"/>
              </a:rPr>
              <a:t>A register is a temporary storage location that holds a single instruction or data item before processing. Examples of registers are:</a:t>
            </a:r>
          </a:p>
          <a:p>
            <a:pPr indent="-514350" marL="514350">
              <a:spcBef>
                <a:spcPts val="0"/>
              </a:spcBef>
              <a:buClr>
                <a:srgbClr val="FFFF00"/>
              </a:buClr>
              <a:buFont typeface="+mj-lt"/>
              <a:buAutoNum type="romanLcPeriod"/>
            </a:pPr>
            <a:r>
              <a:rPr b="1" dirty="0" sz="2800" lang="en-US" u="sng" smtClean="0">
                <a:solidFill>
                  <a:srgbClr val="FFFF00"/>
                </a:solidFill>
                <a:latin typeface="Arial Black" pitchFamily="34" charset="0"/>
                <a:cs typeface="Aharoni" pitchFamily="2" charset="-79"/>
              </a:rPr>
              <a:t>Accumulator</a:t>
            </a:r>
            <a:r>
              <a:rPr b="1" dirty="0" sz="2800" lang="en-US" smtClean="0">
                <a:solidFill>
                  <a:schemeClr val="bg1"/>
                </a:solidFill>
                <a:latin typeface="Arial Black" pitchFamily="34" charset="0"/>
                <a:cs typeface="Aharoni" pitchFamily="2" charset="-79"/>
              </a:rPr>
              <a:t>: they are found in the ALU and are used to temporarily hold the results of the last processing step.</a:t>
            </a:r>
          </a:p>
          <a:p>
            <a:pPr indent="-514350" marL="514350">
              <a:spcBef>
                <a:spcPts val="0"/>
              </a:spcBef>
              <a:buClr>
                <a:srgbClr val="FFFF00"/>
              </a:buClr>
              <a:buFont typeface="+mj-lt"/>
              <a:buAutoNum type="romanLcPeriod"/>
            </a:pPr>
            <a:r>
              <a:rPr b="1" dirty="0" sz="2800" lang="en-US" u="sng" smtClean="0">
                <a:solidFill>
                  <a:srgbClr val="FFFF00"/>
                </a:solidFill>
                <a:latin typeface="Arial Black" pitchFamily="34" charset="0"/>
                <a:cs typeface="Aharoni" pitchFamily="2" charset="-79"/>
              </a:rPr>
              <a:t>Sequence control register</a:t>
            </a:r>
            <a:r>
              <a:rPr b="1" dirty="0" sz="2800" lang="en-US" smtClean="0">
                <a:solidFill>
                  <a:schemeClr val="bg1"/>
                </a:solidFill>
                <a:latin typeface="Arial Black" pitchFamily="34" charset="0"/>
                <a:cs typeface="Aharoni" pitchFamily="2" charset="-79"/>
              </a:rPr>
              <a:t>: selects the instructions to be carried out, reads it into the instruction register and automatically moves to the next instruction in the processing sequence.</a:t>
            </a:r>
          </a:p>
        </p:txBody>
      </p:sp>
    </p:spTree>
  </p:cSld>
  <p:clrMapOvr>
    <a:masterClrMapping/>
  </p:clrMapOvr>
  <p:transition spd="slow">
    <p:newsflash/>
  </p:transition>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316" name=""/>
        <p:cNvGrpSpPr/>
        <p:nvPr/>
      </p:nvGrpSpPr>
      <p:grpSpPr>
        <a:xfrm>
          <a:off x="0" y="0"/>
          <a:ext cx="0" cy="0"/>
          <a:chOff x="0" y="0"/>
          <a:chExt cx="0" cy="0"/>
        </a:xfrm>
      </p:grpSpPr>
      <p:sp>
        <p:nvSpPr>
          <p:cNvPr id="1048775" name="Content Placeholder 1"/>
          <p:cNvSpPr>
            <a:spLocks noGrp="1"/>
          </p:cNvSpPr>
          <p:nvPr>
            <p:ph idx="1"/>
          </p:nvPr>
        </p:nvSpPr>
        <p:spPr>
          <a:xfrm>
            <a:off x="381000" y="533400"/>
            <a:ext cx="8381999" cy="5791199"/>
          </a:xfrm>
          <a:blipFill>
            <a:blip xmlns:r="http://schemas.openxmlformats.org/officeDocument/2006/relationships" r:embed="rId1"/>
            <a:tile algn="tl" flip="none" sx="100000" sy="100000" tx="0" ty="0"/>
          </a:blipFill>
        </p:spPr>
        <p:txBody>
          <a:bodyPr>
            <a:normAutofit/>
          </a:bodyPr>
          <a:p>
            <a:pPr indent="-514350" marL="514350">
              <a:spcBef>
                <a:spcPts val="0"/>
              </a:spcBef>
              <a:buClr>
                <a:srgbClr val="FFFF00"/>
              </a:buClr>
              <a:buNone/>
            </a:pPr>
            <a:r>
              <a:rPr b="1" dirty="0" sz="3200" lang="en-US" u="sng" smtClean="0">
                <a:solidFill>
                  <a:srgbClr val="FFFF00"/>
                </a:solidFill>
                <a:latin typeface="Arial Black" pitchFamily="34" charset="0"/>
                <a:cs typeface="Aharoni" pitchFamily="2" charset="-79"/>
              </a:rPr>
              <a:t>iii) Instruction register</a:t>
            </a:r>
            <a:r>
              <a:rPr b="1" dirty="0" sz="3200" lang="en-US" smtClean="0">
                <a:solidFill>
                  <a:schemeClr val="bg1"/>
                </a:solidFill>
                <a:latin typeface="Arial Black" pitchFamily="34" charset="0"/>
                <a:cs typeface="Aharoni" pitchFamily="2" charset="-79"/>
              </a:rPr>
              <a:t>: temporarily holds an instruction just before it is interpreted into a form the CPU can understand.</a:t>
            </a:r>
          </a:p>
          <a:p>
            <a:pPr indent="-514350" marL="514350">
              <a:spcBef>
                <a:spcPts val="0"/>
              </a:spcBef>
              <a:buClr>
                <a:srgbClr val="FFFF00"/>
              </a:buClr>
              <a:buNone/>
            </a:pPr>
            <a:r>
              <a:rPr b="1" dirty="0" sz="3200" lang="en-US" u="sng" smtClean="0">
                <a:solidFill>
                  <a:srgbClr val="FFFF00"/>
                </a:solidFill>
                <a:latin typeface="Arial Black" pitchFamily="34" charset="0"/>
                <a:cs typeface="Aharoni" pitchFamily="2" charset="-79"/>
              </a:rPr>
              <a:t>iv) Address register</a:t>
            </a:r>
            <a:r>
              <a:rPr b="1" dirty="0" sz="3200" lang="en-US" smtClean="0">
                <a:solidFill>
                  <a:schemeClr val="bg1"/>
                </a:solidFill>
                <a:latin typeface="Arial Black" pitchFamily="34" charset="0"/>
                <a:cs typeface="Aharoni" pitchFamily="2" charset="-79"/>
              </a:rPr>
              <a:t>: temporarily holds the next piece of data waiting to be processed.</a:t>
            </a:r>
          </a:p>
          <a:p>
            <a:pPr indent="-514350" marL="514350">
              <a:spcBef>
                <a:spcPts val="0"/>
              </a:spcBef>
              <a:buClr>
                <a:srgbClr val="FFFF00"/>
              </a:buClr>
              <a:buNone/>
            </a:pPr>
            <a:r>
              <a:rPr b="1" dirty="0" sz="3200" lang="en-US" u="sng" smtClean="0">
                <a:solidFill>
                  <a:srgbClr val="FFFF00"/>
                </a:solidFill>
                <a:latin typeface="Arial Black" pitchFamily="34" charset="0"/>
                <a:cs typeface="Aharoni" pitchFamily="2" charset="-79"/>
              </a:rPr>
              <a:t>v) Storage register</a:t>
            </a:r>
            <a:r>
              <a:rPr b="1" dirty="0" sz="3200" lang="en-US" smtClean="0">
                <a:solidFill>
                  <a:schemeClr val="bg1"/>
                </a:solidFill>
                <a:latin typeface="Arial Black" pitchFamily="34" charset="0"/>
                <a:cs typeface="Aharoni" pitchFamily="2" charset="-79"/>
              </a:rPr>
              <a:t>: temporarily holds a piece of data that is on its way to and from the CPU and the main memory.</a:t>
            </a:r>
          </a:p>
          <a:p>
            <a:endParaRPr dirty="0" sz="3200" lang="en-US">
              <a:latin typeface="Arial Black" pitchFamily="34" charset="0"/>
            </a:endParaRPr>
          </a:p>
        </p:txBody>
      </p:sp>
    </p:spTree>
  </p:cSld>
  <p:clrMapOvr>
    <a:masterClrMapping/>
  </p:clrMapOvr>
  <p:transition spd="slow">
    <p:newsflash/>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317" name=""/>
        <p:cNvGrpSpPr/>
        <p:nvPr/>
      </p:nvGrpSpPr>
      <p:grpSpPr>
        <a:xfrm>
          <a:off x="0" y="0"/>
          <a:ext cx="0" cy="0"/>
          <a:chOff x="0" y="0"/>
          <a:chExt cx="0" cy="0"/>
        </a:xfrm>
      </p:grpSpPr>
      <p:sp>
        <p:nvSpPr>
          <p:cNvPr id="1048776" name="Content Placeholder 1"/>
          <p:cNvSpPr>
            <a:spLocks noGrp="1"/>
          </p:cNvSpPr>
          <p:nvPr>
            <p:ph idx="1"/>
          </p:nvPr>
        </p:nvSpPr>
        <p:spPr>
          <a:xfrm>
            <a:off x="152400" y="152400"/>
            <a:ext cx="8839200" cy="6629400"/>
          </a:xfrm>
          <a:solidFill>
            <a:schemeClr val="accent1">
              <a:lumMod val="75000"/>
            </a:schemeClr>
          </a:solidFill>
        </p:spPr>
        <p:txBody>
          <a:bodyPr>
            <a:noAutofit/>
          </a:bodyPr>
          <a:p>
            <a:pPr indent="-514350" marL="514350">
              <a:spcBef>
                <a:spcPts val="0"/>
              </a:spcBef>
              <a:buClr>
                <a:srgbClr val="FFFF00"/>
              </a:buClr>
              <a:buNone/>
            </a:pPr>
            <a:r>
              <a:rPr b="1" dirty="0" sz="2800" lang="en-US" smtClean="0">
                <a:solidFill>
                  <a:schemeClr val="bg1"/>
                </a:solidFill>
                <a:latin typeface="Arial Black" pitchFamily="34" charset="0"/>
              </a:rPr>
              <a:t>The Control unit, Arithmetic and Logic Unit and the main memory use electrical pathways or links referred to as </a:t>
            </a:r>
            <a:r>
              <a:rPr b="1" dirty="0" sz="2800" i="1" lang="en-US" smtClean="0">
                <a:solidFill>
                  <a:srgbClr val="FFFF00"/>
                </a:solidFill>
                <a:latin typeface="Arial Black" pitchFamily="34" charset="0"/>
              </a:rPr>
              <a:t>buses</a:t>
            </a:r>
            <a:r>
              <a:rPr b="1" dirty="0" sz="2800" lang="en-US" smtClean="0">
                <a:solidFill>
                  <a:schemeClr val="bg1"/>
                </a:solidFill>
                <a:latin typeface="Arial Black" pitchFamily="34" charset="0"/>
              </a:rPr>
              <a:t> to communicate. There are three types of buses namely:</a:t>
            </a:r>
          </a:p>
          <a:p>
            <a:pPr indent="-514350" marL="514350">
              <a:spcBef>
                <a:spcPts val="0"/>
              </a:spcBef>
              <a:buClr>
                <a:srgbClr val="FFFF00"/>
              </a:buClr>
              <a:buFont typeface="Wingdings" pitchFamily="2" charset="2"/>
              <a:buChar char="v"/>
            </a:pPr>
            <a:r>
              <a:rPr b="1" dirty="0" sz="2800" lang="en-US" u="sng" smtClean="0">
                <a:solidFill>
                  <a:srgbClr val="FFFF00"/>
                </a:solidFill>
                <a:latin typeface="Arial Black" pitchFamily="34" charset="0"/>
              </a:rPr>
              <a:t>Control bus</a:t>
            </a:r>
            <a:r>
              <a:rPr b="1" dirty="0" sz="2800" lang="en-US" smtClean="0">
                <a:solidFill>
                  <a:srgbClr val="00B0F0"/>
                </a:solidFill>
                <a:latin typeface="Arial Black" pitchFamily="34" charset="0"/>
              </a:rPr>
              <a:t>: </a:t>
            </a:r>
            <a:r>
              <a:rPr b="1" dirty="0" sz="2800" lang="en-US" smtClean="0">
                <a:solidFill>
                  <a:schemeClr val="bg1"/>
                </a:solidFill>
                <a:latin typeface="Arial Black" pitchFamily="34" charset="0"/>
              </a:rPr>
              <a:t>this is the pathway for all timing and controlling functions sent by the control unit to other parts of the computer system.</a:t>
            </a:r>
          </a:p>
          <a:p>
            <a:pPr indent="-514350" marL="514350">
              <a:spcBef>
                <a:spcPts val="0"/>
              </a:spcBef>
              <a:buClr>
                <a:srgbClr val="FFFF00"/>
              </a:buClr>
              <a:buFont typeface="Wingdings" pitchFamily="2" charset="2"/>
              <a:buChar char="v"/>
            </a:pPr>
            <a:r>
              <a:rPr b="1" dirty="0" sz="2800" lang="en-US" u="sng" smtClean="0">
                <a:solidFill>
                  <a:srgbClr val="FFFF00"/>
                </a:solidFill>
                <a:latin typeface="Arial Black" pitchFamily="34" charset="0"/>
              </a:rPr>
              <a:t>Address bus</a:t>
            </a:r>
            <a:r>
              <a:rPr b="1" dirty="0" sz="2800" lang="en-US" smtClean="0">
                <a:solidFill>
                  <a:srgbClr val="00B0F0"/>
                </a:solidFill>
                <a:latin typeface="Arial Black" pitchFamily="34" charset="0"/>
              </a:rPr>
              <a:t>:</a:t>
            </a:r>
            <a:r>
              <a:rPr b="1" dirty="0" sz="2800" lang="en-US" smtClean="0">
                <a:solidFill>
                  <a:schemeClr val="bg1"/>
                </a:solidFill>
                <a:latin typeface="Arial Black" pitchFamily="34" charset="0"/>
              </a:rPr>
              <a:t> this is the pathway used to locate the storage location in memory where the next instruction to be processed is held.</a:t>
            </a:r>
          </a:p>
          <a:p>
            <a:pPr indent="-514350" marL="514350">
              <a:spcBef>
                <a:spcPts val="0"/>
              </a:spcBef>
              <a:buClr>
                <a:srgbClr val="FFFF00"/>
              </a:buClr>
              <a:buFont typeface="Wingdings" pitchFamily="2" charset="2"/>
              <a:buChar char="v"/>
            </a:pPr>
            <a:r>
              <a:rPr b="1" dirty="0" sz="2800" lang="en-US" u="sng" smtClean="0">
                <a:solidFill>
                  <a:srgbClr val="FFFF00"/>
                </a:solidFill>
                <a:latin typeface="Arial Black" pitchFamily="34" charset="0"/>
              </a:rPr>
              <a:t>Data bus</a:t>
            </a:r>
            <a:r>
              <a:rPr b="1" dirty="0" sz="2800" lang="en-US" smtClean="0">
                <a:solidFill>
                  <a:srgbClr val="00B0F0"/>
                </a:solidFill>
                <a:latin typeface="Arial Black" pitchFamily="34" charset="0"/>
              </a:rPr>
              <a:t>: </a:t>
            </a:r>
            <a:r>
              <a:rPr b="1" dirty="0" sz="2800" lang="en-US" smtClean="0">
                <a:solidFill>
                  <a:schemeClr val="bg1"/>
                </a:solidFill>
                <a:latin typeface="Arial Black" pitchFamily="34" charset="0"/>
              </a:rPr>
              <a:t>this is the pathway where the actual data transfer takes place.</a:t>
            </a:r>
          </a:p>
          <a:p>
            <a:pPr indent="-514350" marL="514350">
              <a:spcBef>
                <a:spcPts val="0"/>
              </a:spcBef>
              <a:buClr>
                <a:srgbClr val="FFFF00"/>
              </a:buClr>
              <a:buFont typeface="Wingdings" pitchFamily="2" charset="2"/>
              <a:buChar char="v"/>
            </a:pPr>
            <a:endParaRPr b="1" dirty="0" sz="2800" lang="en-US" smtClean="0">
              <a:solidFill>
                <a:srgbClr val="00B0F0"/>
              </a:solidFill>
              <a:latin typeface="Arial Black" pitchFamily="34" charset="0"/>
            </a:endParaRPr>
          </a:p>
          <a:p>
            <a:pPr indent="-514350" marL="514350">
              <a:spcBef>
                <a:spcPts val="0"/>
              </a:spcBef>
              <a:buClr>
                <a:srgbClr val="FFFF00"/>
              </a:buClr>
              <a:buNone/>
            </a:pPr>
            <a:endParaRPr b="1" dirty="0" sz="2800" lang="en-US">
              <a:solidFill>
                <a:srgbClr val="00B0F0"/>
              </a:solidFill>
              <a:latin typeface="Arial Black" pitchFamily="34" charset="0"/>
            </a:endParaRPr>
          </a:p>
        </p:txBody>
      </p:sp>
    </p:spTree>
  </p:cSld>
  <p:clrMapOvr>
    <a:masterClrMapping/>
  </p:clrMapOvr>
  <p:transition spd="slow">
    <p:newsflash/>
  </p:transition>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318" name=""/>
        <p:cNvGrpSpPr/>
        <p:nvPr/>
      </p:nvGrpSpPr>
      <p:grpSpPr>
        <a:xfrm>
          <a:off x="0" y="0"/>
          <a:ext cx="0" cy="0"/>
          <a:chOff x="0" y="0"/>
          <a:chExt cx="0" cy="0"/>
        </a:xfrm>
      </p:grpSpPr>
      <p:sp>
        <p:nvSpPr>
          <p:cNvPr id="1048777" name="Rectangle 3"/>
          <p:cNvSpPr/>
          <p:nvPr/>
        </p:nvSpPr>
        <p:spPr>
          <a:xfrm>
            <a:off x="228600" y="152400"/>
            <a:ext cx="8610600" cy="6291798"/>
          </a:xfrm>
          <a:prstGeom prst="rect"/>
          <a:blipFill>
            <a:blip xmlns:r="http://schemas.openxmlformats.org/officeDocument/2006/relationships" r:embed="rId1"/>
            <a:tile algn="tl" flip="none" sx="100000" sy="100000" tx="0" ty="0"/>
          </a:blipFill>
        </p:spPr>
        <p:txBody>
          <a:bodyPr wrap="square">
            <a:spAutoFit/>
          </a:bodyPr>
          <a:p>
            <a:pPr>
              <a:buNone/>
            </a:pPr>
            <a:r>
              <a:rPr b="1" dirty="0" sz="2800" lang="en-US" u="sng" smtClean="0">
                <a:solidFill>
                  <a:srgbClr val="00B0F0"/>
                </a:solidFill>
                <a:latin typeface="Arial Black" pitchFamily="34" charset="0"/>
                <a:cs typeface="Aharoni" pitchFamily="2" charset="-79"/>
              </a:rPr>
              <a:t>MEMORY/STORAGE CAPACITIES</a:t>
            </a:r>
          </a:p>
          <a:p>
            <a:pPr>
              <a:buNone/>
            </a:pPr>
            <a:r>
              <a:rPr b="1" dirty="0" sz="2800" lang="en-US" smtClean="0">
                <a:solidFill>
                  <a:srgbClr val="FFFF66"/>
                </a:solidFill>
                <a:latin typeface="Arial Black" pitchFamily="34" charset="0"/>
                <a:cs typeface="Aharoni" pitchFamily="2" charset="-79"/>
              </a:rPr>
              <a:t>The memory capacity is measured in units called </a:t>
            </a:r>
            <a:r>
              <a:rPr b="1" dirty="0" sz="2800" i="1" lang="en-US" smtClean="0">
                <a:solidFill>
                  <a:srgbClr val="FFFF66"/>
                </a:solidFill>
                <a:latin typeface="Arial Black" pitchFamily="34" charset="0"/>
                <a:cs typeface="Aharoni" pitchFamily="2" charset="-79"/>
              </a:rPr>
              <a:t>bytes</a:t>
            </a:r>
            <a:r>
              <a:rPr b="1" dirty="0" sz="2800" lang="en-US" smtClean="0">
                <a:solidFill>
                  <a:srgbClr val="FFFF66"/>
                </a:solidFill>
                <a:latin typeface="Arial Black" pitchFamily="34" charset="0"/>
                <a:cs typeface="Aharoni" pitchFamily="2" charset="-79"/>
              </a:rPr>
              <a:t> as indicated below:</a:t>
            </a:r>
          </a:p>
          <a:p>
            <a:pPr>
              <a:buNone/>
            </a:pPr>
            <a:endParaRPr b="1" dirty="0" sz="2400" lang="en-US" smtClean="0">
              <a:solidFill>
                <a:srgbClr val="008000"/>
              </a:solidFill>
              <a:latin typeface="Arial Black" pitchFamily="34" charset="0"/>
              <a:cs typeface="Aharoni" pitchFamily="2" charset="-79"/>
            </a:endParaRPr>
          </a:p>
          <a:p>
            <a:pPr>
              <a:buFont typeface="Wingdings" pitchFamily="2" charset="2"/>
              <a:buChar char="§"/>
            </a:pPr>
            <a:r>
              <a:rPr b="1" dirty="0" sz="2800" lang="en-US" smtClean="0">
                <a:solidFill>
                  <a:schemeClr val="bg1"/>
                </a:solidFill>
                <a:latin typeface="Arial Black" pitchFamily="34" charset="0"/>
                <a:cs typeface="Aharoni" pitchFamily="2" charset="-79"/>
              </a:rPr>
              <a:t>4 bits= Nibble (half a byte)</a:t>
            </a:r>
          </a:p>
          <a:p>
            <a:pPr>
              <a:buFont typeface="Wingdings" pitchFamily="2" charset="2"/>
              <a:buChar char="§"/>
            </a:pPr>
            <a:r>
              <a:rPr b="1" dirty="0" sz="2800" lang="en-US" smtClean="0">
                <a:solidFill>
                  <a:schemeClr val="bg1"/>
                </a:solidFill>
                <a:latin typeface="Arial Black" pitchFamily="34" charset="0"/>
                <a:cs typeface="Aharoni" pitchFamily="2" charset="-79"/>
              </a:rPr>
              <a:t>8 bits= 1 byte</a:t>
            </a:r>
          </a:p>
          <a:p>
            <a:pPr>
              <a:buFont typeface="Wingdings" pitchFamily="2" charset="2"/>
              <a:buChar char="§"/>
            </a:pPr>
            <a:r>
              <a:rPr b="1" dirty="0" sz="2800" lang="en-US" smtClean="0">
                <a:solidFill>
                  <a:schemeClr val="bg1"/>
                </a:solidFill>
                <a:latin typeface="Arial Black" pitchFamily="34" charset="0"/>
                <a:cs typeface="Aharoni" pitchFamily="2" charset="-79"/>
              </a:rPr>
              <a:t>1024 bytes= 1 Kilobyte (Kb) </a:t>
            </a:r>
          </a:p>
          <a:p>
            <a:pPr>
              <a:buFont typeface="Wingdings" pitchFamily="2" charset="2"/>
              <a:buChar char="§"/>
            </a:pPr>
            <a:r>
              <a:rPr b="1" dirty="0" sz="2800" lang="en-US" smtClean="0">
                <a:solidFill>
                  <a:schemeClr val="bg1"/>
                </a:solidFill>
                <a:latin typeface="Arial Black" pitchFamily="34" charset="0"/>
                <a:cs typeface="Aharoni" pitchFamily="2" charset="-79"/>
              </a:rPr>
              <a:t>1024 Kb= 1 Megabyte (Mb)</a:t>
            </a:r>
          </a:p>
          <a:p>
            <a:pPr>
              <a:buFont typeface="Wingdings" pitchFamily="2" charset="2"/>
              <a:buChar char="§"/>
            </a:pPr>
            <a:r>
              <a:rPr b="1" dirty="0" sz="2800" lang="en-US" smtClean="0">
                <a:solidFill>
                  <a:schemeClr val="bg1"/>
                </a:solidFill>
                <a:latin typeface="Arial Black" pitchFamily="34" charset="0"/>
                <a:cs typeface="Aharoni" pitchFamily="2" charset="-79"/>
              </a:rPr>
              <a:t>1024 Mb= 1 Gigabyte (Gb)</a:t>
            </a:r>
          </a:p>
          <a:p>
            <a:pPr>
              <a:buFont typeface="Wingdings" pitchFamily="2" charset="2"/>
              <a:buChar char="§"/>
            </a:pPr>
            <a:r>
              <a:rPr b="1" dirty="0" sz="2800" lang="en-US" smtClean="0">
                <a:solidFill>
                  <a:schemeClr val="bg1"/>
                </a:solidFill>
                <a:latin typeface="Arial Black" pitchFamily="34" charset="0"/>
                <a:cs typeface="Aharoni" pitchFamily="2" charset="-79"/>
              </a:rPr>
              <a:t>1024 Gb= 1 Terabyte</a:t>
            </a:r>
          </a:p>
          <a:p>
            <a:pPr>
              <a:buFont typeface="Wingdings" pitchFamily="2" charset="2"/>
              <a:buChar char="§"/>
            </a:pPr>
            <a:r>
              <a:rPr b="1" dirty="0" sz="2800" lang="en-US" smtClean="0">
                <a:solidFill>
                  <a:srgbClr val="FFFF00"/>
                </a:solidFill>
                <a:latin typeface="Arial Black" pitchFamily="34" charset="0"/>
                <a:cs typeface="Aharoni" pitchFamily="2" charset="-79"/>
              </a:rPr>
              <a:t>1024 Tb= 1 Petabyte</a:t>
            </a:r>
          </a:p>
          <a:p>
            <a:pPr>
              <a:buFont typeface="Wingdings" pitchFamily="2" charset="2"/>
              <a:buChar char="§"/>
            </a:pPr>
            <a:r>
              <a:rPr b="1" dirty="0" sz="2800" lang="en-US" smtClean="0">
                <a:solidFill>
                  <a:srgbClr val="FFFF00"/>
                </a:solidFill>
                <a:latin typeface="Arial Black" pitchFamily="34" charset="0"/>
                <a:cs typeface="Aharoni" pitchFamily="2" charset="-79"/>
              </a:rPr>
              <a:t>1024 </a:t>
            </a:r>
            <a:r>
              <a:rPr b="1" dirty="0" sz="2800" lang="en-US" err="1" smtClean="0">
                <a:solidFill>
                  <a:srgbClr val="FFFF00"/>
                </a:solidFill>
                <a:latin typeface="Arial Black" pitchFamily="34" charset="0"/>
                <a:cs typeface="Aharoni" pitchFamily="2" charset="-79"/>
              </a:rPr>
              <a:t>Pb</a:t>
            </a:r>
            <a:r>
              <a:rPr b="1" dirty="0" sz="2800" lang="en-US" smtClean="0">
                <a:solidFill>
                  <a:srgbClr val="FFFF00"/>
                </a:solidFill>
                <a:latin typeface="Arial Black" pitchFamily="34" charset="0"/>
                <a:cs typeface="Aharoni" pitchFamily="2" charset="-79"/>
              </a:rPr>
              <a:t>= 1 Exabyte</a:t>
            </a:r>
          </a:p>
          <a:p>
            <a:pPr>
              <a:buFont typeface="Wingdings" pitchFamily="2" charset="2"/>
              <a:buChar char="§"/>
            </a:pPr>
            <a:r>
              <a:rPr b="1" dirty="0" sz="2800" lang="en-US" smtClean="0">
                <a:solidFill>
                  <a:srgbClr val="FFFF00"/>
                </a:solidFill>
                <a:latin typeface="Arial Black" pitchFamily="34" charset="0"/>
                <a:cs typeface="Aharoni" pitchFamily="2" charset="-79"/>
              </a:rPr>
              <a:t>1024 </a:t>
            </a:r>
            <a:r>
              <a:rPr b="1" dirty="0" sz="2800" lang="en-US" err="1" smtClean="0">
                <a:solidFill>
                  <a:srgbClr val="FFFF00"/>
                </a:solidFill>
                <a:latin typeface="Arial Black" pitchFamily="34" charset="0"/>
                <a:cs typeface="Aharoni" pitchFamily="2" charset="-79"/>
              </a:rPr>
              <a:t>Eb</a:t>
            </a:r>
            <a:r>
              <a:rPr b="1" dirty="0" sz="2800" lang="en-US" smtClean="0">
                <a:solidFill>
                  <a:srgbClr val="FFFF00"/>
                </a:solidFill>
                <a:latin typeface="Arial Black" pitchFamily="34" charset="0"/>
                <a:cs typeface="Aharoni" pitchFamily="2" charset="-79"/>
              </a:rPr>
              <a:t>= 1 Zettabyte</a:t>
            </a:r>
          </a:p>
          <a:p>
            <a:pPr>
              <a:buFont typeface="Wingdings" pitchFamily="2" charset="2"/>
              <a:buChar char="§"/>
            </a:pPr>
            <a:r>
              <a:rPr b="1" dirty="0" sz="2800" lang="en-US" smtClean="0">
                <a:solidFill>
                  <a:srgbClr val="FFFF00"/>
                </a:solidFill>
                <a:latin typeface="Arial Black" pitchFamily="34" charset="0"/>
                <a:cs typeface="Aharoni" pitchFamily="2" charset="-79"/>
              </a:rPr>
              <a:t>1024 </a:t>
            </a:r>
            <a:r>
              <a:rPr b="1" dirty="0" sz="2800" lang="en-US" err="1" smtClean="0">
                <a:solidFill>
                  <a:srgbClr val="FFFF00"/>
                </a:solidFill>
                <a:latin typeface="Arial Black" pitchFamily="34" charset="0"/>
                <a:cs typeface="Aharoni" pitchFamily="2" charset="-79"/>
              </a:rPr>
              <a:t>Zb</a:t>
            </a:r>
            <a:r>
              <a:rPr b="1" dirty="0" sz="2800" lang="en-US" smtClean="0">
                <a:solidFill>
                  <a:srgbClr val="FFFF00"/>
                </a:solidFill>
                <a:latin typeface="Arial Black" pitchFamily="34" charset="0"/>
                <a:cs typeface="Aharoni" pitchFamily="2" charset="-79"/>
              </a:rPr>
              <a:t>= 1 Yottabyte</a:t>
            </a:r>
          </a:p>
        </p:txBody>
      </p:sp>
    </p:spTree>
  </p:cSld>
  <p:clrMapOvr>
    <a:masterClrMapping/>
  </p:clrMapOvr>
  <p:transition spd="slow">
    <p:newsflash/>
  </p:transition>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319" name=""/>
        <p:cNvGrpSpPr/>
        <p:nvPr/>
      </p:nvGrpSpPr>
      <p:grpSpPr>
        <a:xfrm>
          <a:off x="0" y="0"/>
          <a:ext cx="0" cy="0"/>
          <a:chOff x="0" y="0"/>
          <a:chExt cx="0" cy="0"/>
        </a:xfrm>
      </p:grpSpPr>
      <p:sp>
        <p:nvSpPr>
          <p:cNvPr id="1048778" name="Title 2"/>
          <p:cNvSpPr>
            <a:spLocks noGrp="1"/>
          </p:cNvSpPr>
          <p:nvPr>
            <p:ph type="title"/>
          </p:nvPr>
        </p:nvSpPr>
        <p:spPr>
          <a:xfrm>
            <a:off x="0" y="152400"/>
            <a:ext cx="9144000" cy="533400"/>
          </a:xfrm>
          <a:blipFill>
            <a:blip xmlns:r="http://schemas.openxmlformats.org/officeDocument/2006/relationships" r:embed="rId1"/>
            <a:tile algn="tl" flip="none" sx="100000" sy="100000" tx="0" ty="0"/>
          </a:blipFill>
          <a:ln>
            <a:solidFill>
              <a:srgbClr val="3014DA"/>
            </a:solidFill>
          </a:ln>
        </p:spPr>
        <p:txBody>
          <a:bodyPr/>
          <a:p>
            <a:pPr algn="l"/>
            <a:r>
              <a:rPr b="1" dirty="0" sz="4400" lang="en-US" u="dbl" smtClean="0">
                <a:solidFill>
                  <a:schemeClr val="accent3"/>
                </a:solidFill>
              </a:rPr>
              <a:t>3. OUTPUT DEVICES</a:t>
            </a:r>
            <a:endParaRPr b="1" dirty="0" sz="4400" lang="en-US" u="dbl">
              <a:solidFill>
                <a:schemeClr val="accent3"/>
              </a:solidFill>
            </a:endParaRPr>
          </a:p>
        </p:txBody>
      </p:sp>
      <p:sp>
        <p:nvSpPr>
          <p:cNvPr id="1048779" name="Content Placeholder 1"/>
          <p:cNvSpPr>
            <a:spLocks noGrp="1"/>
          </p:cNvSpPr>
          <p:nvPr>
            <p:ph idx="1"/>
          </p:nvPr>
        </p:nvSpPr>
        <p:spPr>
          <a:xfrm>
            <a:off x="228600" y="685800"/>
            <a:ext cx="8686800" cy="6019800"/>
          </a:xfrm>
          <a:solidFill>
            <a:schemeClr val="accent1">
              <a:lumMod val="75000"/>
            </a:schemeClr>
          </a:solidFill>
        </p:spPr>
        <p:txBody>
          <a:bodyPr>
            <a:noAutofit/>
          </a:bodyPr>
          <a:p>
            <a:pPr indent="-514350" marL="514350">
              <a:spcBef>
                <a:spcPts val="0"/>
              </a:spcBef>
              <a:buClr>
                <a:srgbClr val="FFFF00"/>
              </a:buClr>
              <a:buNone/>
            </a:pPr>
            <a:r>
              <a:rPr b="1" dirty="0" i="1" lang="en-US" smtClean="0">
                <a:solidFill>
                  <a:srgbClr val="FFFF66"/>
                </a:solidFill>
                <a:latin typeface="Arial Black" pitchFamily="34" charset="0"/>
              </a:rPr>
              <a:t>These are peripheral devices or equipments that a computer uses to give out, convey or display information produced after processing operations</a:t>
            </a:r>
            <a:r>
              <a:rPr b="1" dirty="0" lang="en-US" smtClean="0">
                <a:solidFill>
                  <a:srgbClr val="FFFF66"/>
                </a:solidFill>
                <a:latin typeface="Arial Black" pitchFamily="34" charset="0"/>
              </a:rPr>
              <a:t>. </a:t>
            </a:r>
          </a:p>
          <a:p>
            <a:pPr indent="-514350" marL="514350">
              <a:spcBef>
                <a:spcPts val="0"/>
              </a:spcBef>
              <a:buClr>
                <a:srgbClr val="FFFF00"/>
              </a:buClr>
              <a:buNone/>
            </a:pPr>
            <a:r>
              <a:rPr b="1" dirty="0" lang="en-US" smtClean="0">
                <a:solidFill>
                  <a:schemeClr val="bg1"/>
                </a:solidFill>
                <a:latin typeface="Arial Black" pitchFamily="34" charset="0"/>
              </a:rPr>
              <a:t>There are two types of outputs namely soft copy and hard copy output. Therefore, output devices are also categorised into two i.e</a:t>
            </a:r>
            <a:r>
              <a:rPr b="1" dirty="0" lang="en-US" smtClean="0">
                <a:solidFill>
                  <a:srgbClr val="00B0F0"/>
                </a:solidFill>
                <a:latin typeface="Arial Black" pitchFamily="34" charset="0"/>
              </a:rPr>
              <a:t>. </a:t>
            </a:r>
            <a:r>
              <a:rPr b="1" dirty="0" i="1" lang="en-US" smtClean="0">
                <a:solidFill>
                  <a:srgbClr val="FFFF66"/>
                </a:solidFill>
                <a:latin typeface="Arial Black" pitchFamily="34" charset="0"/>
              </a:rPr>
              <a:t>soft copy and hard copy output devices.</a:t>
            </a:r>
          </a:p>
          <a:p>
            <a:pPr indent="-514350" marL="514350">
              <a:spcBef>
                <a:spcPts val="0"/>
              </a:spcBef>
              <a:buClr>
                <a:srgbClr val="FFFF00"/>
              </a:buClr>
              <a:buNone/>
            </a:pPr>
            <a:r>
              <a:rPr b="1" dirty="0" lang="en-US" u="sng" smtClean="0">
                <a:solidFill>
                  <a:srgbClr val="FFFF00"/>
                </a:solidFill>
                <a:latin typeface="Arial Black" pitchFamily="34" charset="0"/>
              </a:rPr>
              <a:t>Soft copy output</a:t>
            </a:r>
            <a:r>
              <a:rPr b="1" dirty="0" lang="en-US" smtClean="0">
                <a:solidFill>
                  <a:srgbClr val="00B0F0"/>
                </a:solidFill>
                <a:latin typeface="Arial Black" pitchFamily="34" charset="0"/>
              </a:rPr>
              <a:t>: </a:t>
            </a:r>
            <a:r>
              <a:rPr b="1" dirty="0" lang="en-US" smtClean="0">
                <a:solidFill>
                  <a:schemeClr val="bg1"/>
                </a:solidFill>
                <a:latin typeface="Arial Black" pitchFamily="34" charset="0"/>
              </a:rPr>
              <a:t>refers to information displayed on a screen or in audio or voice form through speakers.</a:t>
            </a:r>
          </a:p>
          <a:p>
            <a:pPr indent="-514350" marL="514350">
              <a:spcBef>
                <a:spcPts val="0"/>
              </a:spcBef>
              <a:buClr>
                <a:srgbClr val="FFFF00"/>
              </a:buClr>
              <a:buNone/>
            </a:pPr>
            <a:r>
              <a:rPr b="1" dirty="0" lang="en-US" u="sng" smtClean="0">
                <a:solidFill>
                  <a:srgbClr val="FFFF00"/>
                </a:solidFill>
                <a:latin typeface="Arial Black" pitchFamily="34" charset="0"/>
              </a:rPr>
              <a:t>Hard copy output</a:t>
            </a:r>
            <a:r>
              <a:rPr b="1" dirty="0" lang="en-US" smtClean="0">
                <a:solidFill>
                  <a:srgbClr val="00B0F0"/>
                </a:solidFill>
                <a:latin typeface="Arial Black" pitchFamily="34" charset="0"/>
              </a:rPr>
              <a:t>: </a:t>
            </a:r>
            <a:r>
              <a:rPr b="1" dirty="0" lang="en-US" smtClean="0">
                <a:solidFill>
                  <a:schemeClr val="bg1"/>
                </a:solidFill>
                <a:latin typeface="Arial Black" pitchFamily="34" charset="0"/>
              </a:rPr>
              <a:t>refers to information printed on stationery or other permanent tangible medium.</a:t>
            </a:r>
          </a:p>
          <a:p>
            <a:pPr indent="-514350" marL="514350">
              <a:spcBef>
                <a:spcPts val="0"/>
              </a:spcBef>
              <a:buClr>
                <a:srgbClr val="FFFF00"/>
              </a:buClr>
              <a:buNone/>
            </a:pPr>
            <a:endParaRPr b="1" dirty="0" lang="en-US" smtClean="0">
              <a:solidFill>
                <a:srgbClr val="00B0F0"/>
              </a:solidFill>
              <a:latin typeface="Arial Black" pitchFamily="34" charset="0"/>
            </a:endParaRPr>
          </a:p>
          <a:p>
            <a:pPr indent="-514350" marL="514350">
              <a:spcBef>
                <a:spcPts val="0"/>
              </a:spcBef>
              <a:buClr>
                <a:srgbClr val="FFFF00"/>
              </a:buClr>
              <a:buNone/>
            </a:pPr>
            <a:endParaRPr b="1" dirty="0" lang="en-US">
              <a:solidFill>
                <a:srgbClr val="00B0F0"/>
              </a:solidFill>
              <a:latin typeface="Arial Black" pitchFamily="34" charset="0"/>
            </a:endParaRPr>
          </a:p>
        </p:txBody>
      </p:sp>
    </p:spTree>
  </p:cSld>
  <p:clrMapOvr>
    <a:masterClrMapping/>
  </p:clrMapOvr>
  <p:transition spd="slow">
    <p:newsflash/>
  </p:transition>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320" name=""/>
        <p:cNvGrpSpPr/>
        <p:nvPr/>
      </p:nvGrpSpPr>
      <p:grpSpPr>
        <a:xfrm>
          <a:off x="0" y="0"/>
          <a:ext cx="0" cy="0"/>
          <a:chOff x="0" y="0"/>
          <a:chExt cx="0" cy="0"/>
        </a:xfrm>
      </p:grpSpPr>
      <p:sp>
        <p:nvSpPr>
          <p:cNvPr id="1048780" name="Content Placeholder 1"/>
          <p:cNvSpPr>
            <a:spLocks noGrp="1"/>
          </p:cNvSpPr>
          <p:nvPr>
            <p:ph idx="1"/>
          </p:nvPr>
        </p:nvSpPr>
        <p:spPr>
          <a:xfrm>
            <a:off x="304800" y="228600"/>
            <a:ext cx="8534399" cy="6324600"/>
          </a:xfrm>
          <a:solidFill>
            <a:srgbClr val="FFFF00"/>
          </a:solidFill>
        </p:spPr>
        <p:txBody>
          <a:bodyPr>
            <a:noAutofit/>
          </a:bodyPr>
          <a:p>
            <a:pPr indent="-514350" marL="514350">
              <a:spcBef>
                <a:spcPts val="0"/>
              </a:spcBef>
              <a:buClr>
                <a:srgbClr val="C00000"/>
              </a:buClr>
              <a:buNone/>
            </a:pPr>
            <a:r>
              <a:rPr b="1" dirty="0" sz="3200" i="1" lang="en-US" smtClean="0">
                <a:solidFill>
                  <a:srgbClr val="3014DA"/>
                </a:solidFill>
                <a:latin typeface="Arial Black" pitchFamily="34" charset="0"/>
              </a:rPr>
              <a:t>The choice of an output device depends on the following considerations:</a:t>
            </a:r>
          </a:p>
          <a:p>
            <a:pPr indent="-514350" marL="514350">
              <a:spcBef>
                <a:spcPts val="0"/>
              </a:spcBef>
              <a:buClr>
                <a:srgbClr val="C00000"/>
              </a:buClr>
              <a:buFont typeface="Wingdings" pitchFamily="2" charset="2"/>
              <a:buChar char="§"/>
            </a:pPr>
            <a:r>
              <a:rPr b="1" dirty="0" sz="3200" lang="en-US" smtClean="0">
                <a:solidFill>
                  <a:schemeClr val="tx1"/>
                </a:solidFill>
                <a:latin typeface="Arial Black" pitchFamily="34" charset="0"/>
              </a:rPr>
              <a:t>The speed at which the output is required.</a:t>
            </a:r>
          </a:p>
          <a:p>
            <a:pPr indent="-514350" marL="514350">
              <a:spcBef>
                <a:spcPts val="0"/>
              </a:spcBef>
              <a:buClr>
                <a:srgbClr val="C00000"/>
              </a:buClr>
              <a:buFont typeface="Wingdings" pitchFamily="2" charset="2"/>
              <a:buChar char="§"/>
            </a:pPr>
            <a:r>
              <a:rPr b="1" dirty="0" sz="3200" lang="en-US" smtClean="0">
                <a:solidFill>
                  <a:schemeClr val="tx1"/>
                </a:solidFill>
                <a:latin typeface="Arial Black" pitchFamily="34" charset="0"/>
              </a:rPr>
              <a:t>The type of output required, whether soft or hard copy.</a:t>
            </a:r>
          </a:p>
          <a:p>
            <a:pPr indent="-514350" marL="514350">
              <a:spcBef>
                <a:spcPts val="0"/>
              </a:spcBef>
              <a:buClr>
                <a:srgbClr val="C00000"/>
              </a:buClr>
              <a:buFont typeface="Wingdings" pitchFamily="2" charset="2"/>
              <a:buChar char="§"/>
            </a:pPr>
            <a:r>
              <a:rPr b="1" dirty="0" sz="3200" lang="en-US" smtClean="0">
                <a:solidFill>
                  <a:schemeClr val="tx1"/>
                </a:solidFill>
                <a:latin typeface="Arial Black" pitchFamily="34" charset="0"/>
              </a:rPr>
              <a:t>The volume of information output</a:t>
            </a:r>
          </a:p>
          <a:p>
            <a:pPr indent="-514350" marL="514350">
              <a:spcBef>
                <a:spcPts val="0"/>
              </a:spcBef>
              <a:buClr>
                <a:srgbClr val="C00000"/>
              </a:buClr>
              <a:buFont typeface="Wingdings" pitchFamily="2" charset="2"/>
              <a:buChar char="§"/>
            </a:pPr>
            <a:r>
              <a:rPr b="1" dirty="0" sz="3200" lang="en-US" smtClean="0">
                <a:solidFill>
                  <a:schemeClr val="tx1"/>
                </a:solidFill>
                <a:latin typeface="Arial Black" pitchFamily="34" charset="0"/>
              </a:rPr>
              <a:t>The quality of output.</a:t>
            </a:r>
          </a:p>
          <a:p>
            <a:pPr indent="-514350" marL="514350">
              <a:spcBef>
                <a:spcPts val="0"/>
              </a:spcBef>
              <a:buClr>
                <a:srgbClr val="C00000"/>
              </a:buClr>
              <a:buFont typeface="Wingdings" pitchFamily="2" charset="2"/>
              <a:buChar char="§"/>
            </a:pPr>
            <a:r>
              <a:rPr b="1" dirty="0" sz="3200" lang="en-US" smtClean="0">
                <a:solidFill>
                  <a:schemeClr val="tx1"/>
                </a:solidFill>
                <a:latin typeface="Arial Black" pitchFamily="34" charset="0"/>
              </a:rPr>
              <a:t>Initial and running cost of the method preferred as compared with the benefits derived.</a:t>
            </a:r>
          </a:p>
          <a:p>
            <a:pPr>
              <a:buClr>
                <a:srgbClr val="C00000"/>
              </a:buClr>
              <a:buNone/>
            </a:pPr>
            <a:endParaRPr dirty="0" sz="3200" lang="en-US">
              <a:latin typeface="Arial Black" pitchFamily="34" charset="0"/>
            </a:endParaRPr>
          </a:p>
        </p:txBody>
      </p:sp>
    </p:spTree>
  </p:cSld>
  <p:clrMapOvr>
    <a:masterClrMapping/>
  </p:clrMapOvr>
  <p:transition spd="slow">
    <p:newsflash/>
  </p:transition>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321" name=""/>
        <p:cNvGrpSpPr/>
        <p:nvPr/>
      </p:nvGrpSpPr>
      <p:grpSpPr>
        <a:xfrm>
          <a:off x="0" y="0"/>
          <a:ext cx="0" cy="0"/>
          <a:chOff x="0" y="0"/>
          <a:chExt cx="0" cy="0"/>
        </a:xfrm>
      </p:grpSpPr>
      <p:sp>
        <p:nvSpPr>
          <p:cNvPr id="1048781" name="Content Placeholder 1"/>
          <p:cNvSpPr>
            <a:spLocks noGrp="1"/>
          </p:cNvSpPr>
          <p:nvPr>
            <p:ph idx="1"/>
          </p:nvPr>
        </p:nvSpPr>
        <p:spPr>
          <a:xfrm>
            <a:off x="0" y="152400"/>
            <a:ext cx="9144000" cy="6477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None/>
            </a:pPr>
            <a:r>
              <a:rPr b="1" dirty="0" sz="2800" lang="en-US" smtClean="0">
                <a:solidFill>
                  <a:srgbClr val="00B0F0"/>
                </a:solidFill>
                <a:latin typeface="Berlin Sans FB Demi" pitchFamily="34" charset="0"/>
              </a:rPr>
              <a:t>a). </a:t>
            </a:r>
            <a:r>
              <a:rPr b="1" dirty="0" sz="2800" lang="en-US" u="sng" smtClean="0">
                <a:solidFill>
                  <a:srgbClr val="FFFF00"/>
                </a:solidFill>
                <a:latin typeface="Berlin Sans FB Demi" pitchFamily="34" charset="0"/>
              </a:rPr>
              <a:t>SOFT COPY OUTPUT DEVICES</a:t>
            </a:r>
            <a:r>
              <a:rPr b="1" dirty="0" sz="2800" lang="en-US" u="sng" smtClean="0">
                <a:solidFill>
                  <a:schemeClr val="accent3"/>
                </a:solidFill>
                <a:latin typeface="Berlin Sans FB Demi" pitchFamily="34" charset="0"/>
              </a:rPr>
              <a:t>:</a:t>
            </a:r>
          </a:p>
          <a:p>
            <a:pPr indent="-571500" marL="571500">
              <a:spcBef>
                <a:spcPts val="0"/>
              </a:spcBef>
              <a:buClr>
                <a:srgbClr val="FFFF00"/>
              </a:buClr>
              <a:buFont typeface="+mj-lt"/>
              <a:buAutoNum type="romanLcPeriod"/>
            </a:pPr>
            <a:r>
              <a:rPr b="1" dirty="0" sz="2800" lang="en-US" u="sng" smtClean="0">
                <a:solidFill>
                  <a:srgbClr val="AFEAFF"/>
                </a:solidFill>
                <a:latin typeface="Arial Black" pitchFamily="34" charset="0"/>
              </a:rPr>
              <a:t>Monitor/screen/visual display unit (VDU):</a:t>
            </a:r>
          </a:p>
          <a:p>
            <a:pPr indent="-571500" marL="571500">
              <a:spcBef>
                <a:spcPts val="0"/>
              </a:spcBef>
              <a:buClr>
                <a:srgbClr val="FFFF00"/>
              </a:buClr>
              <a:buNone/>
            </a:pPr>
            <a:r>
              <a:rPr b="1" dirty="0" sz="2800" lang="en-US" smtClean="0">
                <a:solidFill>
                  <a:schemeClr val="bg1"/>
                </a:solidFill>
                <a:latin typeface="Arial Black" pitchFamily="34" charset="0"/>
              </a:rPr>
              <a:t>The monitor is used to display information in the form of text pictures and video, enabling the user to monitor what is going on in the computer. There are several technologies used with monitors namely; </a:t>
            </a:r>
            <a:r>
              <a:rPr b="1" dirty="0" sz="2800" i="1" lang="en-US" smtClean="0">
                <a:solidFill>
                  <a:schemeClr val="bg1"/>
                </a:solidFill>
                <a:latin typeface="Arial Black" pitchFamily="34" charset="0"/>
              </a:rPr>
              <a:t>Cathode Ray Tube (CRT), Liquid Crystal Display (LCD), electroluminescent display, Field Emission Displays (FED) and Gas Plasma Display (GPD)</a:t>
            </a:r>
            <a:r>
              <a:rPr b="1" dirty="0" sz="2800" lang="en-US" smtClean="0">
                <a:solidFill>
                  <a:schemeClr val="bg1"/>
                </a:solidFill>
                <a:latin typeface="Arial Black" pitchFamily="34" charset="0"/>
              </a:rPr>
              <a:t>.</a:t>
            </a:r>
          </a:p>
          <a:p>
            <a:pPr indent="-571500" marL="571500">
              <a:spcBef>
                <a:spcPts val="0"/>
              </a:spcBef>
              <a:buClr>
                <a:srgbClr val="FFFF00"/>
              </a:buClr>
              <a:buNone/>
            </a:pPr>
            <a:r>
              <a:rPr b="1" dirty="0" sz="2800" lang="en-US" smtClean="0">
                <a:solidFill>
                  <a:schemeClr val="bg1"/>
                </a:solidFill>
                <a:latin typeface="Arial Black" pitchFamily="34" charset="0"/>
              </a:rPr>
              <a:t>LCD and GDP are generally referred to as flat-panel displays.</a:t>
            </a:r>
          </a:p>
          <a:p>
            <a:pPr indent="-514350" marL="514350">
              <a:spcBef>
                <a:spcPts val="0"/>
              </a:spcBef>
              <a:buClr>
                <a:srgbClr val="FFFF00"/>
              </a:buClr>
              <a:buNone/>
            </a:pPr>
            <a:endParaRPr b="1" dirty="0" sz="2800" lang="en-US" smtClean="0">
              <a:solidFill>
                <a:srgbClr val="00B0F0"/>
              </a:solidFill>
              <a:latin typeface="Cambria" pitchFamily="18" charset="0"/>
            </a:endParaRPr>
          </a:p>
          <a:p>
            <a:pPr indent="-514350" marL="514350">
              <a:spcBef>
                <a:spcPts val="0"/>
              </a:spcBef>
              <a:buClr>
                <a:srgbClr val="FFFF00"/>
              </a:buClr>
              <a:buNone/>
            </a:pPr>
            <a:endParaRPr b="1" dirty="0" sz="2800" lang="en-US">
              <a:solidFill>
                <a:srgbClr val="00B0F0"/>
              </a:solidFill>
              <a:latin typeface="Cambria" pitchFamily="18" charset="0"/>
            </a:endParaRPr>
          </a:p>
        </p:txBody>
      </p:sp>
    </p:spTree>
  </p:cSld>
  <p:clrMapOvr>
    <a:masterClrMapping/>
  </p:clrMapOvr>
  <p:transition spd="slow">
    <p:newsflash/>
  </p:transition>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322" name=""/>
        <p:cNvGrpSpPr/>
        <p:nvPr/>
      </p:nvGrpSpPr>
      <p:grpSpPr>
        <a:xfrm>
          <a:off x="0" y="0"/>
          <a:ext cx="0" cy="0"/>
          <a:chOff x="0" y="0"/>
          <a:chExt cx="0" cy="0"/>
        </a:xfrm>
      </p:grpSpPr>
      <p:sp>
        <p:nvSpPr>
          <p:cNvPr id="1048782" name="Content Placeholder 1"/>
          <p:cNvSpPr>
            <a:spLocks noGrp="1"/>
          </p:cNvSpPr>
          <p:nvPr>
            <p:ph idx="1"/>
          </p:nvPr>
        </p:nvSpPr>
        <p:spPr>
          <a:xfrm>
            <a:off x="152400" y="0"/>
            <a:ext cx="8839200" cy="6858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Wingdings" pitchFamily="2" charset="2"/>
              <a:buChar char="v"/>
            </a:pPr>
            <a:r>
              <a:rPr b="1" dirty="0" sz="2800" lang="en-US" u="sng" smtClean="0">
                <a:solidFill>
                  <a:srgbClr val="00B0F0"/>
                </a:solidFill>
                <a:latin typeface="Arial Black" pitchFamily="34" charset="0"/>
              </a:rPr>
              <a:t>Cathode Ray Tube Monitors (CRT):</a:t>
            </a:r>
          </a:p>
          <a:p>
            <a:pPr indent="-514350" marL="514350">
              <a:spcBef>
                <a:spcPts val="0"/>
              </a:spcBef>
              <a:buClr>
                <a:srgbClr val="FFFF00"/>
              </a:buClr>
              <a:buNone/>
            </a:pPr>
            <a:r>
              <a:rPr b="1" dirty="0" sz="2800" lang="en-US" smtClean="0">
                <a:solidFill>
                  <a:schemeClr val="bg1"/>
                </a:solidFill>
                <a:latin typeface="Arial Black" pitchFamily="34" charset="0"/>
              </a:rPr>
              <a:t>It consists of a long glass tube with an electron gun on one end and a screen on the other. The electron gun shoots electrons to illuminate the screen and is coated with tiny phosphorus dots. The dots consists of three primary display colours i.e. Red, Green and Blue to make a pixel.</a:t>
            </a:r>
          </a:p>
          <a:p>
            <a:pPr>
              <a:buNone/>
            </a:pPr>
            <a:r>
              <a:rPr b="1" dirty="0" sz="2800" lang="en-US" smtClean="0">
                <a:solidFill>
                  <a:schemeClr val="bg1"/>
                </a:solidFill>
                <a:latin typeface="Arial Black" pitchFamily="34" charset="0"/>
              </a:rPr>
              <a:t>The CRT display is made up of </a:t>
            </a:r>
            <a:r>
              <a:rPr b="1" dirty="0" sz="2800" i="1" lang="en-US" smtClean="0">
                <a:solidFill>
                  <a:srgbClr val="FFFF00"/>
                </a:solidFill>
                <a:latin typeface="Arial Black" pitchFamily="34" charset="0"/>
              </a:rPr>
              <a:t>small picture elements called pixels</a:t>
            </a:r>
            <a:r>
              <a:rPr b="1" dirty="0" sz="2800" lang="en-US" smtClean="0">
                <a:solidFill>
                  <a:srgbClr val="FF71FF"/>
                </a:solidFill>
                <a:latin typeface="Arial Black" pitchFamily="34" charset="0"/>
              </a:rPr>
              <a:t>. </a:t>
            </a:r>
            <a:r>
              <a:rPr b="1" dirty="0" sz="2800" lang="en-US" smtClean="0">
                <a:solidFill>
                  <a:schemeClr val="bg1"/>
                </a:solidFill>
                <a:latin typeface="Arial Black" pitchFamily="34" charset="0"/>
              </a:rPr>
              <a:t>The smaller the pixels, the better the image clarity, or resolution. It takes more than one illuminated pixel to form whole character.</a:t>
            </a:r>
            <a:endParaRPr b="1" dirty="0" sz="2800" lang="en-US">
              <a:solidFill>
                <a:schemeClr val="bg1"/>
              </a:solidFill>
              <a:latin typeface="Arial Black" pitchFamily="34" charset="0"/>
            </a:endParaRPr>
          </a:p>
        </p:txBody>
      </p:sp>
    </p:spTree>
  </p:cSld>
  <p:clrMapOvr>
    <a:masterClrMapping/>
  </p:clrMapOvr>
  <p:transition spd="slow">
    <p:newsflash/>
  </p:transition>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323" name=""/>
        <p:cNvGrpSpPr/>
        <p:nvPr/>
      </p:nvGrpSpPr>
      <p:grpSpPr>
        <a:xfrm>
          <a:off x="0" y="0"/>
          <a:ext cx="0" cy="0"/>
          <a:chOff x="0" y="0"/>
          <a:chExt cx="0" cy="0"/>
        </a:xfrm>
      </p:grpSpPr>
      <p:sp>
        <p:nvSpPr>
          <p:cNvPr id="1048783" name="Content Placeholder 1"/>
          <p:cNvSpPr>
            <a:spLocks noGrp="1"/>
          </p:cNvSpPr>
          <p:nvPr>
            <p:ph idx="1"/>
          </p:nvPr>
        </p:nvSpPr>
        <p:spPr>
          <a:xfrm>
            <a:off x="152400" y="228600"/>
            <a:ext cx="8915400" cy="6477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Wingdings" pitchFamily="2" charset="2"/>
              <a:buChar char="v"/>
            </a:pPr>
            <a:r>
              <a:rPr b="1" dirty="0" sz="2800" lang="en-US" u="sng" smtClean="0">
                <a:solidFill>
                  <a:srgbClr val="00B0F0"/>
                </a:solidFill>
                <a:latin typeface="Arial Black" pitchFamily="34" charset="0"/>
              </a:rPr>
              <a:t>Liquid Crystal Display (LCD) monitors:</a:t>
            </a:r>
          </a:p>
          <a:p>
            <a:pPr indent="-514350" marL="514350">
              <a:spcBef>
                <a:spcPts val="0"/>
              </a:spcBef>
              <a:buClr>
                <a:srgbClr val="FFFF00"/>
              </a:buClr>
              <a:buNone/>
            </a:pPr>
            <a:r>
              <a:rPr b="1" dirty="0" sz="2800" lang="en-US" smtClean="0">
                <a:solidFill>
                  <a:srgbClr val="FFFF00"/>
                </a:solidFill>
                <a:latin typeface="Arial Black" pitchFamily="34" charset="0"/>
              </a:rPr>
              <a:t>This display uses liquid crystals which change their appearance when an electric current is passed through </a:t>
            </a:r>
            <a:r>
              <a:rPr b="1" dirty="0" sz="2800" lang="en-US" err="1" smtClean="0">
                <a:solidFill>
                  <a:srgbClr val="FFFF00"/>
                </a:solidFill>
                <a:latin typeface="Arial Black" pitchFamily="34" charset="0"/>
              </a:rPr>
              <a:t>them.The</a:t>
            </a:r>
            <a:r>
              <a:rPr b="1" dirty="0" sz="2800" lang="en-US" smtClean="0">
                <a:solidFill>
                  <a:srgbClr val="FFFF00"/>
                </a:solidFill>
                <a:latin typeface="Arial Black" pitchFamily="34" charset="0"/>
              </a:rPr>
              <a:t> flat-panel display refers to a class of video devices that have reduced volume, weight and power requirement compare to the CRT. You can hang them on walls or wear them on your wrists. Current uses for flat-panel displays include calculators, videogames, monitors, laptop computer, graphics display.</a:t>
            </a:r>
          </a:p>
          <a:p>
            <a:pPr indent="-514350" marL="514350">
              <a:spcBef>
                <a:spcPts val="0"/>
              </a:spcBef>
              <a:buClr>
                <a:srgbClr val="FFFF00"/>
              </a:buClr>
              <a:buNone/>
            </a:pPr>
            <a:endParaRPr b="1" dirty="0" sz="2800" lang="en-US">
              <a:solidFill>
                <a:srgbClr val="00B0F0"/>
              </a:solidFill>
              <a:latin typeface="Arial Black" pitchFamily="34" charset="0"/>
            </a:endParaRPr>
          </a:p>
        </p:txBody>
      </p:sp>
    </p:spTree>
  </p:cSld>
  <p:clrMapOvr>
    <a:masterClrMapping/>
  </p:clrMapOvr>
  <p:transition spd="slow">
    <p:newsflash/>
  </p:transition>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324" name=""/>
        <p:cNvGrpSpPr/>
        <p:nvPr/>
      </p:nvGrpSpPr>
      <p:grpSpPr>
        <a:xfrm>
          <a:off x="0" y="0"/>
          <a:ext cx="0" cy="0"/>
          <a:chOff x="0" y="0"/>
          <a:chExt cx="0" cy="0"/>
        </a:xfrm>
      </p:grpSpPr>
      <p:sp>
        <p:nvSpPr>
          <p:cNvPr id="1048784" name="Content Placeholder 1"/>
          <p:cNvSpPr>
            <a:spLocks noGrp="1"/>
          </p:cNvSpPr>
          <p:nvPr>
            <p:ph idx="1"/>
          </p:nvPr>
        </p:nvSpPr>
        <p:spPr>
          <a:xfrm>
            <a:off x="381000" y="533400"/>
            <a:ext cx="8458199" cy="5943599"/>
          </a:xfrm>
          <a:blipFill>
            <a:blip xmlns:r="http://schemas.openxmlformats.org/officeDocument/2006/relationships" r:embed="rId1"/>
            <a:tile algn="tl" flip="none" sx="100000" sy="100000" tx="0" ty="0"/>
          </a:blipFill>
        </p:spPr>
        <p:txBody>
          <a:bodyPr>
            <a:normAutofit/>
          </a:bodyPr>
          <a:p>
            <a:pPr>
              <a:buNone/>
            </a:pPr>
            <a:r>
              <a:rPr b="1" dirty="0" sz="3200" lang="en-US" smtClean="0">
                <a:solidFill>
                  <a:srgbClr val="FFFF00"/>
                </a:solidFill>
                <a:latin typeface="Arial Black" pitchFamily="34" charset="0"/>
              </a:rPr>
              <a:t>There are two technologies used to make LCD’s i.e. </a:t>
            </a:r>
            <a:r>
              <a:rPr b="1" dirty="0" sz="3200" lang="en-US" smtClean="0">
                <a:solidFill>
                  <a:srgbClr val="FF71FF"/>
                </a:solidFill>
                <a:latin typeface="Arial Black" pitchFamily="34" charset="0"/>
              </a:rPr>
              <a:t>passive matrix </a:t>
            </a:r>
            <a:r>
              <a:rPr b="1" dirty="0" sz="3200" lang="en-US" smtClean="0">
                <a:solidFill>
                  <a:srgbClr val="FFFF00"/>
                </a:solidFill>
                <a:latin typeface="Arial Black" pitchFamily="34" charset="0"/>
              </a:rPr>
              <a:t>and </a:t>
            </a:r>
            <a:r>
              <a:rPr b="1" dirty="0" sz="3200" lang="en-US" smtClean="0">
                <a:solidFill>
                  <a:srgbClr val="FF71FF"/>
                </a:solidFill>
                <a:latin typeface="Arial Black" pitchFamily="34" charset="0"/>
              </a:rPr>
              <a:t>active matrix</a:t>
            </a:r>
            <a:r>
              <a:rPr b="1" dirty="0" sz="3200" lang="en-US" smtClean="0">
                <a:solidFill>
                  <a:srgbClr val="FFFF00"/>
                </a:solidFill>
                <a:latin typeface="Arial Black" pitchFamily="34" charset="0"/>
              </a:rPr>
              <a:t>. </a:t>
            </a:r>
          </a:p>
          <a:p>
            <a:pPr>
              <a:buNone/>
            </a:pPr>
            <a:r>
              <a:rPr b="1" dirty="0" sz="3200" lang="en-US" smtClean="0">
                <a:solidFill>
                  <a:srgbClr val="FFFF00"/>
                </a:solidFill>
                <a:latin typeface="Arial Black" pitchFamily="34" charset="0"/>
              </a:rPr>
              <a:t>In </a:t>
            </a:r>
            <a:r>
              <a:rPr b="1" dirty="0" sz="3200" lang="en-US" smtClean="0">
                <a:solidFill>
                  <a:srgbClr val="FF71FF"/>
                </a:solidFill>
                <a:latin typeface="Arial Black" pitchFamily="34" charset="0"/>
              </a:rPr>
              <a:t>passive matrix</a:t>
            </a:r>
            <a:r>
              <a:rPr b="1" dirty="0" sz="3200" lang="en-US" smtClean="0">
                <a:solidFill>
                  <a:srgbClr val="FFFF00"/>
                </a:solidFill>
                <a:latin typeface="Arial Black" pitchFamily="34" charset="0"/>
              </a:rPr>
              <a:t>, LCD’s create images by scanning the entire screen. This type requires less power and has poor clarity. </a:t>
            </a:r>
            <a:r>
              <a:rPr b="1" dirty="0" sz="3200" lang="en-US" smtClean="0">
                <a:solidFill>
                  <a:srgbClr val="FF71FF"/>
                </a:solidFill>
                <a:latin typeface="Arial Black" pitchFamily="34" charset="0"/>
              </a:rPr>
              <a:t>Active matrix </a:t>
            </a:r>
            <a:r>
              <a:rPr b="1" dirty="0" sz="3200" lang="en-US" smtClean="0">
                <a:solidFill>
                  <a:srgbClr val="FFFF00"/>
                </a:solidFill>
                <a:latin typeface="Arial Black" pitchFamily="34" charset="0"/>
              </a:rPr>
              <a:t>displays are made using </a:t>
            </a:r>
            <a:r>
              <a:rPr b="1" dirty="0" sz="3200" lang="en-US" smtClean="0">
                <a:solidFill>
                  <a:srgbClr val="00B0F0"/>
                </a:solidFill>
                <a:latin typeface="Arial Black" pitchFamily="34" charset="0"/>
              </a:rPr>
              <a:t>thin film transistor (TFT) </a:t>
            </a:r>
            <a:r>
              <a:rPr b="1" dirty="0" sz="3200" lang="en-US" smtClean="0">
                <a:solidFill>
                  <a:srgbClr val="FFFF00"/>
                </a:solidFill>
                <a:latin typeface="Arial Black" pitchFamily="34" charset="0"/>
              </a:rPr>
              <a:t>technology. They consume more power and offer better clarity.</a:t>
            </a:r>
          </a:p>
          <a:p>
            <a:endParaRPr dirty="0" sz="3200" lang="en-US">
              <a:latin typeface="Arial Black" pitchFamily="34" charset="0"/>
            </a:endParaRPr>
          </a:p>
        </p:txBody>
      </p:sp>
    </p:spTree>
  </p:cSld>
  <p:clrMapOvr>
    <a:masterClrMapping/>
  </p:clrMapOvr>
  <p:transition spd="slow">
    <p:newsflash/>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325" name=""/>
        <p:cNvGrpSpPr/>
        <p:nvPr/>
      </p:nvGrpSpPr>
      <p:grpSpPr>
        <a:xfrm>
          <a:off x="0" y="0"/>
          <a:ext cx="0" cy="0"/>
          <a:chOff x="0" y="0"/>
          <a:chExt cx="0" cy="0"/>
        </a:xfrm>
      </p:grpSpPr>
      <p:sp>
        <p:nvSpPr>
          <p:cNvPr id="1048785" name="Content Placeholder 1"/>
          <p:cNvSpPr>
            <a:spLocks noGrp="1"/>
          </p:cNvSpPr>
          <p:nvPr>
            <p:ph idx="1"/>
          </p:nvPr>
        </p:nvSpPr>
        <p:spPr>
          <a:xfrm>
            <a:off x="228600" y="685800"/>
            <a:ext cx="8610600" cy="51054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Wingdings" pitchFamily="2" charset="2"/>
              <a:buChar char="v"/>
            </a:pPr>
            <a:r>
              <a:rPr b="1" dirty="0" sz="2800" lang="en-US" smtClean="0">
                <a:solidFill>
                  <a:srgbClr val="00B0F0"/>
                </a:solidFill>
                <a:latin typeface="Cambria Math" pitchFamily="18" charset="0"/>
                <a:ea typeface="Cambria Math" pitchFamily="18" charset="0"/>
              </a:rPr>
              <a:t>Gas Plasma Displays (GPD)</a:t>
            </a:r>
            <a:r>
              <a:rPr b="1" dirty="0" sz="2800" lang="en-US" smtClean="0">
                <a:solidFill>
                  <a:srgbClr val="FF71FF"/>
                </a:solidFill>
                <a:latin typeface="Cambria Math" pitchFamily="18" charset="0"/>
                <a:ea typeface="Cambria Math" pitchFamily="18" charset="0"/>
              </a:rPr>
              <a:t>:</a:t>
            </a:r>
          </a:p>
          <a:p>
            <a:pPr indent="-514350" marL="514350">
              <a:spcBef>
                <a:spcPts val="0"/>
              </a:spcBef>
              <a:buClr>
                <a:srgbClr val="FFFF00"/>
              </a:buClr>
              <a:buNone/>
            </a:pPr>
            <a:r>
              <a:rPr b="1" dirty="0" sz="2800" lang="en-US" smtClean="0">
                <a:solidFill>
                  <a:schemeClr val="bg1"/>
                </a:solidFill>
                <a:latin typeface="Cambria Math" pitchFamily="18" charset="0"/>
                <a:ea typeface="Cambria Math" pitchFamily="18" charset="0"/>
              </a:rPr>
              <a:t>They resemble LCD’s only that they make use of gas instead of liquid crystals. They contain millions of pixels that are illuminated by charged neon gas. Unlike LCD’s, images displayed on the gas plasma do not suffer from angle distortion. </a:t>
            </a:r>
          </a:p>
          <a:p>
            <a:pPr indent="-514350" marL="514350">
              <a:spcBef>
                <a:spcPts val="0"/>
              </a:spcBef>
              <a:buClr>
                <a:srgbClr val="FFFF00"/>
              </a:buClr>
              <a:buNone/>
            </a:pPr>
            <a:r>
              <a:rPr b="1" dirty="0" sz="2800" lang="en-US" smtClean="0">
                <a:solidFill>
                  <a:srgbClr val="FF71FF"/>
                </a:solidFill>
                <a:latin typeface="Cambria Math" pitchFamily="18" charset="0"/>
                <a:ea typeface="Cambria Math" pitchFamily="18" charset="0"/>
              </a:rPr>
              <a:t>Currently, gas plasma technology is mainly used to produce </a:t>
            </a:r>
            <a:r>
              <a:rPr b="1" dirty="0" sz="2800" lang="en-US" smtClean="0">
                <a:solidFill>
                  <a:schemeClr val="bg2">
                    <a:lumMod val="75000"/>
                  </a:schemeClr>
                </a:solidFill>
                <a:latin typeface="Cambria Math" pitchFamily="18" charset="0"/>
                <a:ea typeface="Cambria Math" pitchFamily="18" charset="0"/>
              </a:rPr>
              <a:t>high definition TV’s (HDTV) </a:t>
            </a:r>
            <a:r>
              <a:rPr b="1" dirty="0" sz="2800" lang="en-US" smtClean="0">
                <a:solidFill>
                  <a:srgbClr val="FF71FF"/>
                </a:solidFill>
                <a:latin typeface="Cambria Math" pitchFamily="18" charset="0"/>
                <a:ea typeface="Cambria Math" pitchFamily="18" charset="0"/>
              </a:rPr>
              <a:t>and wall display screens.</a:t>
            </a:r>
            <a:endParaRPr b="1" dirty="0" sz="2800" lang="en-US">
              <a:solidFill>
                <a:srgbClr val="FF71FF"/>
              </a:solidFill>
              <a:latin typeface="Cambria Math" pitchFamily="18" charset="0"/>
              <a:ea typeface="Cambria Math" pitchFamily="18" charset="0"/>
            </a:endParaRPr>
          </a:p>
        </p:txBody>
      </p:sp>
    </p:spTree>
  </p:cSld>
  <p:clrMapOvr>
    <a:masterClrMapping/>
  </p:clrMapOvr>
  <p:transition spd="slow">
    <p:newsflash/>
  </p:transition>
  <p:timing/>
</p:sld>
</file>

<file path=ppt/slides/slide121.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26" name=""/>
        <p:cNvGrpSpPr/>
        <p:nvPr/>
      </p:nvGrpSpPr>
      <p:grpSpPr>
        <a:xfrm>
          <a:off x="0" y="0"/>
          <a:ext cx="0" cy="0"/>
          <a:chOff x="0" y="0"/>
          <a:chExt cx="0" cy="0"/>
        </a:xfrm>
      </p:grpSpPr>
      <p:pic>
        <p:nvPicPr>
          <p:cNvPr id="2097181" name="Picture 2"/>
          <p:cNvPicPr>
            <a:picLocks noChangeAspect="1" noChangeArrowheads="1"/>
          </p:cNvPicPr>
          <p:nvPr/>
        </p:nvPicPr>
        <p:blipFill>
          <a:blip xmlns:r="http://schemas.openxmlformats.org/officeDocument/2006/relationships" r:embed="rId2"/>
          <a:srcRect/>
          <a:stretch>
            <a:fillRect/>
          </a:stretch>
        </p:blipFill>
        <p:spPr bwMode="auto">
          <a:xfrm>
            <a:off x="0" y="0"/>
            <a:ext cx="4724400" cy="4724400"/>
          </a:xfrm>
          <a:prstGeom prst="rect"/>
          <a:noFill/>
          <a:ln w="9525">
            <a:noFill/>
            <a:miter lim="800000"/>
            <a:headEnd/>
            <a:tailEnd/>
          </a:ln>
          <a:effectLst/>
        </p:spPr>
      </p:pic>
      <p:pic>
        <p:nvPicPr>
          <p:cNvPr id="2097182" name="Picture 3"/>
          <p:cNvPicPr>
            <a:picLocks noChangeAspect="1" noChangeArrowheads="1"/>
          </p:cNvPicPr>
          <p:nvPr/>
        </p:nvPicPr>
        <p:blipFill>
          <a:blip xmlns:r="http://schemas.openxmlformats.org/officeDocument/2006/relationships" r:embed="rId3"/>
          <a:srcRect l="36536" t="59947" r="33170"/>
          <a:stretch>
            <a:fillRect/>
          </a:stretch>
        </p:blipFill>
        <p:spPr bwMode="auto">
          <a:xfrm>
            <a:off x="4724400" y="2285999"/>
            <a:ext cx="4419600" cy="4572001"/>
          </a:xfrm>
          <a:prstGeom prst="rect"/>
          <a:noFill/>
          <a:ln w="9525">
            <a:noFill/>
            <a:miter lim="800000"/>
            <a:headEnd/>
            <a:tailEnd/>
          </a:ln>
          <a:effectLst/>
        </p:spPr>
      </p:pic>
      <p:sp>
        <p:nvSpPr>
          <p:cNvPr id="1048786" name="TextBox 5"/>
          <p:cNvSpPr txBox="1"/>
          <p:nvPr/>
        </p:nvSpPr>
        <p:spPr>
          <a:xfrm>
            <a:off x="0" y="4724400"/>
            <a:ext cx="2667000" cy="646331"/>
          </a:xfrm>
          <a:prstGeom prst="rect"/>
        </p:spPr>
        <p:style>
          <a:lnRef idx="0">
            <a:schemeClr val="dk1"/>
          </a:lnRef>
          <a:fillRef idx="3">
            <a:schemeClr val="dk1"/>
          </a:fillRef>
          <a:effectRef idx="3">
            <a:schemeClr val="dk1"/>
          </a:effectRef>
          <a:fontRef idx="minor">
            <a:schemeClr val="lt1"/>
          </a:fontRef>
        </p:style>
        <p:txBody>
          <a:bodyPr rtlCol="0" wrap="square">
            <a:spAutoFit/>
          </a:bodyPr>
          <a:p>
            <a:pPr algn="ctr"/>
            <a:r>
              <a:rPr b="1" dirty="0" lang="en-US" smtClean="0"/>
              <a:t>Cathode Ray Tube (CRT) monitor</a:t>
            </a:r>
            <a:endParaRPr b="1" dirty="0" lang="en-US"/>
          </a:p>
        </p:txBody>
      </p:sp>
      <p:sp>
        <p:nvSpPr>
          <p:cNvPr id="1048787" name="TextBox 6"/>
          <p:cNvSpPr txBox="1"/>
          <p:nvPr/>
        </p:nvSpPr>
        <p:spPr>
          <a:xfrm>
            <a:off x="5867400" y="1639669"/>
            <a:ext cx="3276600" cy="646331"/>
          </a:xfrm>
          <a:prstGeom prst="rect"/>
        </p:spPr>
        <p:style>
          <a:lnRef idx="0">
            <a:schemeClr val="dk1"/>
          </a:lnRef>
          <a:fillRef idx="3">
            <a:schemeClr val="dk1"/>
          </a:fillRef>
          <a:effectRef idx="3">
            <a:schemeClr val="dk1"/>
          </a:effectRef>
          <a:fontRef idx="minor">
            <a:schemeClr val="lt1"/>
          </a:fontRef>
        </p:style>
        <p:txBody>
          <a:bodyPr rtlCol="0" wrap="square">
            <a:spAutoFit/>
          </a:bodyPr>
          <a:p>
            <a:pPr algn="ctr"/>
            <a:r>
              <a:rPr b="1" dirty="0" lang="en-US" smtClean="0"/>
              <a:t>Liquid Crystal Display (LCD) monitor</a:t>
            </a:r>
            <a:endParaRPr b="1" dirty="0" lang="en-US"/>
          </a:p>
        </p:txBody>
      </p:sp>
    </p:spTree>
  </p:cSld>
  <p:clrMapOvr>
    <a:masterClrMapping/>
  </p:clrMapOvr>
  <p:transition spd="slow">
    <p:newsflash/>
  </p:transition>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327" name=""/>
        <p:cNvGrpSpPr/>
        <p:nvPr/>
      </p:nvGrpSpPr>
      <p:grpSpPr>
        <a:xfrm>
          <a:off x="0" y="0"/>
          <a:ext cx="0" cy="0"/>
          <a:chOff x="0" y="0"/>
          <a:chExt cx="0" cy="0"/>
        </a:xfrm>
      </p:grpSpPr>
      <p:sp>
        <p:nvSpPr>
          <p:cNvPr id="1048788"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None/>
            </a:pPr>
            <a:r>
              <a:rPr dirty="0" lang="en-US" u="sng" smtClean="0">
                <a:solidFill>
                  <a:srgbClr val="FF71FF"/>
                </a:solidFill>
                <a:latin typeface="Cooper Black" pitchFamily="18" charset="0"/>
              </a:rPr>
              <a:t>Monitor display terminologies:</a:t>
            </a:r>
          </a:p>
          <a:p>
            <a:pPr indent="-514350" marL="514350">
              <a:spcBef>
                <a:spcPts val="0"/>
              </a:spcBef>
              <a:buClr>
                <a:srgbClr val="FFFF00"/>
              </a:buClr>
              <a:buFont typeface="Wingdings" pitchFamily="2" charset="2"/>
              <a:buChar char="v"/>
            </a:pPr>
            <a:r>
              <a:rPr dirty="0" lang="en-US" smtClean="0">
                <a:solidFill>
                  <a:srgbClr val="FFFF00"/>
                </a:solidFill>
                <a:latin typeface="Cooper Black" pitchFamily="18" charset="0"/>
              </a:rPr>
              <a:t>Pixel</a:t>
            </a:r>
            <a:r>
              <a:rPr dirty="0" lang="en-US" smtClean="0">
                <a:solidFill>
                  <a:srgbClr val="00B0F0"/>
                </a:solidFill>
                <a:latin typeface="Cooper Black" pitchFamily="18" charset="0"/>
              </a:rPr>
              <a:t>: </a:t>
            </a:r>
            <a:r>
              <a:rPr dirty="0" lang="en-US" smtClean="0">
                <a:solidFill>
                  <a:schemeClr val="bg1"/>
                </a:solidFill>
                <a:latin typeface="Cooper Black" pitchFamily="18" charset="0"/>
              </a:rPr>
              <a:t>stands for picture elements-tiny dots which are used to form images displayed on the screen.</a:t>
            </a:r>
          </a:p>
          <a:p>
            <a:pPr indent="-514350" marL="514350">
              <a:spcBef>
                <a:spcPts val="0"/>
              </a:spcBef>
              <a:buClr>
                <a:srgbClr val="FFFF00"/>
              </a:buClr>
              <a:buFont typeface="Wingdings" pitchFamily="2" charset="2"/>
              <a:buChar char="v"/>
            </a:pPr>
            <a:r>
              <a:rPr dirty="0" lang="en-US" smtClean="0">
                <a:solidFill>
                  <a:srgbClr val="FFFF00"/>
                </a:solidFill>
                <a:latin typeface="Cooper Black" pitchFamily="18" charset="0"/>
              </a:rPr>
              <a:t>Colour depth</a:t>
            </a:r>
            <a:r>
              <a:rPr dirty="0" lang="en-US" smtClean="0">
                <a:solidFill>
                  <a:srgbClr val="00B0F0"/>
                </a:solidFill>
                <a:latin typeface="Cooper Black" pitchFamily="18" charset="0"/>
              </a:rPr>
              <a:t>: </a:t>
            </a:r>
            <a:r>
              <a:rPr dirty="0" lang="en-US" smtClean="0">
                <a:solidFill>
                  <a:schemeClr val="bg1"/>
                </a:solidFill>
                <a:latin typeface="Cooper Black" pitchFamily="18" charset="0"/>
              </a:rPr>
              <a:t>refers to the number of  colours which can be displayed by a pixel.</a:t>
            </a:r>
          </a:p>
          <a:p>
            <a:pPr>
              <a:buFont typeface="Wingdings" pitchFamily="2" charset="2"/>
              <a:buChar char="v"/>
            </a:pPr>
            <a:r>
              <a:rPr dirty="0" lang="en-US" smtClean="0">
                <a:solidFill>
                  <a:srgbClr val="00B0F0"/>
                </a:solidFill>
                <a:latin typeface="Cooper Black" pitchFamily="18" charset="0"/>
              </a:rPr>
              <a:t> </a:t>
            </a:r>
            <a:r>
              <a:rPr dirty="0" lang="en-US" smtClean="0">
                <a:solidFill>
                  <a:srgbClr val="FFFF00"/>
                </a:solidFill>
                <a:latin typeface="Cooper Black" pitchFamily="18" charset="0"/>
              </a:rPr>
              <a:t>Monochrome</a:t>
            </a:r>
            <a:r>
              <a:rPr dirty="0" lang="en-US" smtClean="0">
                <a:solidFill>
                  <a:srgbClr val="00B0F0"/>
                </a:solidFill>
                <a:latin typeface="Cooper Black" pitchFamily="18" charset="0"/>
              </a:rPr>
              <a:t> – </a:t>
            </a:r>
            <a:r>
              <a:rPr dirty="0" lang="en-US" smtClean="0">
                <a:solidFill>
                  <a:schemeClr val="bg1"/>
                </a:solidFill>
                <a:latin typeface="Cooper Black" pitchFamily="18" charset="0"/>
              </a:rPr>
              <a:t>This type of display uses only one type of colour or a grayscale.</a:t>
            </a:r>
          </a:p>
          <a:p>
            <a:pPr>
              <a:buFont typeface="Wingdings" pitchFamily="2" charset="2"/>
              <a:buChar char="v"/>
            </a:pPr>
            <a:r>
              <a:rPr dirty="0" lang="en-US" smtClean="0">
                <a:solidFill>
                  <a:srgbClr val="00B0F0"/>
                </a:solidFill>
                <a:latin typeface="Cooper Black" pitchFamily="18" charset="0"/>
              </a:rPr>
              <a:t> </a:t>
            </a:r>
            <a:r>
              <a:rPr dirty="0" lang="en-US" smtClean="0">
                <a:solidFill>
                  <a:srgbClr val="FFFF00"/>
                </a:solidFill>
                <a:latin typeface="Cooper Black" pitchFamily="18" charset="0"/>
              </a:rPr>
              <a:t>Colour</a:t>
            </a:r>
            <a:r>
              <a:rPr dirty="0" lang="en-US" smtClean="0">
                <a:solidFill>
                  <a:srgbClr val="00B0F0"/>
                </a:solidFill>
                <a:latin typeface="Cooper Black" pitchFamily="18" charset="0"/>
              </a:rPr>
              <a:t> – </a:t>
            </a:r>
            <a:r>
              <a:rPr dirty="0" lang="en-US" smtClean="0">
                <a:solidFill>
                  <a:schemeClr val="bg1"/>
                </a:solidFill>
                <a:latin typeface="Cooper Black" pitchFamily="18" charset="0"/>
              </a:rPr>
              <a:t>This type of display uses more than one type of colour and is generally called RGB monitors. The RGB stand for Red, Green and Blue and a combination of these colours are used to display the image on the monitor. </a:t>
            </a:r>
          </a:p>
          <a:p>
            <a:pPr>
              <a:buNone/>
            </a:pPr>
            <a:r>
              <a:rPr dirty="0" lang="en-US" smtClean="0">
                <a:solidFill>
                  <a:schemeClr val="bg1"/>
                </a:solidFill>
                <a:latin typeface="Cooper Black" pitchFamily="18" charset="0"/>
              </a:rPr>
              <a:t>Colour monitors can display range from 16 to16.7 million colours.</a:t>
            </a:r>
          </a:p>
          <a:p>
            <a:pPr indent="-514350" marL="514350">
              <a:spcBef>
                <a:spcPts val="0"/>
              </a:spcBef>
              <a:buClr>
                <a:srgbClr val="FFFF00"/>
              </a:buClr>
              <a:buNone/>
            </a:pPr>
            <a:endParaRPr dirty="0" lang="en-US" smtClean="0">
              <a:solidFill>
                <a:srgbClr val="00B0F0"/>
              </a:solidFill>
              <a:latin typeface="Cooper Black" pitchFamily="18" charset="0"/>
            </a:endParaRPr>
          </a:p>
        </p:txBody>
      </p:sp>
    </p:spTree>
  </p:cSld>
  <p:clrMapOvr>
    <a:masterClrMapping/>
  </p:clrMapOvr>
  <p:transition spd="slow">
    <p:newsflash/>
  </p:transition>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328" name=""/>
        <p:cNvGrpSpPr/>
        <p:nvPr/>
      </p:nvGrpSpPr>
      <p:grpSpPr>
        <a:xfrm>
          <a:off x="0" y="0"/>
          <a:ext cx="0" cy="0"/>
          <a:chOff x="0" y="0"/>
          <a:chExt cx="0" cy="0"/>
        </a:xfrm>
      </p:grpSpPr>
      <p:sp>
        <p:nvSpPr>
          <p:cNvPr id="1048789" name="Content Placeholder 1"/>
          <p:cNvSpPr>
            <a:spLocks noGrp="1"/>
          </p:cNvSpPr>
          <p:nvPr>
            <p:ph idx="1"/>
          </p:nvPr>
        </p:nvSpPr>
        <p:spPr>
          <a:xfrm>
            <a:off x="76200" y="533400"/>
            <a:ext cx="8839200" cy="6096000"/>
          </a:xfrm>
          <a:solidFill>
            <a:schemeClr val="accent2">
              <a:lumMod val="20000"/>
              <a:lumOff val="80000"/>
            </a:schemeClr>
          </a:solidFill>
        </p:spPr>
        <p:txBody>
          <a:bodyPr>
            <a:noAutofit/>
          </a:bodyPr>
          <a:p>
            <a:pPr indent="-514350" marL="514350">
              <a:spcBef>
                <a:spcPts val="0"/>
              </a:spcBef>
              <a:buClr>
                <a:srgbClr val="FFFF00"/>
              </a:buClr>
              <a:buFont typeface="Wingdings" pitchFamily="2" charset="2"/>
              <a:buChar char="v"/>
            </a:pPr>
            <a:r>
              <a:rPr b="1" dirty="0" sz="2000" lang="en-US" smtClean="0">
                <a:solidFill>
                  <a:srgbClr val="3014DA"/>
                </a:solidFill>
                <a:latin typeface="Cambria" pitchFamily="18" charset="0"/>
              </a:rPr>
              <a:t>Display size</a:t>
            </a:r>
            <a:r>
              <a:rPr b="1" dirty="0" sz="2000" lang="en-US" smtClean="0">
                <a:solidFill>
                  <a:schemeClr val="accent1">
                    <a:lumMod val="75000"/>
                  </a:schemeClr>
                </a:solidFill>
                <a:latin typeface="Cambria" pitchFamily="18" charset="0"/>
              </a:rPr>
              <a:t>: this is the diagonal dimension of the screen measured in inches e.g. 15”, 17” and 19”.</a:t>
            </a:r>
          </a:p>
          <a:p>
            <a:pPr indent="-514350" marL="514350">
              <a:spcBef>
                <a:spcPts val="0"/>
              </a:spcBef>
              <a:buClr>
                <a:srgbClr val="FFFF00"/>
              </a:buClr>
              <a:buFont typeface="Wingdings" pitchFamily="2" charset="2"/>
              <a:buChar char="v"/>
            </a:pPr>
            <a:r>
              <a:rPr b="1" dirty="0" sz="2000" lang="en-US" smtClean="0">
                <a:solidFill>
                  <a:srgbClr val="3014DA"/>
                </a:solidFill>
                <a:latin typeface="Cambria" pitchFamily="18" charset="0"/>
              </a:rPr>
              <a:t>Refresh rate</a:t>
            </a:r>
            <a:r>
              <a:rPr b="1" dirty="0" sz="2000" lang="en-US" smtClean="0">
                <a:solidFill>
                  <a:schemeClr val="accent1">
                    <a:lumMod val="75000"/>
                  </a:schemeClr>
                </a:solidFill>
                <a:latin typeface="Cambria" pitchFamily="18" charset="0"/>
              </a:rPr>
              <a:t>: the number of times an image is repainted on the screen per second. If the refresh rate is slow, the screen may appear to flicker.</a:t>
            </a:r>
          </a:p>
          <a:p>
            <a:pPr indent="-514350" marL="514350">
              <a:spcBef>
                <a:spcPts val="0"/>
              </a:spcBef>
              <a:buClr>
                <a:srgbClr val="FFFF00"/>
              </a:buClr>
              <a:buFont typeface="Wingdings" pitchFamily="2" charset="2"/>
              <a:buChar char="v"/>
            </a:pPr>
            <a:r>
              <a:rPr b="1" dirty="0" sz="2000" lang="en-US" smtClean="0">
                <a:solidFill>
                  <a:srgbClr val="3014DA"/>
                </a:solidFill>
                <a:latin typeface="Cambria" pitchFamily="18" charset="0"/>
              </a:rPr>
              <a:t>Image aspect ratio</a:t>
            </a:r>
            <a:r>
              <a:rPr b="1" dirty="0" sz="2000" lang="en-US" smtClean="0">
                <a:solidFill>
                  <a:schemeClr val="accent1">
                    <a:lumMod val="75000"/>
                  </a:schemeClr>
                </a:solidFill>
                <a:latin typeface="Cambria" pitchFamily="18" charset="0"/>
              </a:rPr>
              <a:t>: refers to the ratio of width to height of an image on the screen. Most screens have an image ratio of 4:3.</a:t>
            </a:r>
          </a:p>
          <a:p>
            <a:pPr indent="-514350" marL="514350">
              <a:spcBef>
                <a:spcPts val="0"/>
              </a:spcBef>
              <a:buClr>
                <a:srgbClr val="FFFF00"/>
              </a:buClr>
              <a:buFont typeface="Wingdings" pitchFamily="2" charset="2"/>
              <a:buChar char="v"/>
            </a:pPr>
            <a:r>
              <a:rPr b="1" dirty="0" sz="2000" lang="en-US" smtClean="0">
                <a:solidFill>
                  <a:srgbClr val="3014DA"/>
                </a:solidFill>
                <a:latin typeface="Cambria" pitchFamily="18" charset="0"/>
              </a:rPr>
              <a:t>Resolution</a:t>
            </a:r>
            <a:r>
              <a:rPr b="1" dirty="0" sz="2000" lang="en-US" smtClean="0">
                <a:solidFill>
                  <a:schemeClr val="accent1">
                    <a:lumMod val="75000"/>
                  </a:schemeClr>
                </a:solidFill>
                <a:latin typeface="Cambria" pitchFamily="18" charset="0"/>
              </a:rPr>
              <a:t>: refers to the clarity and sharpness of an image when displayed on the screen. It is usually given in dots per inch (dpi). The more the pixels, the higher the resolution.</a:t>
            </a:r>
          </a:p>
          <a:p>
            <a:pPr>
              <a:buNone/>
            </a:pPr>
            <a:r>
              <a:rPr b="1" dirty="0" sz="2000" lang="en-US" u="sng" smtClean="0">
                <a:solidFill>
                  <a:srgbClr val="3014DA"/>
                </a:solidFill>
                <a:latin typeface="Cambria" pitchFamily="18" charset="0"/>
                <a:cs typeface="Aharoni" pitchFamily="2" charset="-79"/>
              </a:rPr>
              <a:t>Side NOTE</a:t>
            </a:r>
            <a:r>
              <a:rPr b="1" dirty="0" sz="2000" lang="en-US" smtClean="0">
                <a:solidFill>
                  <a:srgbClr val="3014DA"/>
                </a:solidFill>
                <a:latin typeface="Cambria" pitchFamily="18" charset="0"/>
                <a:cs typeface="Aharoni" pitchFamily="2" charset="-79"/>
              </a:rPr>
              <a:t>: </a:t>
            </a:r>
          </a:p>
          <a:p>
            <a:pPr>
              <a:buNone/>
            </a:pPr>
            <a:r>
              <a:rPr b="1" dirty="0" sz="2000" lang="en-US" smtClean="0">
                <a:solidFill>
                  <a:schemeClr val="accent1">
                    <a:lumMod val="75000"/>
                  </a:schemeClr>
                </a:solidFill>
                <a:latin typeface="Cambria" pitchFamily="18" charset="0"/>
                <a:cs typeface="Aharoni" pitchFamily="2" charset="-79"/>
              </a:rPr>
              <a:t>A terminal is an integration of a VDU with a keyboard. There are two types of terminals, namely INTELLIGENT TERMINALS (having a CPU) and DUMB TERMINALS (no CPU)</a:t>
            </a:r>
          </a:p>
          <a:p>
            <a:pPr>
              <a:buNone/>
            </a:pPr>
            <a:r>
              <a:rPr b="1" dirty="0" sz="2000" lang="en-US" smtClean="0">
                <a:solidFill>
                  <a:schemeClr val="accent1">
                    <a:lumMod val="75000"/>
                  </a:schemeClr>
                </a:solidFill>
                <a:latin typeface="Cambria" pitchFamily="18" charset="0"/>
                <a:cs typeface="Aharoni" pitchFamily="2" charset="-79"/>
              </a:rPr>
              <a:t>- </a:t>
            </a:r>
            <a:r>
              <a:rPr b="1" dirty="0" sz="2000" i="1" lang="en-US" smtClean="0">
                <a:solidFill>
                  <a:srgbClr val="3014DA"/>
                </a:solidFill>
                <a:latin typeface="Cambria" pitchFamily="18" charset="0"/>
                <a:cs typeface="Aharoni" pitchFamily="2" charset="-79"/>
              </a:rPr>
              <a:t>Intelligent terminals </a:t>
            </a:r>
            <a:r>
              <a:rPr b="1" dirty="0" sz="2000" lang="en-US" smtClean="0">
                <a:solidFill>
                  <a:schemeClr val="accent1">
                    <a:lumMod val="75000"/>
                  </a:schemeClr>
                </a:solidFill>
                <a:latin typeface="Cambria" pitchFamily="18" charset="0"/>
                <a:cs typeface="Aharoni" pitchFamily="2" charset="-79"/>
              </a:rPr>
              <a:t>can do some local processing of data and then communicate with a main computer just to relay the results.</a:t>
            </a:r>
          </a:p>
          <a:p>
            <a:pPr>
              <a:buNone/>
            </a:pPr>
            <a:r>
              <a:rPr b="1" dirty="0" sz="2000" lang="en-US" smtClean="0">
                <a:solidFill>
                  <a:schemeClr val="accent1">
                    <a:lumMod val="75000"/>
                  </a:schemeClr>
                </a:solidFill>
                <a:latin typeface="Cambria" pitchFamily="18" charset="0"/>
                <a:cs typeface="Aharoni" pitchFamily="2" charset="-79"/>
              </a:rPr>
              <a:t>- In a </a:t>
            </a:r>
            <a:r>
              <a:rPr b="1" dirty="0" sz="2000" i="1" lang="en-US" smtClean="0">
                <a:solidFill>
                  <a:srgbClr val="3014DA"/>
                </a:solidFill>
                <a:latin typeface="Cambria" pitchFamily="18" charset="0"/>
                <a:cs typeface="Aharoni" pitchFamily="2" charset="-79"/>
              </a:rPr>
              <a:t>dumb terminal</a:t>
            </a:r>
            <a:r>
              <a:rPr b="1" dirty="0" sz="2000" lang="en-US" smtClean="0">
                <a:solidFill>
                  <a:schemeClr val="accent1">
                    <a:lumMod val="75000"/>
                  </a:schemeClr>
                </a:solidFill>
                <a:latin typeface="Cambria" pitchFamily="18" charset="0"/>
                <a:cs typeface="Aharoni" pitchFamily="2" charset="-79"/>
              </a:rPr>
              <a:t>, all processing must be done through the main computing system.</a:t>
            </a:r>
            <a:endParaRPr b="1" dirty="0" sz="2000" lang="en-US">
              <a:solidFill>
                <a:schemeClr val="accent1">
                  <a:lumMod val="75000"/>
                </a:schemeClr>
              </a:solidFill>
              <a:latin typeface="Cambria" pitchFamily="18" charset="0"/>
              <a:cs typeface="Aharoni" pitchFamily="2" charset="-79"/>
            </a:endParaRPr>
          </a:p>
        </p:txBody>
      </p:sp>
    </p:spTree>
  </p:cSld>
  <p:clrMapOvr>
    <a:masterClrMapping/>
  </p:clrMapOvr>
  <p:transition spd="slow">
    <p:newsflash/>
  </p:transition>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329" name=""/>
        <p:cNvGrpSpPr/>
        <p:nvPr/>
      </p:nvGrpSpPr>
      <p:grpSpPr>
        <a:xfrm>
          <a:off x="0" y="0"/>
          <a:ext cx="0" cy="0"/>
          <a:chOff x="0" y="0"/>
          <a:chExt cx="0" cy="0"/>
        </a:xfrm>
      </p:grpSpPr>
      <p:sp>
        <p:nvSpPr>
          <p:cNvPr id="1048790" name="Content Placeholder 1"/>
          <p:cNvSpPr>
            <a:spLocks noGrp="1"/>
          </p:cNvSpPr>
          <p:nvPr>
            <p:ph idx="1"/>
          </p:nvPr>
        </p:nvSpPr>
        <p:spPr>
          <a:xfrm>
            <a:off x="152400" y="381000"/>
            <a:ext cx="8839200" cy="6096000"/>
          </a:xfrm>
          <a:blipFill>
            <a:blip xmlns:r="http://schemas.openxmlformats.org/officeDocument/2006/relationships" r:embed="rId1"/>
            <a:tile algn="tl" flip="none" sx="100000" sy="100000" tx="0" ty="0"/>
          </a:blipFill>
        </p:spPr>
        <p:txBody>
          <a:bodyPr>
            <a:noAutofit/>
          </a:bodyPr>
          <a:p>
            <a:pPr indent="-514350" marL="514350">
              <a:spcBef>
                <a:spcPts val="0"/>
              </a:spcBef>
              <a:buClr>
                <a:srgbClr val="FFFF00"/>
              </a:buClr>
              <a:buFont typeface="Wingdings" pitchFamily="2" charset="2"/>
              <a:buChar char="v"/>
            </a:pPr>
            <a:r>
              <a:rPr b="1" dirty="0" lang="en-US" smtClean="0">
                <a:solidFill>
                  <a:srgbClr val="00B0F0"/>
                </a:solidFill>
                <a:latin typeface="Cambria" pitchFamily="18" charset="0"/>
              </a:rPr>
              <a:t>Video graphics adapters</a:t>
            </a:r>
            <a:r>
              <a:rPr b="1" dirty="0" lang="en-US" smtClean="0">
                <a:solidFill>
                  <a:srgbClr val="FF71FF"/>
                </a:solidFill>
                <a:latin typeface="Cambria" pitchFamily="18" charset="0"/>
              </a:rPr>
              <a:t>:</a:t>
            </a:r>
          </a:p>
          <a:p>
            <a:pPr indent="-514350" marL="514350">
              <a:spcBef>
                <a:spcPts val="0"/>
              </a:spcBef>
              <a:buClr>
                <a:srgbClr val="FFFF00"/>
              </a:buClr>
              <a:buNone/>
            </a:pPr>
            <a:r>
              <a:rPr b="1" dirty="0" lang="en-US" smtClean="0">
                <a:solidFill>
                  <a:schemeClr val="bg1"/>
                </a:solidFill>
                <a:latin typeface="Cambria" pitchFamily="18" charset="0"/>
              </a:rPr>
              <a:t>A video adapter determines the resolution and clarity of the monitor. Examples of video adapters include:</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Colour Graphics Adapter (CGA)- </a:t>
            </a:r>
            <a:r>
              <a:rPr b="1" dirty="0" lang="en-US" smtClean="0">
                <a:solidFill>
                  <a:schemeClr val="bg1"/>
                </a:solidFill>
                <a:latin typeface="Cambria" pitchFamily="18" charset="0"/>
              </a:rPr>
              <a:t>displays text and images up to 16 colours. It is the oldest type.</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Video Graphics Array (VGA)—</a:t>
            </a:r>
            <a:r>
              <a:rPr b="1" dirty="0" lang="en-US" smtClean="0">
                <a:solidFill>
                  <a:schemeClr val="bg1"/>
                </a:solidFill>
                <a:latin typeface="Cambria" pitchFamily="18" charset="0"/>
              </a:rPr>
              <a:t>640 x 480 pixels– displays using 256 colours.</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Super Video Graphics Array (SVGA)—</a:t>
            </a:r>
            <a:r>
              <a:rPr b="1" dirty="0" lang="en-US" smtClean="0">
                <a:solidFill>
                  <a:schemeClr val="bg1"/>
                </a:solidFill>
                <a:latin typeface="Cambria" pitchFamily="18" charset="0"/>
              </a:rPr>
              <a:t>800 x 600 pixels- displays using more than 16 million colours.</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Extended Graphics Array/Extended Video Graphics Array (XGA/XVGA</a:t>
            </a:r>
            <a:r>
              <a:rPr b="1" dirty="0" lang="en-US" smtClean="0">
                <a:solidFill>
                  <a:schemeClr val="bg1"/>
                </a:solidFill>
                <a:latin typeface="Cambria" pitchFamily="18" charset="0"/>
              </a:rPr>
              <a:t>)—1024 x 768 pixels– its popular with 17 inch and 19 inch monitors.</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Super Extended graphics Array (SXGA)– </a:t>
            </a:r>
            <a:r>
              <a:rPr b="1" dirty="0" lang="en-US" smtClean="0">
                <a:solidFill>
                  <a:schemeClr val="bg1"/>
                </a:solidFill>
                <a:latin typeface="Cambria" pitchFamily="18" charset="0"/>
              </a:rPr>
              <a:t>1280 x 1024 pixels– popular with 19 inch and 21 inch monitors.</a:t>
            </a:r>
          </a:p>
          <a:p>
            <a:pPr indent="-514350" marL="514350">
              <a:spcBef>
                <a:spcPts val="0"/>
              </a:spcBef>
              <a:buClr>
                <a:srgbClr val="FFFF00"/>
              </a:buClr>
              <a:buFont typeface="Wingdings" pitchFamily="2" charset="2"/>
              <a:buChar char="q"/>
            </a:pPr>
            <a:r>
              <a:rPr b="1" dirty="0" lang="en-US" smtClean="0">
                <a:solidFill>
                  <a:srgbClr val="FFFF66"/>
                </a:solidFill>
                <a:latin typeface="Cambria" pitchFamily="18" charset="0"/>
              </a:rPr>
              <a:t>Ultra Extended Graphics Array (UXGA)– </a:t>
            </a:r>
            <a:r>
              <a:rPr b="1" dirty="0" lang="en-US" smtClean="0">
                <a:solidFill>
                  <a:schemeClr val="bg1"/>
                </a:solidFill>
                <a:latin typeface="Cambria" pitchFamily="18" charset="0"/>
              </a:rPr>
              <a:t>1600 x 1200 pixels– it’s the latest and highest standard.</a:t>
            </a:r>
          </a:p>
          <a:p>
            <a:pPr indent="-514350" marL="514350">
              <a:spcBef>
                <a:spcPts val="0"/>
              </a:spcBef>
              <a:buClr>
                <a:srgbClr val="FFFF00"/>
              </a:buClr>
              <a:buFont typeface="Wingdings" pitchFamily="2" charset="2"/>
              <a:buChar char="q"/>
            </a:pPr>
            <a:endParaRPr b="1" dirty="0" lang="en-US">
              <a:solidFill>
                <a:srgbClr val="FF71FF"/>
              </a:solidFill>
              <a:latin typeface="Cambria" pitchFamily="18" charset="0"/>
            </a:endParaRPr>
          </a:p>
        </p:txBody>
      </p:sp>
    </p:spTree>
  </p:cSld>
  <p:clrMapOvr>
    <a:masterClrMapping/>
  </p:clrMapOvr>
  <p:transition spd="slow">
    <p:newsflash/>
  </p:transition>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330" name=""/>
        <p:cNvGrpSpPr/>
        <p:nvPr/>
      </p:nvGrpSpPr>
      <p:grpSpPr>
        <a:xfrm>
          <a:off x="0" y="0"/>
          <a:ext cx="0" cy="0"/>
          <a:chOff x="0" y="0"/>
          <a:chExt cx="0" cy="0"/>
        </a:xfrm>
      </p:grpSpPr>
      <p:sp>
        <p:nvSpPr>
          <p:cNvPr id="1048791"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Font typeface="+mj-lt"/>
              <a:buAutoNum type="romanLcPeriod" startAt="2"/>
            </a:pPr>
            <a:r>
              <a:rPr dirty="0" sz="2800" lang="en-US" u="sng" smtClean="0">
                <a:solidFill>
                  <a:srgbClr val="FF71FF"/>
                </a:solidFill>
                <a:latin typeface="Cooper Black" pitchFamily="18" charset="0"/>
              </a:rPr>
              <a:t>Data projectors</a:t>
            </a:r>
          </a:p>
          <a:p>
            <a:pPr indent="-571500" marL="571500">
              <a:spcBef>
                <a:spcPts val="0"/>
              </a:spcBef>
              <a:buClr>
                <a:srgbClr val="FFFF00"/>
              </a:buClr>
              <a:buNone/>
            </a:pPr>
            <a:r>
              <a:rPr dirty="0" sz="2800" lang="en-US" smtClean="0">
                <a:solidFill>
                  <a:schemeClr val="bg1"/>
                </a:solidFill>
                <a:latin typeface="Cooper Black" pitchFamily="18" charset="0"/>
              </a:rPr>
              <a:t>These are devices used to create and deliver dynamic </a:t>
            </a:r>
            <a:r>
              <a:rPr dirty="0" sz="2800" i="1" lang="en-US" smtClean="0">
                <a:solidFill>
                  <a:srgbClr val="FF71FF"/>
                </a:solidFill>
                <a:latin typeface="Cooper Black" pitchFamily="18" charset="0"/>
              </a:rPr>
              <a:t>multimedia presentations </a:t>
            </a:r>
            <a:r>
              <a:rPr dirty="0" sz="2800" lang="en-US" smtClean="0">
                <a:solidFill>
                  <a:schemeClr val="bg1"/>
                </a:solidFill>
                <a:latin typeface="Cooper Black" pitchFamily="18" charset="0"/>
              </a:rPr>
              <a:t>(presentations in which sound, photos, video, text and other moving graphics may be combined to produce interesting effects).</a:t>
            </a:r>
          </a:p>
          <a:p>
            <a:pPr indent="-571500" marL="571500">
              <a:spcBef>
                <a:spcPts val="0"/>
              </a:spcBef>
              <a:buClr>
                <a:srgbClr val="FFFF00"/>
              </a:buClr>
              <a:buNone/>
            </a:pPr>
            <a:r>
              <a:rPr dirty="0" sz="2800" lang="en-US" smtClean="0">
                <a:solidFill>
                  <a:schemeClr val="bg1"/>
                </a:solidFill>
                <a:latin typeface="Cooper Black" pitchFamily="18" charset="0"/>
              </a:rPr>
              <a:t>Projectors display output from a computer or other electronic devices onto a plain white screen, wall or white board. Projecting is a creative way of presenting computer output to a large audience. There are several types of projectors </a:t>
            </a:r>
            <a:r>
              <a:rPr dirty="0" sz="2800" lang="en-US" smtClean="0">
                <a:solidFill>
                  <a:srgbClr val="92D050"/>
                </a:solidFill>
                <a:latin typeface="Cooper Black" pitchFamily="18" charset="0"/>
              </a:rPr>
              <a:t>i.e. </a:t>
            </a:r>
            <a:r>
              <a:rPr dirty="0" sz="2800" i="1" lang="en-US" smtClean="0">
                <a:solidFill>
                  <a:srgbClr val="00B0F0"/>
                </a:solidFill>
                <a:latin typeface="Cooper Black" pitchFamily="18" charset="0"/>
              </a:rPr>
              <a:t>film projectors, overhead projectors and LCD projectors</a:t>
            </a:r>
            <a:r>
              <a:rPr dirty="0" sz="2800" lang="en-US" smtClean="0">
                <a:solidFill>
                  <a:srgbClr val="92D050"/>
                </a:solidFill>
                <a:latin typeface="Cooper Black" pitchFamily="18" charset="0"/>
              </a:rPr>
              <a:t>.</a:t>
            </a:r>
            <a:endParaRPr dirty="0" sz="2800" lang="en-US">
              <a:solidFill>
                <a:srgbClr val="92D050"/>
              </a:solidFill>
              <a:latin typeface="Cooper Black" pitchFamily="18" charset="0"/>
            </a:endParaRPr>
          </a:p>
        </p:txBody>
      </p:sp>
    </p:spTree>
  </p:cSld>
  <p:clrMapOvr>
    <a:masterClrMapping/>
  </p:clrMapOvr>
  <p:transition spd="slow">
    <p:newsflash/>
  </p:transition>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331" name=""/>
        <p:cNvGrpSpPr/>
        <p:nvPr/>
      </p:nvGrpSpPr>
      <p:grpSpPr>
        <a:xfrm>
          <a:off x="0" y="0"/>
          <a:ext cx="0" cy="0"/>
          <a:chOff x="0" y="0"/>
          <a:chExt cx="0" cy="0"/>
        </a:xfrm>
      </p:grpSpPr>
      <p:sp>
        <p:nvSpPr>
          <p:cNvPr id="1048792"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71500" marL="571500">
              <a:buClr>
                <a:srgbClr val="FFFF00"/>
              </a:buClr>
              <a:buFont typeface="+mj-lt"/>
              <a:buAutoNum type="romanLcPeriod" startAt="3"/>
            </a:pPr>
            <a:r>
              <a:rPr dirty="0" sz="2000" lang="en-US" u="sng" smtClean="0">
                <a:solidFill>
                  <a:srgbClr val="FF71FF"/>
                </a:solidFill>
                <a:latin typeface="Cooper Black" pitchFamily="18" charset="0"/>
              </a:rPr>
              <a:t>Sound output: </a:t>
            </a:r>
          </a:p>
          <a:p>
            <a:pPr indent="-571500" marL="571500">
              <a:buClr>
                <a:srgbClr val="FFFF00"/>
              </a:buClr>
              <a:buNone/>
            </a:pPr>
            <a:r>
              <a:rPr dirty="0" sz="2000" lang="en-US" smtClean="0">
                <a:solidFill>
                  <a:schemeClr val="bg1"/>
                </a:solidFill>
                <a:latin typeface="Cooper Black" pitchFamily="18" charset="0"/>
              </a:rPr>
              <a:t>An audio output device produces beeps, music, speech, or other sounds. A pair of </a:t>
            </a:r>
            <a:r>
              <a:rPr dirty="0" sz="2000" i="1" lang="en-US" u="sng" smtClean="0">
                <a:solidFill>
                  <a:schemeClr val="bg1"/>
                </a:solidFill>
                <a:latin typeface="Cooper Black" pitchFamily="18" charset="0"/>
              </a:rPr>
              <a:t>speakers</a:t>
            </a:r>
            <a:r>
              <a:rPr dirty="0" sz="2000" lang="en-US" smtClean="0">
                <a:solidFill>
                  <a:schemeClr val="bg1"/>
                </a:solidFill>
                <a:latin typeface="Cooper Black" pitchFamily="18" charset="0"/>
              </a:rPr>
              <a:t> is an audio output device that generates sound. </a:t>
            </a:r>
          </a:p>
          <a:p>
            <a:pPr indent="-571500" marL="571500">
              <a:buClr>
                <a:srgbClr val="FFFF00"/>
              </a:buClr>
              <a:buNone/>
            </a:pPr>
            <a:r>
              <a:rPr dirty="0" sz="2000" lang="en-US" smtClean="0">
                <a:solidFill>
                  <a:schemeClr val="bg1"/>
                </a:solidFill>
                <a:latin typeface="Cooper Black" pitchFamily="18" charset="0"/>
              </a:rPr>
              <a:t>The </a:t>
            </a:r>
            <a:r>
              <a:rPr dirty="0" sz="2000" i="1" lang="en-US" u="sng" smtClean="0">
                <a:solidFill>
                  <a:schemeClr val="bg1"/>
                </a:solidFill>
                <a:latin typeface="Cooper Black" pitchFamily="18" charset="0"/>
              </a:rPr>
              <a:t>headphone</a:t>
            </a:r>
            <a:r>
              <a:rPr dirty="0" sz="2000" lang="en-US" smtClean="0">
                <a:solidFill>
                  <a:schemeClr val="bg1"/>
                </a:solidFill>
                <a:latin typeface="Cooper Black" pitchFamily="18" charset="0"/>
              </a:rPr>
              <a:t> is a pair of small speakers placed over the ears and plugged into a port on the sound card.</a:t>
            </a:r>
          </a:p>
          <a:p>
            <a:pPr indent="-571500" marL="571500">
              <a:buClr>
                <a:srgbClr val="FFFF00"/>
              </a:buClr>
              <a:buNone/>
            </a:pPr>
            <a:r>
              <a:rPr dirty="0" sz="2000" lang="en-US" smtClean="0">
                <a:solidFill>
                  <a:schemeClr val="bg1"/>
                </a:solidFill>
                <a:latin typeface="Cooper Black" pitchFamily="18" charset="0"/>
              </a:rPr>
              <a:t> A woofer or </a:t>
            </a:r>
            <a:r>
              <a:rPr dirty="0" sz="2000" i="1" lang="en-US" u="sng" smtClean="0">
                <a:solidFill>
                  <a:schemeClr val="bg1"/>
                </a:solidFill>
                <a:latin typeface="Cooper Black" pitchFamily="18" charset="0"/>
              </a:rPr>
              <a:t>subwoofer</a:t>
            </a:r>
            <a:r>
              <a:rPr dirty="0" sz="2000" lang="en-US" smtClean="0">
                <a:solidFill>
                  <a:schemeClr val="bg1"/>
                </a:solidFill>
                <a:latin typeface="Cooper Black" pitchFamily="18" charset="0"/>
              </a:rPr>
              <a:t> is used to boost the low bass sound and is connected to the port on the sound card.</a:t>
            </a:r>
          </a:p>
          <a:p>
            <a:pPr indent="-571500" marL="571500">
              <a:buClr>
                <a:srgbClr val="FFFF00"/>
              </a:buClr>
              <a:buNone/>
            </a:pPr>
            <a:endParaRPr dirty="0" sz="2000" lang="en-US" smtClean="0">
              <a:solidFill>
                <a:srgbClr val="00B0F0"/>
              </a:solidFill>
              <a:latin typeface="Cooper Black" pitchFamily="18" charset="0"/>
            </a:endParaRPr>
          </a:p>
          <a:p>
            <a:pPr indent="-571500" marL="571500">
              <a:spcBef>
                <a:spcPts val="0"/>
              </a:spcBef>
              <a:buClr>
                <a:srgbClr val="FFFF00"/>
              </a:buClr>
              <a:buFont typeface="+mj-lt"/>
              <a:buAutoNum type="romanLcPeriod" startAt="4"/>
            </a:pPr>
            <a:r>
              <a:rPr dirty="0" sz="2000" lang="en-US" u="sng" smtClean="0">
                <a:solidFill>
                  <a:srgbClr val="FF71FF"/>
                </a:solidFill>
                <a:latin typeface="Cooper Black" pitchFamily="18" charset="0"/>
              </a:rPr>
              <a:t>Light emitting diodes (LED): </a:t>
            </a:r>
          </a:p>
          <a:p>
            <a:pPr indent="-571500" marL="571500">
              <a:spcBef>
                <a:spcPts val="0"/>
              </a:spcBef>
              <a:buClr>
                <a:srgbClr val="FFFF00"/>
              </a:buClr>
              <a:buNone/>
            </a:pPr>
            <a:r>
              <a:rPr dirty="0" sz="2000" lang="en-US" smtClean="0">
                <a:solidFill>
                  <a:schemeClr val="bg1"/>
                </a:solidFill>
                <a:latin typeface="Cooper Black" pitchFamily="18" charset="0"/>
              </a:rPr>
              <a:t>These are indicators that display light when an electric current is passed through them. Mostly, LED’s are used to give warnings. </a:t>
            </a:r>
          </a:p>
          <a:p>
            <a:pPr indent="-571500" marL="571500">
              <a:spcBef>
                <a:spcPts val="0"/>
              </a:spcBef>
              <a:buClr>
                <a:srgbClr val="FFFF00"/>
              </a:buClr>
              <a:buNone/>
            </a:pPr>
            <a:r>
              <a:rPr dirty="0" sz="2000" lang="en-US" smtClean="0">
                <a:solidFill>
                  <a:schemeClr val="bg1"/>
                </a:solidFill>
                <a:latin typeface="Cooper Black" pitchFamily="18" charset="0"/>
              </a:rPr>
              <a:t>A good example is the green or blue light displayed by the system unit or monitor that’s helps the user to know whether they are on or off. Modern LED’s are used in banking halls or retail shops to display some information about a product or service.</a:t>
            </a:r>
            <a:endParaRPr dirty="0" sz="2000" lang="en-US">
              <a:solidFill>
                <a:schemeClr val="bg1"/>
              </a:solidFill>
              <a:latin typeface="Cooper Black" pitchFamily="18" charset="0"/>
            </a:endParaRPr>
          </a:p>
        </p:txBody>
      </p:sp>
    </p:spTree>
  </p:cSld>
  <p:clrMapOvr>
    <a:masterClrMapping/>
  </p:clrMapOvr>
  <p:transition spd="slow">
    <p:newsflash/>
  </p:transition>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332" name=""/>
        <p:cNvGrpSpPr/>
        <p:nvPr/>
      </p:nvGrpSpPr>
      <p:grpSpPr>
        <a:xfrm>
          <a:off x="0" y="0"/>
          <a:ext cx="0" cy="0"/>
          <a:chOff x="0" y="0"/>
          <a:chExt cx="0" cy="0"/>
        </a:xfrm>
      </p:grpSpPr>
      <p:pic>
        <p:nvPicPr>
          <p:cNvPr id="2097183" name="Picture 2"/>
          <p:cNvPicPr>
            <a:picLocks noChangeAspect="1" noChangeArrowheads="1"/>
          </p:cNvPicPr>
          <p:nvPr/>
        </p:nvPicPr>
        <p:blipFill>
          <a:blip xmlns:r="http://schemas.openxmlformats.org/officeDocument/2006/relationships" r:embed="rId1"/>
          <a:srcRect/>
          <a:stretch>
            <a:fillRect/>
          </a:stretch>
        </p:blipFill>
        <p:spPr bwMode="auto">
          <a:xfrm>
            <a:off x="762000" y="829408"/>
            <a:ext cx="3286800" cy="2675792"/>
          </a:xfrm>
          <a:prstGeom prst="rect"/>
          <a:noFill/>
          <a:ln w="9525">
            <a:noFill/>
            <a:miter lim="800000"/>
            <a:headEnd/>
            <a:tailEnd/>
          </a:ln>
          <a:effectLst/>
        </p:spPr>
      </p:pic>
      <p:pic>
        <p:nvPicPr>
          <p:cNvPr id="2097184" name="Picture 3"/>
          <p:cNvPicPr>
            <a:picLocks noChangeAspect="1" noChangeArrowheads="1"/>
          </p:cNvPicPr>
          <p:nvPr/>
        </p:nvPicPr>
        <p:blipFill>
          <a:blip xmlns:r="http://schemas.openxmlformats.org/officeDocument/2006/relationships" r:embed="rId2"/>
          <a:srcRect/>
          <a:stretch>
            <a:fillRect/>
          </a:stretch>
        </p:blipFill>
        <p:spPr bwMode="auto">
          <a:xfrm>
            <a:off x="381000" y="3733800"/>
            <a:ext cx="7772400" cy="2133600"/>
          </a:xfrm>
          <a:prstGeom prst="rect"/>
          <a:noFill/>
          <a:ln w="9525">
            <a:noFill/>
            <a:miter lim="800000"/>
            <a:headEnd/>
            <a:tailEnd/>
          </a:ln>
          <a:effectLst/>
        </p:spPr>
      </p:pic>
      <p:pic>
        <p:nvPicPr>
          <p:cNvPr id="2097185" name="Picture 4"/>
          <p:cNvPicPr>
            <a:picLocks noChangeAspect="1" noChangeArrowheads="1"/>
          </p:cNvPicPr>
          <p:nvPr/>
        </p:nvPicPr>
        <p:blipFill>
          <a:blip xmlns:r="http://schemas.openxmlformats.org/officeDocument/2006/relationships" r:embed="rId3"/>
          <a:srcRect/>
          <a:stretch>
            <a:fillRect/>
          </a:stretch>
        </p:blipFill>
        <p:spPr bwMode="auto">
          <a:xfrm>
            <a:off x="4648200" y="696516"/>
            <a:ext cx="3276600" cy="2713434"/>
          </a:xfrm>
          <a:prstGeom prst="rect"/>
          <a:noFill/>
          <a:ln w="9525">
            <a:noFill/>
            <a:miter lim="800000"/>
            <a:headEnd/>
            <a:tailEnd/>
          </a:ln>
          <a:effectLst/>
        </p:spPr>
      </p:pic>
      <p:sp>
        <p:nvSpPr>
          <p:cNvPr id="1048793" name="TextBox 6"/>
          <p:cNvSpPr txBox="1"/>
          <p:nvPr/>
        </p:nvSpPr>
        <p:spPr>
          <a:xfrm>
            <a:off x="838200" y="71735"/>
            <a:ext cx="7315200" cy="461665"/>
          </a:xfrm>
          <a:prstGeom prst="rect"/>
          <a:solidFill>
            <a:srgbClr val="FF71FF"/>
          </a:solidFill>
        </p:spPr>
        <p:txBody>
          <a:bodyPr rtlCol="0" wrap="square">
            <a:spAutoFit/>
          </a:bodyPr>
          <a:p>
            <a:pPr algn="ctr"/>
            <a:r>
              <a:rPr dirty="0" sz="2400" lang="en-US" u="sng" smtClean="0">
                <a:solidFill>
                  <a:schemeClr val="accent5">
                    <a:lumMod val="75000"/>
                  </a:schemeClr>
                </a:solidFill>
                <a:latin typeface="Cooper Black" pitchFamily="18" charset="0"/>
              </a:rPr>
              <a:t>Some soft copy output devices</a:t>
            </a:r>
            <a:endParaRPr dirty="0" sz="2400" lang="en-US" u="sng">
              <a:solidFill>
                <a:schemeClr val="accent5">
                  <a:lumMod val="75000"/>
                </a:schemeClr>
              </a:solidFill>
              <a:latin typeface="Cooper Black" pitchFamily="18" charset="0"/>
            </a:endParaRPr>
          </a:p>
        </p:txBody>
      </p:sp>
      <p:sp>
        <p:nvSpPr>
          <p:cNvPr id="1048794" name="TextBox 7"/>
          <p:cNvSpPr txBox="1"/>
          <p:nvPr/>
        </p:nvSpPr>
        <p:spPr>
          <a:xfrm>
            <a:off x="6858000" y="3124200"/>
            <a:ext cx="1828800" cy="381000"/>
          </a:xfrm>
          <a:prstGeom prst="rect"/>
          <a:noFill/>
        </p:spPr>
        <p:txBody>
          <a:bodyPr rtlCol="0" wrap="square">
            <a:spAutoFit/>
          </a:bodyPr>
          <a:p>
            <a:r>
              <a:rPr dirty="0" lang="en-US" smtClean="0">
                <a:latin typeface="Cooper Black" pitchFamily="18" charset="0"/>
              </a:rPr>
              <a:t>LCD monitor</a:t>
            </a:r>
            <a:endParaRPr dirty="0" lang="en-US">
              <a:latin typeface="Cooper Black" pitchFamily="18" charset="0"/>
            </a:endParaRPr>
          </a:p>
        </p:txBody>
      </p:sp>
      <p:sp>
        <p:nvSpPr>
          <p:cNvPr id="1048795" name="TextBox 8"/>
          <p:cNvSpPr txBox="1"/>
          <p:nvPr/>
        </p:nvSpPr>
        <p:spPr>
          <a:xfrm>
            <a:off x="609600" y="6019800"/>
            <a:ext cx="1981200" cy="400110"/>
          </a:xfrm>
          <a:prstGeom prst="rect"/>
          <a:noFill/>
        </p:spPr>
        <p:txBody>
          <a:bodyPr rtlCol="0" wrap="square">
            <a:spAutoFit/>
          </a:bodyPr>
          <a:p>
            <a:pPr algn="ctr"/>
            <a:r>
              <a:rPr dirty="0" sz="2000" lang="en-US" smtClean="0">
                <a:solidFill>
                  <a:srgbClr val="3014DA"/>
                </a:solidFill>
                <a:latin typeface="Cooper Black" pitchFamily="18" charset="0"/>
              </a:rPr>
              <a:t>speaker</a:t>
            </a:r>
            <a:endParaRPr dirty="0" sz="2000" lang="en-US">
              <a:solidFill>
                <a:srgbClr val="3014DA"/>
              </a:solidFill>
              <a:latin typeface="Cooper Black" pitchFamily="18" charset="0"/>
            </a:endParaRPr>
          </a:p>
        </p:txBody>
      </p:sp>
      <p:sp>
        <p:nvSpPr>
          <p:cNvPr id="1048796" name="TextBox 10"/>
          <p:cNvSpPr txBox="1"/>
          <p:nvPr/>
        </p:nvSpPr>
        <p:spPr>
          <a:xfrm>
            <a:off x="3505200" y="6096000"/>
            <a:ext cx="1752600" cy="400110"/>
          </a:xfrm>
          <a:prstGeom prst="rect"/>
          <a:noFill/>
        </p:spPr>
        <p:txBody>
          <a:bodyPr rtlCol="0" wrap="square">
            <a:spAutoFit/>
          </a:bodyPr>
          <a:p>
            <a:pPr algn="ctr"/>
            <a:r>
              <a:rPr dirty="0" sz="2000" lang="en-US" smtClean="0">
                <a:solidFill>
                  <a:srgbClr val="3014DA"/>
                </a:solidFill>
                <a:latin typeface="Cooper Black" pitchFamily="18" charset="0"/>
              </a:rPr>
              <a:t>headphones</a:t>
            </a:r>
            <a:endParaRPr dirty="0" sz="2000" lang="en-US">
              <a:solidFill>
                <a:srgbClr val="3014DA"/>
              </a:solidFill>
              <a:latin typeface="Cooper Black" pitchFamily="18" charset="0"/>
            </a:endParaRPr>
          </a:p>
        </p:txBody>
      </p:sp>
      <p:sp>
        <p:nvSpPr>
          <p:cNvPr id="1048797" name="TextBox 11"/>
          <p:cNvSpPr txBox="1"/>
          <p:nvPr/>
        </p:nvSpPr>
        <p:spPr>
          <a:xfrm>
            <a:off x="5943600" y="6096000"/>
            <a:ext cx="1905000" cy="400110"/>
          </a:xfrm>
          <a:prstGeom prst="rect"/>
          <a:noFill/>
        </p:spPr>
        <p:txBody>
          <a:bodyPr rtlCol="0" wrap="square">
            <a:spAutoFit/>
          </a:bodyPr>
          <a:p>
            <a:pPr algn="ctr"/>
            <a:r>
              <a:rPr dirty="0" sz="2000" lang="en-US" smtClean="0">
                <a:solidFill>
                  <a:srgbClr val="3014DA"/>
                </a:solidFill>
                <a:latin typeface="Cooper Black" pitchFamily="18" charset="0"/>
              </a:rPr>
              <a:t>woofer</a:t>
            </a:r>
            <a:endParaRPr dirty="0" sz="2000" lang="en-US">
              <a:solidFill>
                <a:srgbClr val="3014DA"/>
              </a:solidFill>
              <a:latin typeface="Cooper Black" pitchFamily="18" charset="0"/>
            </a:endParaRPr>
          </a:p>
        </p:txBody>
      </p:sp>
    </p:spTree>
  </p:cSld>
  <p:clrMapOvr>
    <a:masterClrMapping/>
  </p:clrMapOvr>
  <p:transition spd="slow">
    <p:newsflash/>
  </p:transition>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333" name=""/>
        <p:cNvGrpSpPr/>
        <p:nvPr/>
      </p:nvGrpSpPr>
      <p:grpSpPr>
        <a:xfrm>
          <a:off x="0" y="0"/>
          <a:ext cx="0" cy="0"/>
          <a:chOff x="0" y="0"/>
          <a:chExt cx="0" cy="0"/>
        </a:xfrm>
      </p:grpSpPr>
      <p:sp>
        <p:nvSpPr>
          <p:cNvPr id="1048798"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None/>
            </a:pPr>
            <a:r>
              <a:rPr b="1" dirty="0" lang="en-US" smtClean="0">
                <a:solidFill>
                  <a:srgbClr val="FF71FF"/>
                </a:solidFill>
                <a:latin typeface="Cambria" pitchFamily="18" charset="0"/>
              </a:rPr>
              <a:t>Note:</a:t>
            </a:r>
          </a:p>
          <a:p>
            <a:pPr indent="-571500" marL="571500">
              <a:spcBef>
                <a:spcPts val="0"/>
              </a:spcBef>
              <a:buClr>
                <a:srgbClr val="FFFF00"/>
              </a:buClr>
              <a:buFont typeface="Wingdings" pitchFamily="2" charset="2"/>
              <a:buChar char="v"/>
            </a:pPr>
            <a:r>
              <a:rPr b="1" dirty="0" lang="en-US" u="sng" smtClean="0">
                <a:solidFill>
                  <a:srgbClr val="FFFF00"/>
                </a:solidFill>
                <a:latin typeface="Cambria" pitchFamily="18" charset="0"/>
              </a:rPr>
              <a:t>Voice response systems:</a:t>
            </a:r>
          </a:p>
          <a:p>
            <a:pPr indent="-571500" marL="571500">
              <a:spcBef>
                <a:spcPts val="0"/>
              </a:spcBef>
              <a:buClr>
                <a:srgbClr val="FFFF00"/>
              </a:buClr>
              <a:buNone/>
            </a:pPr>
            <a:r>
              <a:rPr b="1" dirty="0" lang="en-US" smtClean="0">
                <a:solidFill>
                  <a:schemeClr val="bg1"/>
                </a:solidFill>
                <a:latin typeface="Cambria" pitchFamily="18" charset="0"/>
              </a:rPr>
              <a:t>These systems select from a set of digitised prerecorded words, phrases, music, alarms or other sounds stored on a disk. The system combines these prerecorded words into responses based on selection made by the user. The sounds must be converted from digital format back to analogue before being output by the speaker. Modern banking halls use these systems to guide the clients when a teller is free.</a:t>
            </a:r>
          </a:p>
          <a:p>
            <a:pPr indent="-571500" marL="571500">
              <a:spcBef>
                <a:spcPts val="0"/>
              </a:spcBef>
              <a:buClr>
                <a:srgbClr val="FFFF00"/>
              </a:buClr>
              <a:buFont typeface="Wingdings" pitchFamily="2" charset="2"/>
              <a:buChar char="v"/>
            </a:pPr>
            <a:r>
              <a:rPr b="1" dirty="0" lang="en-US" u="sng" smtClean="0">
                <a:solidFill>
                  <a:srgbClr val="FFFF00"/>
                </a:solidFill>
                <a:latin typeface="Cambria" pitchFamily="18" charset="0"/>
              </a:rPr>
              <a:t>Speech synthesis:</a:t>
            </a:r>
          </a:p>
          <a:p>
            <a:pPr indent="-571500" marL="571500">
              <a:spcBef>
                <a:spcPts val="0"/>
              </a:spcBef>
              <a:buClr>
                <a:srgbClr val="FFFF00"/>
              </a:buClr>
              <a:buNone/>
            </a:pPr>
            <a:r>
              <a:rPr b="1" dirty="0" lang="en-US" smtClean="0">
                <a:solidFill>
                  <a:schemeClr val="bg1"/>
                </a:solidFill>
                <a:latin typeface="Cambria" pitchFamily="18" charset="0"/>
              </a:rPr>
              <a:t>This system converts written text into computer generated speech (text to speech). It is used for computer--aided—conversation by hearing and speech impaired persons, or for converting conversations/text from one language to another.</a:t>
            </a:r>
            <a:endParaRPr b="1" dirty="0" lang="en-US">
              <a:solidFill>
                <a:schemeClr val="bg1"/>
              </a:solidFill>
              <a:latin typeface="Cambria" pitchFamily="18" charset="0"/>
            </a:endParaRPr>
          </a:p>
        </p:txBody>
      </p:sp>
    </p:spTree>
  </p:cSld>
  <p:clrMapOvr>
    <a:masterClrMapping/>
  </p:clrMapOvr>
  <p:transition spd="slow">
    <p:newsflash/>
  </p:transition>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334" name=""/>
        <p:cNvGrpSpPr/>
        <p:nvPr/>
      </p:nvGrpSpPr>
      <p:grpSpPr>
        <a:xfrm>
          <a:off x="0" y="0"/>
          <a:ext cx="0" cy="0"/>
          <a:chOff x="0" y="0"/>
          <a:chExt cx="0" cy="0"/>
        </a:xfrm>
      </p:grpSpPr>
      <p:sp>
        <p:nvSpPr>
          <p:cNvPr id="1048799" name="Content Placeholder 1"/>
          <p:cNvSpPr>
            <a:spLocks noGrp="1"/>
          </p:cNvSpPr>
          <p:nvPr>
            <p:ph idx="1"/>
          </p:nvPr>
        </p:nvSpPr>
        <p:spPr>
          <a:xfrm>
            <a:off x="0" y="3810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Font typeface="+mj-lt"/>
              <a:buAutoNum type="alphaLcParenR" startAt="2"/>
            </a:pPr>
            <a:r>
              <a:rPr b="1" dirty="0" sz="2800" lang="en-US" u="sng" smtClean="0">
                <a:solidFill>
                  <a:srgbClr val="92D050"/>
                </a:solidFill>
                <a:latin typeface="Constantia" pitchFamily="18" charset="0"/>
              </a:rPr>
              <a:t>HARD COPY OUTPUT DEVICES:</a:t>
            </a:r>
          </a:p>
          <a:p>
            <a:pPr indent="-571500" marL="571500">
              <a:spcBef>
                <a:spcPts val="0"/>
              </a:spcBef>
              <a:buClr>
                <a:srgbClr val="FFFF00"/>
              </a:buClr>
              <a:buNone/>
            </a:pPr>
            <a:r>
              <a:rPr b="1" dirty="0" lang="en-US" smtClean="0">
                <a:solidFill>
                  <a:schemeClr val="bg1"/>
                </a:solidFill>
                <a:latin typeface="Constantia" pitchFamily="18" charset="0"/>
              </a:rPr>
              <a:t>It is important, at times, to have a permanent copy of output for physical recording and storage. Hard copy output devices are therefore used to create hard copy outputs. They include:</a:t>
            </a:r>
          </a:p>
          <a:p>
            <a:pPr indent="-571500" marL="571500">
              <a:spcBef>
                <a:spcPts val="0"/>
              </a:spcBef>
              <a:buClr>
                <a:srgbClr val="FFFF00"/>
              </a:buClr>
              <a:buFont typeface="+mj-lt"/>
              <a:buAutoNum type="romanLcPeriod"/>
            </a:pPr>
            <a:r>
              <a:rPr b="1" dirty="0" sz="2800" lang="en-US" u="sng" smtClean="0">
                <a:solidFill>
                  <a:srgbClr val="92D050"/>
                </a:solidFill>
                <a:latin typeface="Constantia" pitchFamily="18" charset="0"/>
              </a:rPr>
              <a:t>Printers:</a:t>
            </a:r>
          </a:p>
          <a:p>
            <a:pPr indent="-571500" marL="571500">
              <a:spcBef>
                <a:spcPts val="0"/>
              </a:spcBef>
              <a:buClr>
                <a:srgbClr val="FFFF00"/>
              </a:buClr>
              <a:buNone/>
            </a:pPr>
            <a:r>
              <a:rPr b="1" dirty="0" lang="en-US" smtClean="0">
                <a:solidFill>
                  <a:schemeClr val="bg1"/>
                </a:solidFill>
                <a:latin typeface="Constantia" pitchFamily="18" charset="0"/>
              </a:rPr>
              <a:t>Printers are hard copy output devices that are primarily used to present all kinds of information on paper such as letters, legal documents, scientific data and graphs, photographs and advertising material etc.</a:t>
            </a:r>
          </a:p>
          <a:p>
            <a:pPr indent="-571500" marL="571500">
              <a:spcBef>
                <a:spcPts val="0"/>
              </a:spcBef>
              <a:buClr>
                <a:srgbClr val="FFFF00"/>
              </a:buClr>
              <a:buNone/>
            </a:pPr>
            <a:endParaRPr b="1" dirty="0" lang="en-US" smtClean="0">
              <a:solidFill>
                <a:srgbClr val="FF71FF"/>
              </a:solidFill>
              <a:latin typeface="Constantia" pitchFamily="18" charset="0"/>
            </a:endParaRPr>
          </a:p>
          <a:p>
            <a:pPr indent="-571500" marL="571500">
              <a:spcBef>
                <a:spcPts val="0"/>
              </a:spcBef>
              <a:buClr>
                <a:srgbClr val="FFFF00"/>
              </a:buClr>
              <a:buNone/>
            </a:pPr>
            <a:r>
              <a:rPr b="1" dirty="0" lang="en-US" u="sng" smtClean="0">
                <a:solidFill>
                  <a:srgbClr val="00B0F0"/>
                </a:solidFill>
                <a:latin typeface="Constantia" pitchFamily="18" charset="0"/>
              </a:rPr>
              <a:t>Classification of printers</a:t>
            </a:r>
          </a:p>
          <a:p>
            <a:pPr indent="-571500" marL="571500">
              <a:spcBef>
                <a:spcPts val="0"/>
              </a:spcBef>
              <a:buClr>
                <a:srgbClr val="FFFF00"/>
              </a:buClr>
              <a:buNone/>
            </a:pPr>
            <a:r>
              <a:rPr b="1" dirty="0" lang="en-US" smtClean="0">
                <a:solidFill>
                  <a:schemeClr val="bg1"/>
                </a:solidFill>
                <a:latin typeface="Constantia" pitchFamily="18" charset="0"/>
              </a:rPr>
              <a:t>Printers can be classified according to </a:t>
            </a:r>
            <a:r>
              <a:rPr b="1" dirty="0" i="1" lang="en-US" smtClean="0">
                <a:solidFill>
                  <a:schemeClr val="bg1"/>
                </a:solidFill>
                <a:latin typeface="Constantia" pitchFamily="18" charset="0"/>
              </a:rPr>
              <a:t>speed, how they produce the document prints (character, line and page), and how they provide the prints onto the stationery (impact or non-impact).</a:t>
            </a:r>
            <a:endParaRPr b="1" dirty="0" i="1" lang="en-US">
              <a:solidFill>
                <a:schemeClr val="bg1"/>
              </a:solidFill>
              <a:latin typeface="Constantia" pitchFamily="18" charset="0"/>
            </a:endParaRPr>
          </a:p>
        </p:txBody>
      </p:sp>
    </p:spTree>
  </p:cSld>
  <p:clrMapOvr>
    <a:masterClrMapping/>
  </p:clrMapOvr>
  <p:transition spd="slow">
    <p:newsflash/>
  </p:transition>
  <p:timing/>
</p:sld>
</file>

<file path=ppt/slides/slide130.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35" name=""/>
        <p:cNvGrpSpPr/>
        <p:nvPr/>
      </p:nvGrpSpPr>
      <p:grpSpPr>
        <a:xfrm>
          <a:off x="0" y="0"/>
          <a:ext cx="0" cy="0"/>
          <a:chOff x="0" y="0"/>
          <a:chExt cx="0" cy="0"/>
        </a:xfrm>
      </p:grpSpPr>
      <p:grpSp>
        <p:nvGrpSpPr>
          <p:cNvPr id="336" name="Group 86"/>
          <p:cNvGrpSpPr/>
          <p:nvPr/>
        </p:nvGrpSpPr>
        <p:grpSpPr>
          <a:xfrm>
            <a:off x="228600" y="685800"/>
            <a:ext cx="8305800" cy="6021526"/>
            <a:chOff x="228600" y="685800"/>
            <a:chExt cx="8305800" cy="6021526"/>
          </a:xfrm>
        </p:grpSpPr>
        <p:sp>
          <p:nvSpPr>
            <p:cNvPr id="1048800" name="TextBox 5"/>
            <p:cNvSpPr txBox="1"/>
            <p:nvPr/>
          </p:nvSpPr>
          <p:spPr>
            <a:xfrm>
              <a:off x="3276600" y="685800"/>
              <a:ext cx="1371600" cy="369332"/>
            </a:xfrm>
            <a:prstGeom prst="rect"/>
            <a:solidFill>
              <a:srgbClr val="FF71FF"/>
            </a:solidFill>
            <a:ln w="38100">
              <a:solidFill>
                <a:srgbClr val="3014DA"/>
              </a:solidFill>
            </a:ln>
          </p:spPr>
          <p:txBody>
            <a:bodyPr rtlCol="0" wrap="square">
              <a:spAutoFit/>
            </a:bodyPr>
            <a:p>
              <a:pPr algn="ctr"/>
              <a:r>
                <a:rPr dirty="0" lang="en-US" smtClean="0">
                  <a:latin typeface="Aharoni" pitchFamily="2" charset="-79"/>
                  <a:cs typeface="Aharoni" pitchFamily="2" charset="-79"/>
                </a:rPr>
                <a:t>printers</a:t>
              </a:r>
              <a:endParaRPr dirty="0" lang="en-US">
                <a:latin typeface="Aharoni" pitchFamily="2" charset="-79"/>
                <a:cs typeface="Aharoni" pitchFamily="2" charset="-79"/>
              </a:endParaRPr>
            </a:p>
          </p:txBody>
        </p:sp>
        <p:cxnSp>
          <p:nvCxnSpPr>
            <p:cNvPr id="3145770" name="Straight Arrow Connector 7"/>
            <p:cNvCxnSpPr>
              <a:cxnSpLocks/>
            </p:cNvCxnSpPr>
            <p:nvPr/>
          </p:nvCxnSpPr>
          <p:spPr>
            <a:xfrm rot="5400000">
              <a:off x="3728760" y="1289566"/>
              <a:ext cx="468868"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71" name="Straight Connector 9"/>
            <p:cNvCxnSpPr>
              <a:cxnSpLocks/>
            </p:cNvCxnSpPr>
            <p:nvPr/>
          </p:nvCxnSpPr>
          <p:spPr>
            <a:xfrm>
              <a:off x="1600200" y="1522412"/>
              <a:ext cx="4267200" cy="1588"/>
            </a:xfrm>
            <a:prstGeom prst="line"/>
            <a:ln w="38100">
              <a:solidFill>
                <a:srgbClr val="3014DA"/>
              </a:solidFill>
            </a:ln>
          </p:spPr>
          <p:style>
            <a:lnRef idx="1">
              <a:schemeClr val="accent1"/>
            </a:lnRef>
            <a:fillRef idx="0">
              <a:schemeClr val="accent1"/>
            </a:fillRef>
            <a:effectRef idx="0">
              <a:schemeClr val="accent1"/>
            </a:effectRef>
            <a:fontRef idx="minor">
              <a:schemeClr val="tx1"/>
            </a:fontRef>
          </p:style>
        </p:cxnSp>
        <p:cxnSp>
          <p:nvCxnSpPr>
            <p:cNvPr id="3145772" name="Straight Arrow Connector 13"/>
            <p:cNvCxnSpPr>
              <a:cxnSpLocks/>
            </p:cNvCxnSpPr>
            <p:nvPr/>
          </p:nvCxnSpPr>
          <p:spPr>
            <a:xfrm rot="5400000">
              <a:off x="5524103" y="1867297"/>
              <a:ext cx="686594"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73" name="Straight Arrow Connector 15"/>
            <p:cNvCxnSpPr>
              <a:cxnSpLocks/>
            </p:cNvCxnSpPr>
            <p:nvPr/>
          </p:nvCxnSpPr>
          <p:spPr>
            <a:xfrm rot="5400000">
              <a:off x="1256506" y="1866900"/>
              <a:ext cx="686594" cy="794"/>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01" name="TextBox 20"/>
            <p:cNvSpPr txBox="1"/>
            <p:nvPr/>
          </p:nvSpPr>
          <p:spPr>
            <a:xfrm>
              <a:off x="914400" y="2209800"/>
              <a:ext cx="1371600" cy="381000"/>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Low speed</a:t>
              </a:r>
              <a:endParaRPr dirty="0" lang="en-US">
                <a:latin typeface="Aharoni" pitchFamily="2" charset="-79"/>
                <a:cs typeface="Aharoni" pitchFamily="2" charset="-79"/>
              </a:endParaRPr>
            </a:p>
          </p:txBody>
        </p:sp>
        <p:sp>
          <p:nvSpPr>
            <p:cNvPr id="1048802" name="TextBox 21"/>
            <p:cNvSpPr txBox="1"/>
            <p:nvPr/>
          </p:nvSpPr>
          <p:spPr>
            <a:xfrm>
              <a:off x="5105400" y="2209800"/>
              <a:ext cx="1600200" cy="369332"/>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High speed</a:t>
              </a:r>
              <a:endParaRPr dirty="0" lang="en-US">
                <a:latin typeface="Aharoni" pitchFamily="2" charset="-79"/>
                <a:cs typeface="Aharoni" pitchFamily="2" charset="-79"/>
              </a:endParaRPr>
            </a:p>
          </p:txBody>
        </p:sp>
        <p:cxnSp>
          <p:nvCxnSpPr>
            <p:cNvPr id="3145774" name="Straight Arrow Connector 23"/>
            <p:cNvCxnSpPr>
              <a:cxnSpLocks/>
            </p:cNvCxnSpPr>
            <p:nvPr/>
          </p:nvCxnSpPr>
          <p:spPr>
            <a:xfrm rot="5400000">
              <a:off x="5715000" y="2819400"/>
              <a:ext cx="3048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75" name="Straight Connector 26"/>
            <p:cNvCxnSpPr>
              <a:cxnSpLocks/>
            </p:cNvCxnSpPr>
            <p:nvPr/>
          </p:nvCxnSpPr>
          <p:spPr>
            <a:xfrm>
              <a:off x="4648200" y="2971800"/>
              <a:ext cx="2667000" cy="1588"/>
            </a:xfrm>
            <a:prstGeom prst="line"/>
            <a:ln w="38100">
              <a:solidFill>
                <a:srgbClr val="3014DA"/>
              </a:solidFill>
            </a:ln>
          </p:spPr>
          <p:style>
            <a:lnRef idx="1">
              <a:schemeClr val="accent1"/>
            </a:lnRef>
            <a:fillRef idx="0">
              <a:schemeClr val="accent1"/>
            </a:fillRef>
            <a:effectRef idx="0">
              <a:schemeClr val="accent1"/>
            </a:effectRef>
            <a:fontRef idx="minor">
              <a:schemeClr val="tx1"/>
            </a:fontRef>
          </p:style>
        </p:cxnSp>
        <p:cxnSp>
          <p:nvCxnSpPr>
            <p:cNvPr id="3145776" name="Straight Arrow Connector 28"/>
            <p:cNvCxnSpPr>
              <a:cxnSpLocks/>
            </p:cNvCxnSpPr>
            <p:nvPr/>
          </p:nvCxnSpPr>
          <p:spPr>
            <a:xfrm rot="5400000">
              <a:off x="4420394" y="3200400"/>
              <a:ext cx="4572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77" name="Straight Arrow Connector 30"/>
            <p:cNvCxnSpPr>
              <a:cxnSpLocks/>
            </p:cNvCxnSpPr>
            <p:nvPr/>
          </p:nvCxnSpPr>
          <p:spPr>
            <a:xfrm rot="5400000">
              <a:off x="7086203" y="3200003"/>
              <a:ext cx="457200" cy="794"/>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03" name="TextBox 32"/>
            <p:cNvSpPr txBox="1"/>
            <p:nvPr/>
          </p:nvSpPr>
          <p:spPr>
            <a:xfrm>
              <a:off x="4191000" y="3468469"/>
              <a:ext cx="1066800" cy="646331"/>
            </a:xfrm>
            <a:prstGeom prst="rect"/>
            <a:solidFill>
              <a:srgbClr val="FF71FF"/>
            </a:solidFill>
            <a:ln w="38100">
              <a:solidFill>
                <a:srgbClr val="3014DA"/>
              </a:solidFill>
            </a:ln>
          </p:spPr>
          <p:txBody>
            <a:bodyPr rtlCol="0" wrap="square">
              <a:spAutoFit/>
            </a:bodyPr>
            <a:p>
              <a:pPr algn="ctr"/>
              <a:r>
                <a:rPr dirty="0" lang="en-US" smtClean="0">
                  <a:latin typeface="Aharoni" pitchFamily="2" charset="-79"/>
                  <a:cs typeface="Aharoni" pitchFamily="2" charset="-79"/>
                </a:rPr>
                <a:t>Line printers</a:t>
              </a:r>
              <a:endParaRPr dirty="0" lang="en-US">
                <a:latin typeface="Aharoni" pitchFamily="2" charset="-79"/>
                <a:cs typeface="Aharoni" pitchFamily="2" charset="-79"/>
              </a:endParaRPr>
            </a:p>
          </p:txBody>
        </p:sp>
        <p:sp>
          <p:nvSpPr>
            <p:cNvPr id="1048804" name="TextBox 34"/>
            <p:cNvSpPr txBox="1"/>
            <p:nvPr/>
          </p:nvSpPr>
          <p:spPr>
            <a:xfrm>
              <a:off x="6858000" y="3468469"/>
              <a:ext cx="1143000" cy="646331"/>
            </a:xfrm>
            <a:prstGeom prst="rect"/>
            <a:solidFill>
              <a:srgbClr val="FF71FF"/>
            </a:solidFill>
            <a:ln w="38100">
              <a:solidFill>
                <a:srgbClr val="3014DA"/>
              </a:solidFill>
            </a:ln>
          </p:spPr>
          <p:txBody>
            <a:bodyPr rtlCol="0" wrap="square">
              <a:spAutoFit/>
            </a:bodyPr>
            <a:p>
              <a:pPr algn="ctr"/>
              <a:r>
                <a:rPr dirty="0" lang="en-US" smtClean="0">
                  <a:latin typeface="Aharoni" pitchFamily="2" charset="-79"/>
                  <a:cs typeface="Aharoni" pitchFamily="2" charset="-79"/>
                </a:rPr>
                <a:t>Page printers</a:t>
              </a:r>
              <a:endParaRPr dirty="0" lang="en-US">
                <a:latin typeface="Aharoni" pitchFamily="2" charset="-79"/>
                <a:cs typeface="Aharoni" pitchFamily="2" charset="-79"/>
              </a:endParaRPr>
            </a:p>
          </p:txBody>
        </p:sp>
        <p:cxnSp>
          <p:nvCxnSpPr>
            <p:cNvPr id="3145778" name="Straight Arrow Connector 36"/>
            <p:cNvCxnSpPr>
              <a:cxnSpLocks/>
            </p:cNvCxnSpPr>
            <p:nvPr/>
          </p:nvCxnSpPr>
          <p:spPr>
            <a:xfrm rot="5400000">
              <a:off x="4420394" y="4343400"/>
              <a:ext cx="4572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79" name="Straight Connector 38"/>
            <p:cNvCxnSpPr>
              <a:cxnSpLocks/>
            </p:cNvCxnSpPr>
            <p:nvPr/>
          </p:nvCxnSpPr>
          <p:spPr>
            <a:xfrm>
              <a:off x="3733800" y="4572000"/>
              <a:ext cx="1447800" cy="1588"/>
            </a:xfrm>
            <a:prstGeom prst="line"/>
            <a:ln w="38100">
              <a:solidFill>
                <a:srgbClr val="3014DA"/>
              </a:solidFill>
            </a:ln>
          </p:spPr>
          <p:style>
            <a:lnRef idx="1">
              <a:schemeClr val="accent1"/>
            </a:lnRef>
            <a:fillRef idx="0">
              <a:schemeClr val="accent1"/>
            </a:fillRef>
            <a:effectRef idx="0">
              <a:schemeClr val="accent1"/>
            </a:effectRef>
            <a:fontRef idx="minor">
              <a:schemeClr val="tx1"/>
            </a:fontRef>
          </p:style>
        </p:cxnSp>
        <p:cxnSp>
          <p:nvCxnSpPr>
            <p:cNvPr id="3145780" name="Straight Arrow Connector 41"/>
            <p:cNvCxnSpPr>
              <a:cxnSpLocks/>
            </p:cNvCxnSpPr>
            <p:nvPr/>
          </p:nvCxnSpPr>
          <p:spPr>
            <a:xfrm rot="5400000">
              <a:off x="3544094" y="4762500"/>
              <a:ext cx="3810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81" name="Straight Arrow Connector 43"/>
            <p:cNvCxnSpPr>
              <a:cxnSpLocks/>
            </p:cNvCxnSpPr>
            <p:nvPr/>
          </p:nvCxnSpPr>
          <p:spPr>
            <a:xfrm rot="5400000">
              <a:off x="4991100" y="4762500"/>
              <a:ext cx="3810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05" name="TextBox 44"/>
            <p:cNvSpPr txBox="1"/>
            <p:nvPr/>
          </p:nvSpPr>
          <p:spPr>
            <a:xfrm>
              <a:off x="3276600" y="4953000"/>
              <a:ext cx="1066800" cy="1754326"/>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Impact printers e.g. drum, chain printers</a:t>
              </a:r>
              <a:endParaRPr dirty="0" lang="en-US">
                <a:latin typeface="Aharoni" pitchFamily="2" charset="-79"/>
                <a:cs typeface="Aharoni" pitchFamily="2" charset="-79"/>
              </a:endParaRPr>
            </a:p>
          </p:txBody>
        </p:sp>
        <p:sp>
          <p:nvSpPr>
            <p:cNvPr id="1048806" name="TextBox 48"/>
            <p:cNvSpPr txBox="1"/>
            <p:nvPr/>
          </p:nvSpPr>
          <p:spPr>
            <a:xfrm>
              <a:off x="4800600" y="4953000"/>
              <a:ext cx="1524000" cy="1477328"/>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Non-impact printers e.g. electrostatic, inkjet printers</a:t>
              </a:r>
              <a:endParaRPr dirty="0" lang="en-US">
                <a:latin typeface="Aharoni" pitchFamily="2" charset="-79"/>
                <a:cs typeface="Aharoni" pitchFamily="2" charset="-79"/>
              </a:endParaRPr>
            </a:p>
          </p:txBody>
        </p:sp>
        <p:cxnSp>
          <p:nvCxnSpPr>
            <p:cNvPr id="3145782" name="Straight Arrow Connector 51"/>
            <p:cNvCxnSpPr>
              <a:cxnSpLocks/>
            </p:cNvCxnSpPr>
            <p:nvPr/>
          </p:nvCxnSpPr>
          <p:spPr>
            <a:xfrm rot="5400000">
              <a:off x="1296194" y="2894806"/>
              <a:ext cx="6096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07" name="TextBox 52"/>
            <p:cNvSpPr txBox="1"/>
            <p:nvPr/>
          </p:nvSpPr>
          <p:spPr>
            <a:xfrm>
              <a:off x="914400" y="3200400"/>
              <a:ext cx="1295400" cy="646331"/>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Character printers</a:t>
              </a:r>
              <a:endParaRPr dirty="0" lang="en-US">
                <a:latin typeface="Aharoni" pitchFamily="2" charset="-79"/>
                <a:cs typeface="Aharoni" pitchFamily="2" charset="-79"/>
              </a:endParaRPr>
            </a:p>
          </p:txBody>
        </p:sp>
        <p:cxnSp>
          <p:nvCxnSpPr>
            <p:cNvPr id="3145783" name="Straight Arrow Connector 58"/>
            <p:cNvCxnSpPr>
              <a:cxnSpLocks/>
            </p:cNvCxnSpPr>
            <p:nvPr/>
          </p:nvCxnSpPr>
          <p:spPr>
            <a:xfrm rot="5400000">
              <a:off x="1066800" y="4037806"/>
              <a:ext cx="4572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84" name="Straight Connector 60"/>
            <p:cNvCxnSpPr>
              <a:cxnSpLocks/>
            </p:cNvCxnSpPr>
            <p:nvPr/>
          </p:nvCxnSpPr>
          <p:spPr>
            <a:xfrm>
              <a:off x="838200" y="4267200"/>
              <a:ext cx="1295400" cy="1588"/>
            </a:xfrm>
            <a:prstGeom prst="line"/>
            <a:ln w="38100">
              <a:solidFill>
                <a:srgbClr val="3014DA"/>
              </a:solidFill>
            </a:ln>
          </p:spPr>
          <p:style>
            <a:lnRef idx="1">
              <a:schemeClr val="accent1"/>
            </a:lnRef>
            <a:fillRef idx="0">
              <a:schemeClr val="accent1"/>
            </a:fillRef>
            <a:effectRef idx="0">
              <a:schemeClr val="accent1"/>
            </a:effectRef>
            <a:fontRef idx="minor">
              <a:schemeClr val="tx1"/>
            </a:fontRef>
          </p:style>
        </p:cxnSp>
        <p:sp>
          <p:nvSpPr>
            <p:cNvPr id="1048808" name="TextBox 61"/>
            <p:cNvSpPr txBox="1"/>
            <p:nvPr/>
          </p:nvSpPr>
          <p:spPr>
            <a:xfrm>
              <a:off x="228600" y="4572000"/>
              <a:ext cx="1143000" cy="2031325"/>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Impact printers e.g. dot matrix, golf ball, daisy wheel</a:t>
              </a:r>
              <a:endParaRPr dirty="0" lang="en-US">
                <a:latin typeface="Aharoni" pitchFamily="2" charset="-79"/>
                <a:cs typeface="Aharoni" pitchFamily="2" charset="-79"/>
              </a:endParaRPr>
            </a:p>
          </p:txBody>
        </p:sp>
        <p:cxnSp>
          <p:nvCxnSpPr>
            <p:cNvPr id="3145785" name="Straight Arrow Connector 68"/>
            <p:cNvCxnSpPr>
              <a:cxnSpLocks/>
            </p:cNvCxnSpPr>
            <p:nvPr/>
          </p:nvCxnSpPr>
          <p:spPr>
            <a:xfrm rot="5400000">
              <a:off x="685006" y="4418806"/>
              <a:ext cx="3048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cxnSp>
          <p:nvCxnSpPr>
            <p:cNvPr id="3145786" name="Straight Arrow Connector 73"/>
            <p:cNvCxnSpPr>
              <a:cxnSpLocks/>
            </p:cNvCxnSpPr>
            <p:nvPr/>
          </p:nvCxnSpPr>
          <p:spPr>
            <a:xfrm rot="5400000">
              <a:off x="1981200" y="4419600"/>
              <a:ext cx="304800" cy="1588"/>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09" name="TextBox 74"/>
            <p:cNvSpPr txBox="1"/>
            <p:nvPr/>
          </p:nvSpPr>
          <p:spPr>
            <a:xfrm>
              <a:off x="1600200" y="4572000"/>
              <a:ext cx="1219200" cy="1477328"/>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Non-impact printers e.g.</a:t>
              </a:r>
            </a:p>
            <a:p>
              <a:r>
                <a:rPr dirty="0" lang="en-US" smtClean="0">
                  <a:latin typeface="Aharoni" pitchFamily="2" charset="-79"/>
                  <a:cs typeface="Aharoni" pitchFamily="2" charset="-79"/>
                </a:rPr>
                <a:t>thermal</a:t>
              </a:r>
              <a:endParaRPr dirty="0" lang="en-US">
                <a:latin typeface="Aharoni" pitchFamily="2" charset="-79"/>
                <a:cs typeface="Aharoni" pitchFamily="2" charset="-79"/>
              </a:endParaRPr>
            </a:p>
          </p:txBody>
        </p:sp>
        <p:cxnSp>
          <p:nvCxnSpPr>
            <p:cNvPr id="3145787" name="Straight Arrow Connector 76"/>
            <p:cNvCxnSpPr>
              <a:cxnSpLocks/>
            </p:cNvCxnSpPr>
            <p:nvPr/>
          </p:nvCxnSpPr>
          <p:spPr>
            <a:xfrm rot="5400000">
              <a:off x="7201694" y="4533900"/>
              <a:ext cx="837406" cy="794"/>
            </a:xfrm>
            <a:prstGeom prst="straightConnector1"/>
            <a:ln w="38100">
              <a:solidFill>
                <a:srgbClr val="3014DA"/>
              </a:solidFill>
              <a:tailEnd type="arrow"/>
            </a:ln>
          </p:spPr>
          <p:style>
            <a:lnRef idx="1">
              <a:schemeClr val="accent1"/>
            </a:lnRef>
            <a:fillRef idx="0">
              <a:schemeClr val="accent1"/>
            </a:fillRef>
            <a:effectRef idx="0">
              <a:schemeClr val="accent1"/>
            </a:effectRef>
            <a:fontRef idx="minor">
              <a:schemeClr val="tx1"/>
            </a:fontRef>
          </p:style>
        </p:cxnSp>
        <p:sp>
          <p:nvSpPr>
            <p:cNvPr id="1048810" name="TextBox 84"/>
            <p:cNvSpPr txBox="1"/>
            <p:nvPr/>
          </p:nvSpPr>
          <p:spPr>
            <a:xfrm>
              <a:off x="6934200" y="4971871"/>
              <a:ext cx="1600200" cy="1200329"/>
            </a:xfrm>
            <a:prstGeom prst="rect"/>
            <a:solidFill>
              <a:srgbClr val="FF71FF"/>
            </a:solidFill>
            <a:ln w="38100">
              <a:solidFill>
                <a:srgbClr val="3014DA"/>
              </a:solidFill>
            </a:ln>
          </p:spPr>
          <p:txBody>
            <a:bodyPr rtlCol="0" wrap="square">
              <a:spAutoFit/>
            </a:bodyPr>
            <a:p>
              <a:r>
                <a:rPr dirty="0" lang="en-US" smtClean="0">
                  <a:latin typeface="Aharoni" pitchFamily="2" charset="-79"/>
                  <a:cs typeface="Aharoni" pitchFamily="2" charset="-79"/>
                </a:rPr>
                <a:t>Non-impact e.g. laser, electrostatic, xerographic</a:t>
              </a:r>
              <a:endParaRPr dirty="0" lang="en-US">
                <a:latin typeface="Aharoni" pitchFamily="2" charset="-79"/>
                <a:cs typeface="Aharoni" pitchFamily="2" charset="-79"/>
              </a:endParaRPr>
            </a:p>
          </p:txBody>
        </p:sp>
      </p:grpSp>
      <p:sp>
        <p:nvSpPr>
          <p:cNvPr id="1048811" name="TextBox 87"/>
          <p:cNvSpPr txBox="1"/>
          <p:nvPr/>
        </p:nvSpPr>
        <p:spPr>
          <a:xfrm>
            <a:off x="685800" y="152400"/>
            <a:ext cx="6324600" cy="523220"/>
          </a:xfrm>
          <a:prstGeom prst="rect"/>
          <a:solidFill>
            <a:srgbClr val="7030A0"/>
          </a:solidFill>
        </p:spPr>
        <p:txBody>
          <a:bodyPr rtlCol="0" wrap="square">
            <a:spAutoFit/>
          </a:bodyPr>
          <a:p>
            <a:pPr algn="ctr"/>
            <a:r>
              <a:rPr dirty="0" sz="2800" lang="en-US" u="sng" smtClean="0">
                <a:solidFill>
                  <a:srgbClr val="FFFF00"/>
                </a:solidFill>
                <a:latin typeface="Cooper Black" pitchFamily="18" charset="0"/>
              </a:rPr>
              <a:t>Classification of printers</a:t>
            </a:r>
            <a:endParaRPr dirty="0" sz="2800" lang="en-US" u="sng">
              <a:solidFill>
                <a:srgbClr val="FFFF00"/>
              </a:solidFill>
              <a:latin typeface="Cooper Black" pitchFamily="18" charset="0"/>
            </a:endParaRPr>
          </a:p>
        </p:txBody>
      </p:sp>
    </p:spTree>
  </p:cSld>
  <p:clrMapOvr>
    <a:masterClrMapping/>
  </p:clrMapOvr>
  <p:transition spd="slow">
    <p:newsflash/>
  </p:transition>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337" name=""/>
        <p:cNvGrpSpPr/>
        <p:nvPr/>
      </p:nvGrpSpPr>
      <p:grpSpPr>
        <a:xfrm>
          <a:off x="0" y="0"/>
          <a:ext cx="0" cy="0"/>
          <a:chOff x="0" y="0"/>
          <a:chExt cx="0" cy="0"/>
        </a:xfrm>
      </p:grpSpPr>
      <p:sp>
        <p:nvSpPr>
          <p:cNvPr id="1048812" name="Content Placeholder 1"/>
          <p:cNvSpPr>
            <a:spLocks noGrp="1"/>
          </p:cNvSpPr>
          <p:nvPr>
            <p:ph idx="1"/>
          </p:nvPr>
        </p:nvSpPr>
        <p:spPr>
          <a:xfrm>
            <a:off x="0" y="228600"/>
            <a:ext cx="9144000" cy="66294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Font typeface="Wingdings" pitchFamily="2" charset="2"/>
              <a:buChar char="v"/>
            </a:pPr>
            <a:r>
              <a:rPr dirty="0" sz="2000" lang="en-US" u="sng" smtClean="0">
                <a:solidFill>
                  <a:srgbClr val="00B0F0"/>
                </a:solidFill>
                <a:latin typeface="Arial Black" pitchFamily="34" charset="0"/>
                <a:cs typeface="Aharoni" pitchFamily="2" charset="-79"/>
              </a:rPr>
              <a:t>Character printers:</a:t>
            </a:r>
          </a:p>
          <a:p>
            <a:pPr indent="-571500" marL="571500">
              <a:spcBef>
                <a:spcPts val="0"/>
              </a:spcBef>
              <a:buClr>
                <a:srgbClr val="FFFF00"/>
              </a:buClr>
              <a:buNone/>
            </a:pPr>
            <a:r>
              <a:rPr dirty="0" sz="2000" lang="en-US" smtClean="0">
                <a:solidFill>
                  <a:schemeClr val="bg1"/>
                </a:solidFill>
                <a:latin typeface="Arial Black" pitchFamily="34" charset="0"/>
                <a:cs typeface="Aharoni" pitchFamily="2" charset="-79"/>
              </a:rPr>
              <a:t>They provide one character print on the stationery and are therefore comparatively  slow and less costly than line and page printers. They are normally used with slow communicating terminals and low volume processing terminals where speed is not critical.</a:t>
            </a:r>
          </a:p>
          <a:p>
            <a:pPr indent="-571500" marL="571500">
              <a:spcBef>
                <a:spcPts val="0"/>
              </a:spcBef>
              <a:buClr>
                <a:srgbClr val="FFFF00"/>
              </a:buClr>
              <a:buFont typeface="Wingdings" pitchFamily="2" charset="2"/>
              <a:buChar char="v"/>
            </a:pPr>
            <a:endParaRPr dirty="0" sz="2000" lang="en-US" u="sng" smtClean="0">
              <a:solidFill>
                <a:srgbClr val="00B0F0"/>
              </a:solidFill>
              <a:latin typeface="Arial Black" pitchFamily="34" charset="0"/>
              <a:cs typeface="Aharoni" pitchFamily="2" charset="-79"/>
            </a:endParaRPr>
          </a:p>
          <a:p>
            <a:pPr indent="-571500" marL="571500">
              <a:spcBef>
                <a:spcPts val="0"/>
              </a:spcBef>
              <a:buClr>
                <a:srgbClr val="FFFF00"/>
              </a:buClr>
              <a:buFont typeface="Wingdings" pitchFamily="2" charset="2"/>
              <a:buChar char="v"/>
            </a:pPr>
            <a:r>
              <a:rPr dirty="0" sz="2000" lang="en-US" u="sng" smtClean="0">
                <a:solidFill>
                  <a:srgbClr val="00B0F0"/>
                </a:solidFill>
                <a:latin typeface="Arial Black" pitchFamily="34" charset="0"/>
                <a:cs typeface="Aharoni" pitchFamily="2" charset="-79"/>
              </a:rPr>
              <a:t>Line printers:</a:t>
            </a:r>
          </a:p>
          <a:p>
            <a:pPr indent="-571500" marL="571500">
              <a:spcBef>
                <a:spcPts val="0"/>
              </a:spcBef>
              <a:buClr>
                <a:srgbClr val="FFFF00"/>
              </a:buClr>
              <a:buNone/>
            </a:pPr>
            <a:r>
              <a:rPr dirty="0" sz="2000" lang="en-US" smtClean="0">
                <a:solidFill>
                  <a:schemeClr val="bg1"/>
                </a:solidFill>
                <a:latin typeface="Arial Black" pitchFamily="34" charset="0"/>
                <a:cs typeface="Aharoni" pitchFamily="2" charset="-79"/>
              </a:rPr>
              <a:t>They provide one whole line of print at a time hence relatively more expensive and faster than character printers though slower than page printers. They are mainly used in network environments where several users share the printer.</a:t>
            </a:r>
          </a:p>
          <a:p>
            <a:pPr indent="-571500" marL="571500">
              <a:spcBef>
                <a:spcPts val="0"/>
              </a:spcBef>
              <a:buClr>
                <a:srgbClr val="FFFF00"/>
              </a:buClr>
              <a:buFont typeface="Wingdings" pitchFamily="2" charset="2"/>
              <a:buChar char="v"/>
            </a:pPr>
            <a:endParaRPr dirty="0" sz="2000" lang="en-US" u="sng" smtClean="0">
              <a:solidFill>
                <a:srgbClr val="00B0F0"/>
              </a:solidFill>
              <a:latin typeface="Arial Black" pitchFamily="34" charset="0"/>
              <a:cs typeface="Aharoni" pitchFamily="2" charset="-79"/>
            </a:endParaRPr>
          </a:p>
          <a:p>
            <a:pPr indent="-571500" marL="571500">
              <a:spcBef>
                <a:spcPts val="0"/>
              </a:spcBef>
              <a:buClr>
                <a:srgbClr val="FFFF00"/>
              </a:buClr>
              <a:buFont typeface="Wingdings" pitchFamily="2" charset="2"/>
              <a:buChar char="v"/>
            </a:pPr>
            <a:r>
              <a:rPr dirty="0" sz="2000" lang="en-US" u="sng" smtClean="0">
                <a:solidFill>
                  <a:srgbClr val="00B0F0"/>
                </a:solidFill>
                <a:latin typeface="Arial Black" pitchFamily="34" charset="0"/>
                <a:cs typeface="Aharoni" pitchFamily="2" charset="-79"/>
              </a:rPr>
              <a:t>Page printers</a:t>
            </a:r>
            <a:r>
              <a:rPr dirty="0" sz="2000" lang="en-US" u="sng" smtClean="0">
                <a:solidFill>
                  <a:srgbClr val="92D050"/>
                </a:solidFill>
                <a:latin typeface="Arial Black" pitchFamily="34" charset="0"/>
                <a:cs typeface="Aharoni" pitchFamily="2" charset="-79"/>
              </a:rPr>
              <a:t>:</a:t>
            </a:r>
          </a:p>
          <a:p>
            <a:pPr indent="-571500" marL="571500">
              <a:spcBef>
                <a:spcPts val="0"/>
              </a:spcBef>
              <a:buClr>
                <a:srgbClr val="FFFF00"/>
              </a:buClr>
              <a:buNone/>
            </a:pPr>
            <a:r>
              <a:rPr dirty="0" sz="2000" lang="en-US" smtClean="0">
                <a:solidFill>
                  <a:schemeClr val="bg1"/>
                </a:solidFill>
                <a:latin typeface="Arial Black" pitchFamily="34" charset="0"/>
                <a:cs typeface="Aharoni" pitchFamily="2" charset="-79"/>
              </a:rPr>
              <a:t>They provide one whole page of print at a time, hence faster and relatively more expensive than both character and line printers. They are non-impact and provide high quality prints. They are used where high speed of printing is critical.</a:t>
            </a:r>
            <a:endParaRPr dirty="0" sz="2000" lang="en-US">
              <a:solidFill>
                <a:schemeClr val="bg1"/>
              </a:solidFill>
              <a:latin typeface="Arial Black" pitchFamily="34" charset="0"/>
              <a:cs typeface="Aharoni" pitchFamily="2" charset="-79"/>
            </a:endParaRPr>
          </a:p>
        </p:txBody>
      </p:sp>
    </p:spTree>
  </p:cSld>
  <p:clrMapOvr>
    <a:masterClrMapping/>
  </p:clrMapOvr>
  <p:transition spd="slow">
    <p:newsflash/>
  </p:transition>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338" name=""/>
        <p:cNvGrpSpPr/>
        <p:nvPr/>
      </p:nvGrpSpPr>
      <p:grpSpPr>
        <a:xfrm>
          <a:off x="0" y="0"/>
          <a:ext cx="0" cy="0"/>
          <a:chOff x="0" y="0"/>
          <a:chExt cx="0" cy="0"/>
        </a:xfrm>
      </p:grpSpPr>
      <p:sp>
        <p:nvSpPr>
          <p:cNvPr id="1048813" name="Content Placeholder 1"/>
          <p:cNvSpPr>
            <a:spLocks noGrp="1"/>
          </p:cNvSpPr>
          <p:nvPr>
            <p:ph idx="1"/>
          </p:nvPr>
        </p:nvSpPr>
        <p:spPr>
          <a:xfrm>
            <a:off x="0" y="2286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Font typeface="Wingdings" pitchFamily="2" charset="2"/>
              <a:buChar char="v"/>
            </a:pPr>
            <a:r>
              <a:rPr b="1" dirty="0" lang="en-US" u="sng" smtClean="0">
                <a:solidFill>
                  <a:srgbClr val="FF71FF"/>
                </a:solidFill>
                <a:latin typeface="Arial Black" pitchFamily="34" charset="0"/>
              </a:rPr>
              <a:t>impact printers:</a:t>
            </a:r>
          </a:p>
          <a:p>
            <a:pPr indent="-571500" marL="571500">
              <a:spcBef>
                <a:spcPts val="0"/>
              </a:spcBef>
              <a:buClr>
                <a:srgbClr val="FFFF00"/>
              </a:buClr>
              <a:buNone/>
            </a:pPr>
            <a:r>
              <a:rPr b="1" dirty="0" lang="en-US" smtClean="0">
                <a:solidFill>
                  <a:schemeClr val="bg1"/>
                </a:solidFill>
                <a:latin typeface="Arial Black" pitchFamily="34" charset="0"/>
              </a:rPr>
              <a:t>These printers provide prints using striking mechanism. This means that the printing head element comes into actual contact with the stationery through an inked ribbon. The inked ribbon is found between the stationery(paper) and the printing head element. Examples of these printers are </a:t>
            </a:r>
            <a:r>
              <a:rPr b="1" dirty="0" lang="en-US" smtClean="0">
                <a:solidFill>
                  <a:srgbClr val="FFFF00"/>
                </a:solidFill>
                <a:latin typeface="Arial Black" pitchFamily="34" charset="0"/>
              </a:rPr>
              <a:t>dot matrix </a:t>
            </a:r>
            <a:r>
              <a:rPr b="1" dirty="0" lang="en-US" smtClean="0">
                <a:solidFill>
                  <a:srgbClr val="00B0F0"/>
                </a:solidFill>
                <a:latin typeface="Arial Black" pitchFamily="34" charset="0"/>
              </a:rPr>
              <a:t>and </a:t>
            </a:r>
            <a:r>
              <a:rPr b="1" dirty="0" lang="en-US" smtClean="0">
                <a:solidFill>
                  <a:srgbClr val="FFFF00"/>
                </a:solidFill>
                <a:latin typeface="Arial Black" pitchFamily="34" charset="0"/>
              </a:rPr>
              <a:t>daisy wheel printers.</a:t>
            </a:r>
          </a:p>
          <a:p>
            <a:pPr indent="-571500" marL="571500">
              <a:spcBef>
                <a:spcPts val="0"/>
              </a:spcBef>
              <a:buClr>
                <a:srgbClr val="FFFF00"/>
              </a:buClr>
              <a:buFont typeface="Wingdings" pitchFamily="2" charset="2"/>
              <a:buChar char="v"/>
            </a:pPr>
            <a:r>
              <a:rPr b="1" dirty="0" lang="en-US" u="sng" smtClean="0">
                <a:solidFill>
                  <a:srgbClr val="FF71FF"/>
                </a:solidFill>
                <a:latin typeface="Arial Black" pitchFamily="34" charset="0"/>
              </a:rPr>
              <a:t>Non-impact printers:</a:t>
            </a:r>
          </a:p>
          <a:p>
            <a:pPr indent="-571500" marL="571500">
              <a:spcBef>
                <a:spcPts val="0"/>
              </a:spcBef>
              <a:buClr>
                <a:srgbClr val="FFFF00"/>
              </a:buClr>
              <a:buNone/>
            </a:pPr>
            <a:r>
              <a:rPr b="1" dirty="0" lang="en-US" smtClean="0">
                <a:solidFill>
                  <a:schemeClr val="bg1"/>
                </a:solidFill>
                <a:latin typeface="Arial Black" pitchFamily="34" charset="0"/>
              </a:rPr>
              <a:t>The printing head element in these printers does not come into physical contact with the stationery but use other means such as thermal or electrostatic principles to provide prints. Examples include </a:t>
            </a:r>
            <a:r>
              <a:rPr b="1" dirty="0" lang="en-US" smtClean="0">
                <a:solidFill>
                  <a:srgbClr val="00B0F0"/>
                </a:solidFill>
                <a:latin typeface="Arial Black" pitchFamily="34" charset="0"/>
              </a:rPr>
              <a:t>inkjet, electrostatic,  thermal, photo and laser printers.</a:t>
            </a:r>
          </a:p>
          <a:p>
            <a:pPr indent="-571500" marL="571500">
              <a:spcBef>
                <a:spcPts val="0"/>
              </a:spcBef>
              <a:buClr>
                <a:srgbClr val="FFFF00"/>
              </a:buClr>
              <a:buNone/>
            </a:pPr>
            <a:r>
              <a:rPr b="1" dirty="0" lang="en-US" u="sng" smtClean="0">
                <a:solidFill>
                  <a:srgbClr val="00B0F0"/>
                </a:solidFill>
                <a:latin typeface="Arial Black" pitchFamily="34" charset="0"/>
              </a:rPr>
              <a:t>Assignment: </a:t>
            </a:r>
          </a:p>
          <a:p>
            <a:pPr indent="-571500" marL="571500">
              <a:spcBef>
                <a:spcPts val="0"/>
              </a:spcBef>
              <a:buClr>
                <a:srgbClr val="FFFF00"/>
              </a:buClr>
              <a:buNone/>
            </a:pPr>
            <a:r>
              <a:rPr b="1" dirty="0" i="1" lang="en-US" smtClean="0">
                <a:solidFill>
                  <a:schemeClr val="bg1"/>
                </a:solidFill>
                <a:latin typeface="Arial Black" pitchFamily="34" charset="0"/>
              </a:rPr>
              <a:t>Expound on the various types of printers. (longhorn </a:t>
            </a:r>
            <a:r>
              <a:rPr b="1" dirty="0" i="1" lang="en-US" err="1" smtClean="0">
                <a:solidFill>
                  <a:schemeClr val="bg1"/>
                </a:solidFill>
                <a:latin typeface="Arial Black" pitchFamily="34" charset="0"/>
              </a:rPr>
              <a:t>bk</a:t>
            </a:r>
            <a:r>
              <a:rPr b="1" dirty="0" i="1" lang="en-US" smtClean="0">
                <a:solidFill>
                  <a:schemeClr val="bg1"/>
                </a:solidFill>
                <a:latin typeface="Arial Black" pitchFamily="34" charset="0"/>
              </a:rPr>
              <a:t> 1 pg 53-56, </a:t>
            </a:r>
            <a:r>
              <a:rPr b="1" dirty="0" i="1" lang="en-US" err="1" smtClean="0">
                <a:solidFill>
                  <a:schemeClr val="bg1"/>
                </a:solidFill>
                <a:latin typeface="Arial Black" pitchFamily="34" charset="0"/>
              </a:rPr>
              <a:t>Onunga</a:t>
            </a:r>
            <a:r>
              <a:rPr b="1" dirty="0" i="1" lang="en-US" smtClean="0">
                <a:solidFill>
                  <a:schemeClr val="bg1"/>
                </a:solidFill>
                <a:latin typeface="Arial Black" pitchFamily="34" charset="0"/>
              </a:rPr>
              <a:t> </a:t>
            </a:r>
            <a:r>
              <a:rPr b="1" dirty="0" i="1" lang="en-US" err="1" smtClean="0">
                <a:solidFill>
                  <a:schemeClr val="bg1"/>
                </a:solidFill>
                <a:latin typeface="Arial Black" pitchFamily="34" charset="0"/>
              </a:rPr>
              <a:t>bk</a:t>
            </a:r>
            <a:r>
              <a:rPr b="1" dirty="0" i="1" lang="en-US" smtClean="0">
                <a:solidFill>
                  <a:schemeClr val="bg1"/>
                </a:solidFill>
                <a:latin typeface="Arial Black" pitchFamily="34" charset="0"/>
              </a:rPr>
              <a:t> 1 pg 87-91)</a:t>
            </a:r>
            <a:endParaRPr b="1" dirty="0" i="1" lang="en-US">
              <a:solidFill>
                <a:schemeClr val="bg1"/>
              </a:solidFill>
              <a:latin typeface="Arial Black" pitchFamily="34" charset="0"/>
            </a:endParaRPr>
          </a:p>
        </p:txBody>
      </p:sp>
    </p:spTree>
  </p:cSld>
  <p:clrMapOvr>
    <a:masterClrMapping/>
  </p:clrMapOvr>
  <p:transition spd="slow">
    <p:newsflash/>
  </p:transition>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339" name=""/>
        <p:cNvGrpSpPr/>
        <p:nvPr/>
      </p:nvGrpSpPr>
      <p:grpSpPr>
        <a:xfrm>
          <a:off x="0" y="0"/>
          <a:ext cx="0" cy="0"/>
          <a:chOff x="0" y="0"/>
          <a:chExt cx="0" cy="0"/>
        </a:xfrm>
      </p:grpSpPr>
      <p:graphicFrame>
        <p:nvGraphicFramePr>
          <p:cNvPr id="4194305" name="Table 5"/>
          <p:cNvGraphicFramePr>
            <a:graphicFrameLocks noGrp="1"/>
          </p:cNvGraphicFramePr>
          <p:nvPr/>
        </p:nvGraphicFramePr>
        <p:xfrm>
          <a:off x="76200" y="838200"/>
          <a:ext cx="8915400" cy="5242560"/>
        </p:xfrm>
        <a:graphic>
          <a:graphicData uri="http://schemas.openxmlformats.org/drawingml/2006/table">
            <a:tbl>
              <a:tblPr firstRow="1" bandRow="1">
                <a:tableStyleId>{5C22544A-7EE6-4342-B048-85BDC9FD1C3A}</a:tableStyleId>
              </a:tblPr>
              <a:tblGrid>
                <a:gridCol w="4457700"/>
                <a:gridCol w="4457700"/>
              </a:tblGrid>
              <a:tr h="650240">
                <a:tc>
                  <a:txBody>
                    <a:bodyPr/>
                    <a:p>
                      <a:r>
                        <a:rPr dirty="0" sz="2400" lang="en-US" smtClean="0">
                          <a:latin typeface="Arial Black" pitchFamily="34" charset="0"/>
                        </a:rPr>
                        <a:t>Impact printers</a:t>
                      </a:r>
                      <a:endParaRPr dirty="0" sz="2400" lang="en-US">
                        <a:latin typeface="Arial Black" pitchFamily="34" charset="0"/>
                      </a:endParaRPr>
                    </a:p>
                  </a:txBody>
                </a:tc>
                <a:tc>
                  <a:txBody>
                    <a:bodyPr/>
                    <a:p>
                      <a:r>
                        <a:rPr dirty="0" sz="2400" lang="en-US" smtClean="0">
                          <a:latin typeface="Arial Black" pitchFamily="34" charset="0"/>
                        </a:rPr>
                        <a:t>Non-impact printers</a:t>
                      </a:r>
                      <a:endParaRPr dirty="0" sz="2400" lang="en-US">
                        <a:latin typeface="Arial Black" pitchFamily="34" charset="0"/>
                      </a:endParaRPr>
                    </a:p>
                  </a:txBody>
                </a:tc>
              </a:tr>
              <a:tr h="650240">
                <a:tc>
                  <a:txBody>
                    <a:bodyPr/>
                    <a:p>
                      <a:r>
                        <a:rPr dirty="0" sz="2400" lang="en-US" smtClean="0">
                          <a:latin typeface="Arial Black" pitchFamily="34" charset="0"/>
                        </a:rPr>
                        <a:t>-Slow in producing prints.</a:t>
                      </a:r>
                      <a:endParaRPr dirty="0" sz="2400" lang="en-US">
                        <a:latin typeface="Arial Black" pitchFamily="34" charset="0"/>
                      </a:endParaRPr>
                    </a:p>
                  </a:txBody>
                </a:tc>
                <a:tc>
                  <a:txBody>
                    <a:bodyPr/>
                    <a:p>
                      <a:r>
                        <a:rPr dirty="0" sz="2400" lang="en-US" smtClean="0">
                          <a:latin typeface="Arial Black" pitchFamily="34" charset="0"/>
                        </a:rPr>
                        <a:t>-Fast in producing prints.</a:t>
                      </a:r>
                      <a:endParaRPr dirty="0" sz="2400" lang="en-US">
                        <a:latin typeface="Arial Black" pitchFamily="34" charset="0"/>
                      </a:endParaRPr>
                    </a:p>
                  </a:txBody>
                </a:tc>
              </a:tr>
              <a:tr h="650240">
                <a:tc>
                  <a:txBody>
                    <a:bodyPr/>
                    <a:p>
                      <a:r>
                        <a:rPr dirty="0" sz="2400" lang="en-US" smtClean="0">
                          <a:latin typeface="Arial Black" pitchFamily="34" charset="0"/>
                        </a:rPr>
                        <a:t>-They use inked ribbons to provide prints.</a:t>
                      </a:r>
                      <a:endParaRPr dirty="0" sz="2400" lang="en-US">
                        <a:latin typeface="Arial Black" pitchFamily="34" charset="0"/>
                      </a:endParaRPr>
                    </a:p>
                  </a:txBody>
                </a:tc>
                <a:tc>
                  <a:txBody>
                    <a:bodyPr/>
                    <a:p>
                      <a:r>
                        <a:rPr dirty="0" sz="2400" lang="en-US" smtClean="0">
                          <a:latin typeface="Arial Black" pitchFamily="34" charset="0"/>
                        </a:rPr>
                        <a:t>-They use thermal or electrostatic principles.</a:t>
                      </a:r>
                      <a:endParaRPr dirty="0" sz="2400" lang="en-US">
                        <a:latin typeface="Arial Black" pitchFamily="34" charset="0"/>
                      </a:endParaRPr>
                    </a:p>
                  </a:txBody>
                </a:tc>
              </a:tr>
              <a:tr h="650240">
                <a:tc>
                  <a:txBody>
                    <a:bodyPr/>
                    <a:p>
                      <a:r>
                        <a:rPr dirty="0" sz="2400" lang="en-US" smtClean="0">
                          <a:latin typeface="Arial Black" pitchFamily="34" charset="0"/>
                        </a:rPr>
                        <a:t>-produce multiple copies</a:t>
                      </a:r>
                      <a:endParaRPr dirty="0" sz="2400" lang="en-US">
                        <a:latin typeface="Arial Black" pitchFamily="34" charset="0"/>
                      </a:endParaRPr>
                    </a:p>
                  </a:txBody>
                </a:tc>
                <a:tc>
                  <a:txBody>
                    <a:bodyPr/>
                    <a:p>
                      <a:r>
                        <a:rPr dirty="0" sz="2400" lang="en-US" smtClean="0">
                          <a:latin typeface="Arial Black" pitchFamily="34" charset="0"/>
                        </a:rPr>
                        <a:t>-produce</a:t>
                      </a:r>
                      <a:r>
                        <a:rPr baseline="0" dirty="0" sz="2400" lang="en-US" smtClean="0">
                          <a:latin typeface="Arial Black" pitchFamily="34" charset="0"/>
                        </a:rPr>
                        <a:t> single copies</a:t>
                      </a:r>
                      <a:endParaRPr dirty="0" sz="2400" lang="en-US">
                        <a:latin typeface="Arial Black" pitchFamily="34" charset="0"/>
                      </a:endParaRPr>
                    </a:p>
                  </a:txBody>
                </a:tc>
              </a:tr>
              <a:tr h="650240">
                <a:tc>
                  <a:txBody>
                    <a:bodyPr/>
                    <a:p>
                      <a:r>
                        <a:rPr dirty="0" sz="2400" lang="en-US" smtClean="0">
                          <a:latin typeface="Arial Black" pitchFamily="34" charset="0"/>
                        </a:rPr>
                        <a:t>-Cheap due</a:t>
                      </a:r>
                      <a:r>
                        <a:rPr baseline="0" dirty="0" sz="2400" lang="en-US" smtClean="0">
                          <a:latin typeface="Arial Black" pitchFamily="34" charset="0"/>
                        </a:rPr>
                        <a:t> to technology used.</a:t>
                      </a:r>
                      <a:endParaRPr dirty="0" sz="2400" lang="en-US">
                        <a:latin typeface="Arial Black" pitchFamily="34" charset="0"/>
                      </a:endParaRPr>
                    </a:p>
                  </a:txBody>
                </a:tc>
                <a:tc>
                  <a:txBody>
                    <a:bodyPr/>
                    <a:p>
                      <a:r>
                        <a:rPr dirty="0" sz="2400" lang="en-US" smtClean="0">
                          <a:latin typeface="Arial Black" pitchFamily="34" charset="0"/>
                        </a:rPr>
                        <a:t>-Expensive</a:t>
                      </a:r>
                      <a:r>
                        <a:rPr baseline="0" dirty="0" sz="2400" lang="en-US" smtClean="0">
                          <a:latin typeface="Arial Black" pitchFamily="34" charset="0"/>
                        </a:rPr>
                        <a:t> due to technology used.</a:t>
                      </a:r>
                      <a:endParaRPr dirty="0" sz="2400" lang="en-US">
                        <a:latin typeface="Arial Black" pitchFamily="34" charset="0"/>
                      </a:endParaRPr>
                    </a:p>
                  </a:txBody>
                </a:tc>
              </a:tr>
              <a:tr h="650240">
                <a:tc>
                  <a:txBody>
                    <a:bodyPr/>
                    <a:p>
                      <a:r>
                        <a:rPr dirty="0" sz="2400" lang="en-US" smtClean="0">
                          <a:latin typeface="Arial Black" pitchFamily="34" charset="0"/>
                        </a:rPr>
                        <a:t>-Noisy because of impact.</a:t>
                      </a:r>
                      <a:endParaRPr dirty="0" sz="2400" lang="en-US">
                        <a:latin typeface="Arial Black" pitchFamily="34" charset="0"/>
                      </a:endParaRPr>
                    </a:p>
                  </a:txBody>
                </a:tc>
                <a:tc>
                  <a:txBody>
                    <a:bodyPr/>
                    <a:p>
                      <a:r>
                        <a:rPr dirty="0" sz="2400" lang="en-US" smtClean="0">
                          <a:latin typeface="Arial Black" pitchFamily="34" charset="0"/>
                        </a:rPr>
                        <a:t>-Quiet</a:t>
                      </a:r>
                      <a:r>
                        <a:rPr baseline="0" dirty="0" sz="2400" lang="en-US" smtClean="0">
                          <a:latin typeface="Arial Black" pitchFamily="34" charset="0"/>
                        </a:rPr>
                        <a:t> because of non-impact.</a:t>
                      </a:r>
                      <a:endParaRPr dirty="0" sz="2400" lang="en-US">
                        <a:latin typeface="Arial Black" pitchFamily="34" charset="0"/>
                      </a:endParaRPr>
                    </a:p>
                  </a:txBody>
                </a:tc>
              </a:tr>
              <a:tr h="650240">
                <a:tc>
                  <a:txBody>
                    <a:bodyPr/>
                    <a:p>
                      <a:r>
                        <a:rPr dirty="0" sz="2400" lang="en-US" smtClean="0">
                          <a:latin typeface="Arial Black" pitchFamily="34" charset="0"/>
                        </a:rPr>
                        <a:t>-produce low quality prints</a:t>
                      </a:r>
                      <a:endParaRPr dirty="0" sz="2400" lang="en-US">
                        <a:latin typeface="Arial Black" pitchFamily="34" charset="0"/>
                      </a:endParaRPr>
                    </a:p>
                  </a:txBody>
                </a:tc>
                <a:tc>
                  <a:txBody>
                    <a:bodyPr/>
                    <a:p>
                      <a:r>
                        <a:rPr dirty="0" sz="2400" lang="en-US" smtClean="0">
                          <a:latin typeface="Arial Black" pitchFamily="34" charset="0"/>
                        </a:rPr>
                        <a:t>-produce high quality prints</a:t>
                      </a:r>
                      <a:endParaRPr dirty="0" sz="2400" lang="en-US">
                        <a:latin typeface="Arial Black" pitchFamily="34" charset="0"/>
                      </a:endParaRPr>
                    </a:p>
                  </a:txBody>
                </a:tc>
              </a:tr>
            </a:tbl>
          </a:graphicData>
        </a:graphic>
      </p:graphicFrame>
      <p:sp>
        <p:nvSpPr>
          <p:cNvPr id="1048814" name="TextBox 6"/>
          <p:cNvSpPr txBox="1"/>
          <p:nvPr/>
        </p:nvSpPr>
        <p:spPr>
          <a:xfrm>
            <a:off x="0" y="304800"/>
            <a:ext cx="9144000" cy="461665"/>
          </a:xfrm>
          <a:prstGeom prst="rect"/>
          <a:solidFill>
            <a:srgbClr val="FF71FF"/>
          </a:solidFill>
        </p:spPr>
        <p:txBody>
          <a:bodyPr rtlCol="0" wrap="square">
            <a:spAutoFit/>
          </a:bodyPr>
          <a:p>
            <a:pPr algn="ctr"/>
            <a:r>
              <a:rPr dirty="0" sz="2400" lang="en-US" u="sng" smtClean="0">
                <a:solidFill>
                  <a:srgbClr val="7030A0"/>
                </a:solidFill>
                <a:latin typeface="Cooper Black" pitchFamily="18" charset="0"/>
              </a:rPr>
              <a:t>Comparison between impact and non-impact printers</a:t>
            </a:r>
            <a:endParaRPr dirty="0" sz="2400" lang="en-US" u="sng">
              <a:solidFill>
                <a:srgbClr val="7030A0"/>
              </a:solidFill>
              <a:latin typeface="Cooper Black" pitchFamily="18" charset="0"/>
            </a:endParaRPr>
          </a:p>
        </p:txBody>
      </p:sp>
    </p:spTree>
  </p:cSld>
  <p:clrMapOvr>
    <a:masterClrMapping/>
  </p:clrMapOvr>
  <p:transition spd="slow">
    <p:newsflash/>
  </p:transition>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340" name=""/>
        <p:cNvGrpSpPr/>
        <p:nvPr/>
      </p:nvGrpSpPr>
      <p:grpSpPr>
        <a:xfrm>
          <a:off x="0" y="0"/>
          <a:ext cx="0" cy="0"/>
          <a:chOff x="0" y="0"/>
          <a:chExt cx="0" cy="0"/>
        </a:xfrm>
      </p:grpSpPr>
      <p:sp>
        <p:nvSpPr>
          <p:cNvPr id="1048815" name="Content Placeholder 1"/>
          <p:cNvSpPr>
            <a:spLocks noGrp="1"/>
          </p:cNvSpPr>
          <p:nvPr>
            <p:ph idx="1"/>
          </p:nvPr>
        </p:nvSpPr>
        <p:spPr>
          <a:xfrm>
            <a:off x="152400" y="228600"/>
            <a:ext cx="8762999" cy="6629399"/>
          </a:xfrm>
          <a:solidFill>
            <a:schemeClr val="accent3">
              <a:lumMod val="40000"/>
              <a:lumOff val="60000"/>
            </a:schemeClr>
          </a:solidFill>
        </p:spPr>
        <p:txBody>
          <a:bodyPr>
            <a:normAutofit/>
          </a:bodyPr>
          <a:p>
            <a:r>
              <a:rPr dirty="0" lang="en-US" u="sng" smtClean="0">
                <a:solidFill>
                  <a:srgbClr val="3014DA"/>
                </a:solidFill>
                <a:latin typeface="Arial Black" pitchFamily="34" charset="0"/>
              </a:rPr>
              <a:t>Daisy Wheel Printers</a:t>
            </a:r>
          </a:p>
          <a:p>
            <a:pPr>
              <a:buNone/>
            </a:pPr>
            <a:r>
              <a:rPr dirty="0" sz="2000" lang="en-US" smtClean="0">
                <a:latin typeface="Arial Black" pitchFamily="34" charset="0"/>
              </a:rPr>
              <a:t>This type of printer is rarely used any more since new printer technology, which is more efficient and economic, has been discovered. The principle of this type of printer is that number and letter are each situated on metal leafs.</a:t>
            </a:r>
          </a:p>
          <a:p>
            <a:pPr>
              <a:buNone/>
            </a:pPr>
            <a:r>
              <a:rPr dirty="0" sz="2000" lang="en-US" smtClean="0">
                <a:latin typeface="Arial Black" pitchFamily="34" charset="0"/>
              </a:rPr>
              <a:t>These leafs make part of the daisy wheel. In order to print, the daisy wheel rotates while a hammer will strike each character, which will make contact with the printer ribbon and the paper.</a:t>
            </a:r>
            <a:endParaRPr dirty="0" sz="2000" lang="en-US">
              <a:latin typeface="Arial Black" pitchFamily="34" charset="0"/>
            </a:endParaRPr>
          </a:p>
        </p:txBody>
      </p:sp>
      <p:pic>
        <p:nvPicPr>
          <p:cNvPr id="2097186" name="Picture 2"/>
          <p:cNvPicPr>
            <a:picLocks noChangeAspect="1" noChangeArrowheads="1"/>
          </p:cNvPicPr>
          <p:nvPr/>
        </p:nvPicPr>
        <p:blipFill>
          <a:blip xmlns:r="http://schemas.openxmlformats.org/officeDocument/2006/relationships" r:embed="rId1"/>
          <a:srcRect/>
          <a:stretch>
            <a:fillRect/>
          </a:stretch>
        </p:blipFill>
        <p:spPr bwMode="auto">
          <a:xfrm>
            <a:off x="304800" y="3352800"/>
            <a:ext cx="3284316" cy="3243263"/>
          </a:xfrm>
          <a:prstGeom prst="rect"/>
          <a:noFill/>
          <a:ln w="9525">
            <a:noFill/>
            <a:miter lim="800000"/>
            <a:headEnd/>
            <a:tailEnd/>
          </a:ln>
          <a:effectLst/>
        </p:spPr>
      </p:pic>
      <p:pic>
        <p:nvPicPr>
          <p:cNvPr id="2097187" name="Picture 3"/>
          <p:cNvPicPr>
            <a:picLocks noChangeAspect="1" noChangeArrowheads="1"/>
          </p:cNvPicPr>
          <p:nvPr/>
        </p:nvPicPr>
        <p:blipFill>
          <a:blip xmlns:r="http://schemas.openxmlformats.org/officeDocument/2006/relationships" r:embed="rId2"/>
          <a:srcRect/>
          <a:stretch>
            <a:fillRect/>
          </a:stretch>
        </p:blipFill>
        <p:spPr bwMode="auto">
          <a:xfrm>
            <a:off x="3581400" y="3962400"/>
            <a:ext cx="5257800" cy="1828800"/>
          </a:xfrm>
          <a:prstGeom prst="rect"/>
          <a:noFill/>
          <a:ln w="9525">
            <a:noFill/>
            <a:miter lim="800000"/>
            <a:headEnd/>
            <a:tailEnd/>
          </a:ln>
          <a:effectLst/>
        </p:spPr>
      </p:pic>
    </p:spTree>
  </p:cSld>
  <p:clrMapOvr>
    <a:masterClrMapping/>
  </p:clrMapOvr>
  <p:transition spd="slow">
    <p:newsflash/>
  </p:transition>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341" name=""/>
        <p:cNvGrpSpPr/>
        <p:nvPr/>
      </p:nvGrpSpPr>
      <p:grpSpPr>
        <a:xfrm>
          <a:off x="0" y="0"/>
          <a:ext cx="0" cy="0"/>
          <a:chOff x="0" y="0"/>
          <a:chExt cx="0" cy="0"/>
        </a:xfrm>
      </p:grpSpPr>
      <p:sp>
        <p:nvSpPr>
          <p:cNvPr id="1048816" name="Content Placeholder 1"/>
          <p:cNvSpPr>
            <a:spLocks noGrp="1"/>
          </p:cNvSpPr>
          <p:nvPr>
            <p:ph idx="1"/>
          </p:nvPr>
        </p:nvSpPr>
        <p:spPr>
          <a:xfrm>
            <a:off x="152401" y="304801"/>
            <a:ext cx="8915399" cy="6400799"/>
          </a:xfrm>
          <a:solidFill>
            <a:schemeClr val="accent3">
              <a:lumMod val="40000"/>
              <a:lumOff val="60000"/>
            </a:schemeClr>
          </a:solidFill>
        </p:spPr>
        <p:txBody>
          <a:bodyPr/>
          <a:p>
            <a:r>
              <a:rPr dirty="0" lang="en-US" smtClean="0">
                <a:latin typeface="Arial Black" pitchFamily="34" charset="0"/>
              </a:rPr>
              <a:t> </a:t>
            </a:r>
            <a:r>
              <a:rPr dirty="0" lang="en-US" u="sng" smtClean="0">
                <a:solidFill>
                  <a:srgbClr val="3014DA"/>
                </a:solidFill>
                <a:latin typeface="Arial Black" pitchFamily="34" charset="0"/>
              </a:rPr>
              <a:t>Chain Printers </a:t>
            </a:r>
          </a:p>
          <a:p>
            <a:pPr>
              <a:buNone/>
            </a:pPr>
            <a:r>
              <a:rPr dirty="0" lang="en-US" smtClean="0">
                <a:latin typeface="Arial Black" pitchFamily="34" charset="0"/>
              </a:rPr>
              <a:t>All the alphabet and numbers are imprinted on a chain. In order to write on paper, a hammer will strike the right characters to print.</a:t>
            </a:r>
          </a:p>
          <a:p>
            <a:pPr>
              <a:buNone/>
            </a:pPr>
            <a:endParaRPr dirty="0" lang="en-US"/>
          </a:p>
        </p:txBody>
      </p:sp>
      <p:pic>
        <p:nvPicPr>
          <p:cNvPr id="2097188" name="Picture 3"/>
          <p:cNvPicPr>
            <a:picLocks noChangeAspect="1" noChangeArrowheads="1"/>
          </p:cNvPicPr>
          <p:nvPr/>
        </p:nvPicPr>
        <p:blipFill>
          <a:blip xmlns:r="http://schemas.openxmlformats.org/officeDocument/2006/relationships" r:embed="rId1"/>
          <a:srcRect t="6522"/>
          <a:stretch>
            <a:fillRect/>
          </a:stretch>
        </p:blipFill>
        <p:spPr bwMode="auto">
          <a:xfrm>
            <a:off x="762000" y="2286000"/>
            <a:ext cx="7848600" cy="4343400"/>
          </a:xfrm>
          <a:prstGeom prst="rect"/>
          <a:noFill/>
          <a:ln w="9525">
            <a:noFill/>
            <a:miter lim="800000"/>
            <a:headEnd/>
            <a:tailEnd/>
          </a:ln>
          <a:effectLst/>
        </p:spPr>
      </p:pic>
    </p:spTree>
  </p:cSld>
  <p:clrMapOvr>
    <a:masterClrMapping/>
  </p:clrMapOvr>
  <p:transition spd="slow">
    <p:newsflash/>
  </p:transition>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342" name=""/>
        <p:cNvGrpSpPr/>
        <p:nvPr/>
      </p:nvGrpSpPr>
      <p:grpSpPr>
        <a:xfrm>
          <a:off x="0" y="0"/>
          <a:ext cx="0" cy="0"/>
          <a:chOff x="0" y="0"/>
          <a:chExt cx="0" cy="0"/>
        </a:xfrm>
      </p:grpSpPr>
      <p:sp>
        <p:nvSpPr>
          <p:cNvPr id="1048817" name="Content Placeholder 1"/>
          <p:cNvSpPr>
            <a:spLocks noGrp="1"/>
          </p:cNvSpPr>
          <p:nvPr>
            <p:ph idx="1"/>
          </p:nvPr>
        </p:nvSpPr>
        <p:spPr>
          <a:xfrm>
            <a:off x="228600" y="228600"/>
            <a:ext cx="8763000" cy="6400800"/>
          </a:xfrm>
          <a:solidFill>
            <a:schemeClr val="accent3">
              <a:lumMod val="40000"/>
              <a:lumOff val="60000"/>
            </a:schemeClr>
          </a:solidFill>
        </p:spPr>
        <p:txBody>
          <a:bodyPr>
            <a:normAutofit/>
          </a:bodyPr>
          <a:p>
            <a:r>
              <a:rPr dirty="0" lang="en-US" u="sng" smtClean="0">
                <a:solidFill>
                  <a:srgbClr val="3014DA"/>
                </a:solidFill>
                <a:latin typeface="Arial Black" pitchFamily="34" charset="0"/>
              </a:rPr>
              <a:t>Dot Matrix Printers</a:t>
            </a:r>
          </a:p>
          <a:p>
            <a:pPr>
              <a:buNone/>
            </a:pPr>
            <a:r>
              <a:rPr dirty="0" sz="2000" lang="en-US" smtClean="0">
                <a:latin typeface="Arial Black" pitchFamily="34" charset="0"/>
              </a:rPr>
              <a:t>Dot matrix printers are </a:t>
            </a:r>
            <a:r>
              <a:rPr dirty="0" sz="2000" lang="en-US" err="1" smtClean="0">
                <a:latin typeface="Arial Black" pitchFamily="34" charset="0"/>
              </a:rPr>
              <a:t>categorised</a:t>
            </a:r>
            <a:r>
              <a:rPr dirty="0" sz="2000" lang="en-US" smtClean="0">
                <a:latin typeface="Arial Black" pitchFamily="34" charset="0"/>
              </a:rPr>
              <a:t> as character printers because they type one character at a time. The printing head is made up of several pins, which form a column. </a:t>
            </a:r>
          </a:p>
          <a:p>
            <a:pPr>
              <a:buNone/>
            </a:pPr>
            <a:r>
              <a:rPr dirty="0" sz="2000" lang="en-US" smtClean="0">
                <a:latin typeface="Arial Black" pitchFamily="34" charset="0"/>
              </a:rPr>
              <a:t>The printing head is attached to a belt which moves it from side to side along the width of the paper and at the same time the paper is rolled up by means of a roller. </a:t>
            </a:r>
          </a:p>
          <a:p>
            <a:pPr>
              <a:buNone/>
            </a:pPr>
            <a:r>
              <a:rPr dirty="0" sz="2000" lang="en-US" smtClean="0">
                <a:latin typeface="Arial Black" pitchFamily="34" charset="0"/>
              </a:rPr>
              <a:t>In order to type, the head pins are fired with the aid of an electro magnet, which hits the ribbon and paper.</a:t>
            </a:r>
            <a:endParaRPr dirty="0" sz="2000" lang="en-US">
              <a:latin typeface="Arial Black" pitchFamily="34" charset="0"/>
            </a:endParaRPr>
          </a:p>
        </p:txBody>
      </p:sp>
      <p:pic>
        <p:nvPicPr>
          <p:cNvPr id="2097189" name="Picture 2"/>
          <p:cNvPicPr>
            <a:picLocks noChangeAspect="1" noChangeArrowheads="1"/>
          </p:cNvPicPr>
          <p:nvPr/>
        </p:nvPicPr>
        <p:blipFill>
          <a:blip xmlns:r="http://schemas.openxmlformats.org/officeDocument/2006/relationships" r:embed="rId1"/>
          <a:srcRect/>
          <a:stretch>
            <a:fillRect/>
          </a:stretch>
        </p:blipFill>
        <p:spPr bwMode="auto">
          <a:xfrm>
            <a:off x="838200" y="3505200"/>
            <a:ext cx="6858000" cy="3190875"/>
          </a:xfrm>
          <a:prstGeom prst="rect"/>
          <a:noFill/>
          <a:ln w="9525">
            <a:noFill/>
            <a:miter lim="800000"/>
            <a:headEnd/>
            <a:tailEnd/>
          </a:ln>
          <a:effectLst/>
        </p:spPr>
      </p:pic>
    </p:spTree>
  </p:cSld>
  <p:clrMapOvr>
    <a:masterClrMapping/>
  </p:clrMapOvr>
  <p:transition spd="slow">
    <p:newsflash/>
  </p:transition>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343" name=""/>
        <p:cNvGrpSpPr/>
        <p:nvPr/>
      </p:nvGrpSpPr>
      <p:grpSpPr>
        <a:xfrm>
          <a:off x="0" y="0"/>
          <a:ext cx="0" cy="0"/>
          <a:chOff x="0" y="0"/>
          <a:chExt cx="0" cy="0"/>
        </a:xfrm>
      </p:grpSpPr>
      <p:sp>
        <p:nvSpPr>
          <p:cNvPr id="1048818" name="Content Placeholder 1"/>
          <p:cNvSpPr>
            <a:spLocks noGrp="1"/>
          </p:cNvSpPr>
          <p:nvPr>
            <p:ph idx="1"/>
          </p:nvPr>
        </p:nvSpPr>
        <p:spPr>
          <a:xfrm>
            <a:off x="152400" y="152401"/>
            <a:ext cx="8839199" cy="6629399"/>
          </a:xfrm>
          <a:solidFill>
            <a:schemeClr val="accent6">
              <a:lumMod val="20000"/>
              <a:lumOff val="80000"/>
            </a:schemeClr>
          </a:solidFill>
        </p:spPr>
        <p:txBody>
          <a:bodyPr>
            <a:normAutofit/>
          </a:bodyPr>
          <a:p>
            <a:r>
              <a:rPr dirty="0" sz="2800" lang="en-US" u="sng" smtClean="0">
                <a:solidFill>
                  <a:srgbClr val="3014DA"/>
                </a:solidFill>
                <a:latin typeface="Arial Black" pitchFamily="34" charset="0"/>
              </a:rPr>
              <a:t>Inkjet Printers</a:t>
            </a:r>
          </a:p>
          <a:p>
            <a:pPr>
              <a:buNone/>
            </a:pPr>
            <a:r>
              <a:rPr dirty="0" sz="2800" lang="en-US" smtClean="0">
                <a:latin typeface="Arial Black" pitchFamily="34" charset="0"/>
              </a:rPr>
              <a:t>These types of printers are the most popular nowadays. It is basically what most home users have today. These printers have good resolution, are silent and for small amount of printing are not particularly expensive. These printers are called page printers.</a:t>
            </a:r>
          </a:p>
        </p:txBody>
      </p:sp>
    </p:spTree>
  </p:cSld>
  <p:clrMapOvr>
    <a:masterClrMapping/>
  </p:clrMapOvr>
  <p:transition spd="slow">
    <p:newsflash/>
  </p:transition>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344" name=""/>
        <p:cNvGrpSpPr/>
        <p:nvPr/>
      </p:nvGrpSpPr>
      <p:grpSpPr>
        <a:xfrm>
          <a:off x="0" y="0"/>
          <a:ext cx="0" cy="0"/>
          <a:chOff x="0" y="0"/>
          <a:chExt cx="0" cy="0"/>
        </a:xfrm>
      </p:grpSpPr>
      <p:sp>
        <p:nvSpPr>
          <p:cNvPr id="1048819" name="Content Placeholder 1"/>
          <p:cNvSpPr>
            <a:spLocks noGrp="1"/>
          </p:cNvSpPr>
          <p:nvPr>
            <p:ph idx="1"/>
          </p:nvPr>
        </p:nvSpPr>
        <p:spPr>
          <a:xfrm>
            <a:off x="838200" y="1265238"/>
            <a:ext cx="7745505" cy="5592762"/>
          </a:xfrm>
        </p:spPr>
        <p:txBody>
          <a:bodyPr>
            <a:normAutofit fontScale="92500" lnSpcReduction="10000"/>
          </a:bodyPr>
          <a:p>
            <a:pPr>
              <a:buNone/>
            </a:pPr>
            <a:r>
              <a:rPr dirty="0" lang="en-US" smtClean="0">
                <a:latin typeface="Arial Black" pitchFamily="34" charset="0"/>
              </a:rPr>
              <a:t>There are two types of technologies used:</a:t>
            </a:r>
          </a:p>
          <a:p>
            <a:pPr>
              <a:buNone/>
            </a:pPr>
            <a:r>
              <a:rPr dirty="0" lang="en-US" smtClean="0">
                <a:latin typeface="Arial Black" pitchFamily="34" charset="0"/>
              </a:rPr>
              <a:t>1. The first type (</a:t>
            </a:r>
            <a:r>
              <a:rPr dirty="0" lang="en-US" smtClean="0">
                <a:solidFill>
                  <a:srgbClr val="3014DA"/>
                </a:solidFill>
                <a:latin typeface="Arial Black" pitchFamily="34" charset="0"/>
              </a:rPr>
              <a:t>called Bubble Jet</a:t>
            </a:r>
            <a:r>
              <a:rPr dirty="0" lang="en-US" smtClean="0">
                <a:latin typeface="Arial Black" pitchFamily="34" charset="0"/>
              </a:rPr>
              <a:t>) has a chamber containing ink. The ink is heated up with tiny electrical heaters. This will cause the ink to expand and form a bubble. The bubble will burst and the ink transferred on paper.</a:t>
            </a:r>
          </a:p>
          <a:p>
            <a:pPr>
              <a:buNone/>
            </a:pPr>
            <a:r>
              <a:rPr dirty="0" lang="en-US" smtClean="0">
                <a:latin typeface="Arial Black" pitchFamily="34" charset="0"/>
              </a:rPr>
              <a:t>2. The second type (</a:t>
            </a:r>
            <a:r>
              <a:rPr dirty="0" lang="en-US" smtClean="0">
                <a:solidFill>
                  <a:srgbClr val="3014DA"/>
                </a:solidFill>
                <a:latin typeface="Arial Black" pitchFamily="34" charset="0"/>
              </a:rPr>
              <a:t>called Ink Jet</a:t>
            </a:r>
            <a:r>
              <a:rPr dirty="0" lang="en-US" smtClean="0">
                <a:latin typeface="Arial Black" pitchFamily="34" charset="0"/>
              </a:rPr>
              <a:t>) uses a </a:t>
            </a:r>
            <a:r>
              <a:rPr dirty="0" lang="en-US" err="1" smtClean="0">
                <a:latin typeface="Arial Black" pitchFamily="34" charset="0"/>
              </a:rPr>
              <a:t>piezo</a:t>
            </a:r>
            <a:r>
              <a:rPr dirty="0" lang="en-US" smtClean="0">
                <a:latin typeface="Arial Black" pitchFamily="34" charset="0"/>
              </a:rPr>
              <a:t> quartz nozzle. When electricity is passed through it, it vibrates and transfers the ink on paper.</a:t>
            </a:r>
          </a:p>
          <a:p>
            <a:pPr>
              <a:buNone/>
            </a:pPr>
            <a:endParaRPr dirty="0" lang="en-US" smtClean="0">
              <a:latin typeface="Arial Black" pitchFamily="34" charset="0"/>
            </a:endParaRPr>
          </a:p>
          <a:p>
            <a:pPr>
              <a:buNone/>
            </a:pPr>
            <a:r>
              <a:rPr dirty="0" lang="en-US" smtClean="0">
                <a:latin typeface="Arial Black" pitchFamily="34" charset="0"/>
              </a:rPr>
              <a:t>In the inkjet printing mechanism, the print head has several tiny nozzles, also called jets. As the paper moves past the print head, the nozzles spray ink onto it, forming the characters and images.</a:t>
            </a:r>
          </a:p>
          <a:p>
            <a:endParaRPr dirty="0" lang="en-US"/>
          </a:p>
        </p:txBody>
      </p:sp>
    </p:spTree>
  </p:cSld>
  <p:clrMapOvr>
    <a:masterClrMapping/>
  </p:clrMapOvr>
  <p:transition spd="slow">
    <p:newsflash/>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345" name=""/>
        <p:cNvGrpSpPr/>
        <p:nvPr/>
      </p:nvGrpSpPr>
      <p:grpSpPr>
        <a:xfrm>
          <a:off x="0" y="0"/>
          <a:ext cx="0" cy="0"/>
          <a:chOff x="0" y="0"/>
          <a:chExt cx="0" cy="0"/>
        </a:xfrm>
      </p:grpSpPr>
      <p:sp>
        <p:nvSpPr>
          <p:cNvPr id="1048820" name="Content Placeholder 1"/>
          <p:cNvSpPr>
            <a:spLocks noGrp="1"/>
          </p:cNvSpPr>
          <p:nvPr>
            <p:ph idx="1"/>
          </p:nvPr>
        </p:nvSpPr>
        <p:spPr>
          <a:xfrm>
            <a:off x="76201" y="228600"/>
            <a:ext cx="8991599" cy="6400800"/>
          </a:xfrm>
          <a:solidFill>
            <a:srgbClr val="FFFF66"/>
          </a:solidFill>
        </p:spPr>
        <p:txBody>
          <a:bodyPr/>
          <a:p>
            <a:r>
              <a:rPr dirty="0" lang="en-US" u="sng" smtClean="0">
                <a:solidFill>
                  <a:srgbClr val="3014DA"/>
                </a:solidFill>
                <a:latin typeface="Arial Black" pitchFamily="34" charset="0"/>
              </a:rPr>
              <a:t>Laser Printers</a:t>
            </a:r>
          </a:p>
          <a:p>
            <a:pPr>
              <a:buNone/>
            </a:pPr>
            <a:r>
              <a:rPr dirty="0" sz="2000" lang="en-US" smtClean="0">
                <a:latin typeface="Arial Black" pitchFamily="34" charset="0"/>
              </a:rPr>
              <a:t>Laser printers offer the best quality in terms of printout quality and resolution. On the other hand they are the most expensive to run.</a:t>
            </a:r>
          </a:p>
          <a:p>
            <a:pPr>
              <a:buNone/>
            </a:pPr>
            <a:r>
              <a:rPr dirty="0" sz="2000" lang="en-US" smtClean="0">
                <a:latin typeface="Arial Black" pitchFamily="34" charset="0"/>
              </a:rPr>
              <a:t>Laser printers are called page printers since they print one page at a go.</a:t>
            </a:r>
          </a:p>
          <a:p>
            <a:pPr>
              <a:buNone/>
            </a:pPr>
            <a:r>
              <a:rPr dirty="0" sz="2000" lang="en-US" smtClean="0">
                <a:latin typeface="Arial Black" pitchFamily="34" charset="0"/>
              </a:rPr>
              <a:t>The laser printer uses a </a:t>
            </a:r>
            <a:r>
              <a:rPr dirty="0" sz="2000" i="1" lang="en-US" smtClean="0">
                <a:solidFill>
                  <a:srgbClr val="3014DA"/>
                </a:solidFill>
                <a:latin typeface="Arial Black" pitchFamily="34" charset="0"/>
              </a:rPr>
              <a:t>laser beam, a drum and a toner</a:t>
            </a:r>
            <a:r>
              <a:rPr dirty="0" sz="2000" lang="en-US" smtClean="0">
                <a:latin typeface="Arial Black" pitchFamily="34" charset="0"/>
              </a:rPr>
              <a:t>.</a:t>
            </a:r>
          </a:p>
          <a:p>
            <a:pPr>
              <a:buNone/>
            </a:pPr>
            <a:endParaRPr dirty="0" lang="en-US">
              <a:latin typeface="Arial Black" pitchFamily="34" charset="0"/>
            </a:endParaRPr>
          </a:p>
        </p:txBody>
      </p:sp>
      <p:pic>
        <p:nvPicPr>
          <p:cNvPr id="2097190" name="Picture 2"/>
          <p:cNvPicPr>
            <a:picLocks noChangeAspect="1" noChangeArrowheads="1"/>
          </p:cNvPicPr>
          <p:nvPr/>
        </p:nvPicPr>
        <p:blipFill>
          <a:blip xmlns:r="http://schemas.openxmlformats.org/officeDocument/2006/relationships" r:embed="rId1"/>
          <a:srcRect/>
          <a:stretch>
            <a:fillRect/>
          </a:stretch>
        </p:blipFill>
        <p:spPr bwMode="auto">
          <a:xfrm>
            <a:off x="2362200" y="2667000"/>
            <a:ext cx="4114800" cy="3810000"/>
          </a:xfrm>
          <a:prstGeom prst="rect"/>
          <a:noFill/>
          <a:ln w="9525">
            <a:noFill/>
            <a:miter lim="800000"/>
            <a:headEnd/>
            <a:tailEnd/>
          </a:ln>
          <a:effectLst/>
        </p:spPr>
      </p:pic>
    </p:spTree>
  </p:cSld>
  <p:clrMapOvr>
    <a:masterClrMapping/>
  </p:clrMapOvr>
  <p:transition spd="slow">
    <p:newsflash/>
  </p:transition>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346" name=""/>
        <p:cNvGrpSpPr/>
        <p:nvPr/>
      </p:nvGrpSpPr>
      <p:grpSpPr>
        <a:xfrm>
          <a:off x="0" y="0"/>
          <a:ext cx="0" cy="0"/>
          <a:chOff x="0" y="0"/>
          <a:chExt cx="0" cy="0"/>
        </a:xfrm>
      </p:grpSpPr>
      <p:sp>
        <p:nvSpPr>
          <p:cNvPr id="1048821" name="Content Placeholder 3"/>
          <p:cNvSpPr>
            <a:spLocks noGrp="1"/>
          </p:cNvSpPr>
          <p:nvPr>
            <p:ph idx="1"/>
          </p:nvPr>
        </p:nvSpPr>
        <p:spPr>
          <a:xfrm>
            <a:off x="76200" y="152401"/>
            <a:ext cx="8991599" cy="6629399"/>
          </a:xfrm>
          <a:solidFill>
            <a:srgbClr val="FFFF66"/>
          </a:solidFill>
        </p:spPr>
        <p:txBody>
          <a:bodyPr>
            <a:normAutofit lnSpcReduction="10000"/>
          </a:bodyPr>
          <a:p>
            <a:pPr>
              <a:buFont typeface="Wingdings" pitchFamily="2" charset="2"/>
              <a:buChar char="v"/>
            </a:pPr>
            <a:r>
              <a:rPr dirty="0" lang="en-US" u="sng" smtClean="0">
                <a:solidFill>
                  <a:srgbClr val="3014DA"/>
                </a:solidFill>
                <a:latin typeface="Arial Black" pitchFamily="34" charset="0"/>
              </a:rPr>
              <a:t>Printer Glossary</a:t>
            </a:r>
          </a:p>
          <a:p>
            <a:pPr>
              <a:buFont typeface="Wingdings" pitchFamily="2" charset="2"/>
              <a:buChar char="v"/>
            </a:pPr>
            <a:r>
              <a:rPr dirty="0" lang="en-US" u="sng" smtClean="0">
                <a:solidFill>
                  <a:srgbClr val="3014DA"/>
                </a:solidFill>
                <a:latin typeface="Arial Black" pitchFamily="34" charset="0"/>
              </a:rPr>
              <a:t>CPS</a:t>
            </a:r>
            <a:r>
              <a:rPr dirty="0" lang="en-US" smtClean="0">
                <a:solidFill>
                  <a:schemeClr val="tx1"/>
                </a:solidFill>
                <a:latin typeface="Arial Black" pitchFamily="34" charset="0"/>
              </a:rPr>
              <a:t> --characters per second (how many characters it is able to print in 1 second).</a:t>
            </a:r>
          </a:p>
          <a:p>
            <a:pPr>
              <a:buFont typeface="Wingdings" pitchFamily="2" charset="2"/>
              <a:buChar char="v"/>
            </a:pPr>
            <a:r>
              <a:rPr dirty="0" lang="en-US" u="sng" smtClean="0">
                <a:solidFill>
                  <a:srgbClr val="3014DA"/>
                </a:solidFill>
                <a:latin typeface="Arial Black" pitchFamily="34" charset="0"/>
              </a:rPr>
              <a:t>NLQ</a:t>
            </a:r>
            <a:r>
              <a:rPr dirty="0" lang="en-US" smtClean="0">
                <a:solidFill>
                  <a:srgbClr val="3014DA"/>
                </a:solidFill>
                <a:latin typeface="Arial Black" pitchFamily="34" charset="0"/>
              </a:rPr>
              <a:t>-- </a:t>
            </a:r>
            <a:r>
              <a:rPr dirty="0" lang="en-US" smtClean="0">
                <a:solidFill>
                  <a:schemeClr val="tx1"/>
                </a:solidFill>
                <a:latin typeface="Arial Black" pitchFamily="34" charset="0"/>
              </a:rPr>
              <a:t>near letter quality (very good print).</a:t>
            </a:r>
          </a:p>
          <a:p>
            <a:pPr>
              <a:buFont typeface="Wingdings" pitchFamily="2" charset="2"/>
              <a:buChar char="v"/>
            </a:pPr>
            <a:r>
              <a:rPr dirty="0" lang="en-US" u="sng" smtClean="0">
                <a:solidFill>
                  <a:srgbClr val="3014DA"/>
                </a:solidFill>
                <a:latin typeface="Arial Black" pitchFamily="34" charset="0"/>
              </a:rPr>
              <a:t>Draft Mode-</a:t>
            </a:r>
            <a:r>
              <a:rPr dirty="0" lang="en-US" smtClean="0">
                <a:solidFill>
                  <a:schemeClr val="tx1"/>
                </a:solidFill>
                <a:latin typeface="Arial Black" pitchFamily="34" charset="0"/>
              </a:rPr>
              <a:t>-lowest printable resolution, it is also the quickest but not the best output, it is usually used for spell checking before the actual print.</a:t>
            </a:r>
          </a:p>
          <a:p>
            <a:pPr>
              <a:buFont typeface="Wingdings" pitchFamily="2" charset="2"/>
              <a:buChar char="v"/>
            </a:pPr>
            <a:r>
              <a:rPr dirty="0" lang="en-US" u="sng" smtClean="0">
                <a:solidFill>
                  <a:srgbClr val="3014DA"/>
                </a:solidFill>
                <a:latin typeface="Arial Black" pitchFamily="34" charset="0"/>
              </a:rPr>
              <a:t>DPI-</a:t>
            </a:r>
            <a:r>
              <a:rPr dirty="0" lang="en-US" smtClean="0">
                <a:solidFill>
                  <a:srgbClr val="3014DA"/>
                </a:solidFill>
                <a:latin typeface="Arial Black" pitchFamily="34" charset="0"/>
              </a:rPr>
              <a:t>- </a:t>
            </a:r>
            <a:r>
              <a:rPr dirty="0" lang="en-US" smtClean="0">
                <a:solidFill>
                  <a:schemeClr val="tx1"/>
                </a:solidFill>
                <a:latin typeface="Arial Black" pitchFamily="34" charset="0"/>
              </a:rPr>
              <a:t>dots per inch, this gives the resolution of the print, the higher the dpi the higher the resolution.</a:t>
            </a:r>
          </a:p>
          <a:p>
            <a:pPr>
              <a:buFont typeface="Wingdings" pitchFamily="2" charset="2"/>
              <a:buChar char="v"/>
            </a:pPr>
            <a:r>
              <a:rPr dirty="0" lang="en-US" u="sng" smtClean="0">
                <a:solidFill>
                  <a:srgbClr val="3014DA"/>
                </a:solidFill>
                <a:latin typeface="Arial Black" pitchFamily="34" charset="0"/>
              </a:rPr>
              <a:t>Spooling-</a:t>
            </a:r>
            <a:r>
              <a:rPr dirty="0" lang="en-US" smtClean="0">
                <a:solidFill>
                  <a:srgbClr val="3014DA"/>
                </a:solidFill>
                <a:latin typeface="Arial Black" pitchFamily="34" charset="0"/>
              </a:rPr>
              <a:t>- </a:t>
            </a:r>
            <a:r>
              <a:rPr dirty="0" lang="en-US" smtClean="0">
                <a:solidFill>
                  <a:schemeClr val="tx1"/>
                </a:solidFill>
                <a:latin typeface="Arial Black" pitchFamily="34" charset="0"/>
              </a:rPr>
              <a:t>A printer works relatively very slow when compared to a CPU. In order to free the CPU to attend to other tasks during printing, the printing job (file) is temporarily stored on disk, tape, or memory. The printer will then receive the file to print chunk by chunk – enough to keep it busy. This compensates for slow operating speeds of some peripheral devices. Spooling is done to a printer’s memory known as </a:t>
            </a:r>
            <a:r>
              <a:rPr dirty="0" i="1" lang="en-US" smtClean="0">
                <a:solidFill>
                  <a:schemeClr val="tx1"/>
                </a:solidFill>
                <a:latin typeface="Arial Black" pitchFamily="34" charset="0"/>
              </a:rPr>
              <a:t>memory buffer</a:t>
            </a:r>
            <a:r>
              <a:rPr dirty="0" lang="en-US" smtClean="0">
                <a:solidFill>
                  <a:schemeClr val="tx1"/>
                </a:solidFill>
                <a:latin typeface="Arial Black" pitchFamily="34" charset="0"/>
              </a:rPr>
              <a:t>.</a:t>
            </a:r>
            <a:endParaRPr dirty="0" lang="en-US">
              <a:solidFill>
                <a:schemeClr val="tx1"/>
              </a:solidFill>
              <a:latin typeface="Arial Black" pitchFamily="34" charset="0"/>
            </a:endParaRPr>
          </a:p>
        </p:txBody>
      </p:sp>
    </p:spTree>
  </p:cSld>
  <p:clrMapOvr>
    <a:masterClrMapping/>
  </p:clrMapOvr>
  <p:transition spd="slow">
    <p:newsflash/>
  </p:transition>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347" name=""/>
        <p:cNvGrpSpPr/>
        <p:nvPr/>
      </p:nvGrpSpPr>
      <p:grpSpPr>
        <a:xfrm>
          <a:off x="0" y="0"/>
          <a:ext cx="0" cy="0"/>
          <a:chOff x="0" y="0"/>
          <a:chExt cx="0" cy="0"/>
        </a:xfrm>
      </p:grpSpPr>
      <p:sp>
        <p:nvSpPr>
          <p:cNvPr id="1048822" name="Content Placeholder 1"/>
          <p:cNvSpPr>
            <a:spLocks noGrp="1"/>
          </p:cNvSpPr>
          <p:nvPr>
            <p:ph idx="1"/>
          </p:nvPr>
        </p:nvSpPr>
        <p:spPr>
          <a:xfrm>
            <a:off x="152401" y="381001"/>
            <a:ext cx="8839199" cy="6248399"/>
          </a:xfrm>
          <a:solidFill>
            <a:srgbClr val="FFFF66"/>
          </a:solidFill>
        </p:spPr>
        <p:txBody>
          <a:bodyPr>
            <a:normAutofit fontScale="92500" lnSpcReduction="10000"/>
          </a:bodyPr>
          <a:p>
            <a:r>
              <a:rPr dirty="0" lang="en-US" smtClean="0">
                <a:latin typeface="Arial Black" pitchFamily="34" charset="0"/>
              </a:rPr>
              <a:t>Memory buffer--</a:t>
            </a:r>
            <a:r>
              <a:rPr dirty="0" lang="en-US" smtClean="0">
                <a:solidFill>
                  <a:srgbClr val="3014DA"/>
                </a:solidFill>
                <a:latin typeface="Arial Black" pitchFamily="34" charset="0"/>
              </a:rPr>
              <a:t> Printers have memory buffers to speed up their operation. Printing speeds are very slow compared to computer speeds and the printing job is spooled to a printer’s memory buffer. </a:t>
            </a:r>
          </a:p>
          <a:p>
            <a:pPr>
              <a:buNone/>
            </a:pPr>
            <a:r>
              <a:rPr dirty="0" lang="en-US" smtClean="0">
                <a:solidFill>
                  <a:srgbClr val="3014DA"/>
                </a:solidFill>
                <a:latin typeface="Arial Black" pitchFamily="34" charset="0"/>
              </a:rPr>
              <a:t>This is usually in the region of 10kb to 50kb RAM on small office printers. The computer downloads quickly in the fraction of a second the printing job to buffer memory. </a:t>
            </a:r>
          </a:p>
          <a:p>
            <a:pPr>
              <a:buNone/>
            </a:pPr>
            <a:r>
              <a:rPr dirty="0" lang="en-US" smtClean="0">
                <a:solidFill>
                  <a:srgbClr val="3014DA"/>
                </a:solidFill>
                <a:latin typeface="Arial Black" pitchFamily="34" charset="0"/>
              </a:rPr>
              <a:t>When the data in the buffer is exhausted, the next chunk of printing data is downloaded again by the computer in a split second. Sophisticated printers use large memory buffers and buffer area may be split into two separate memory areas.</a:t>
            </a:r>
          </a:p>
          <a:p>
            <a:pPr>
              <a:buNone/>
            </a:pPr>
            <a:r>
              <a:rPr dirty="0" i="1" lang="en-US" smtClean="0">
                <a:latin typeface="Arial Black" pitchFamily="34" charset="0"/>
              </a:rPr>
              <a:t>A peripheral device may be off-line or on-line:</a:t>
            </a:r>
          </a:p>
          <a:p>
            <a:r>
              <a:rPr dirty="0" lang="en-US" smtClean="0">
                <a:latin typeface="Arial Black" pitchFamily="34" charset="0"/>
              </a:rPr>
              <a:t>ON-LINE: </a:t>
            </a:r>
            <a:r>
              <a:rPr dirty="0" lang="en-US" smtClean="0">
                <a:solidFill>
                  <a:srgbClr val="3014DA"/>
                </a:solidFill>
                <a:latin typeface="Arial Black" pitchFamily="34" charset="0"/>
              </a:rPr>
              <a:t>refers to when a peripheral device is under the control of the CPU i.e. connected to the computer and is being used.</a:t>
            </a:r>
          </a:p>
          <a:p>
            <a:r>
              <a:rPr dirty="0" lang="en-US" smtClean="0">
                <a:latin typeface="Arial Black" pitchFamily="34" charset="0"/>
              </a:rPr>
              <a:t>OFF-LINE:</a:t>
            </a:r>
            <a:r>
              <a:rPr dirty="0" lang="en-US" smtClean="0">
                <a:solidFill>
                  <a:srgbClr val="3014DA"/>
                </a:solidFill>
                <a:latin typeface="Arial Black" pitchFamily="34" charset="0"/>
              </a:rPr>
              <a:t> refers to when a peripheral device is not under the control of the CPU</a:t>
            </a:r>
            <a:endParaRPr dirty="0" lang="en-US">
              <a:solidFill>
                <a:srgbClr val="3014DA"/>
              </a:solidFill>
              <a:latin typeface="Arial Black" pitchFamily="34" charset="0"/>
            </a:endParaRPr>
          </a:p>
        </p:txBody>
      </p:sp>
    </p:spTree>
  </p:cSld>
  <p:clrMapOvr>
    <a:masterClrMapping/>
  </p:clrMapOvr>
  <p:transition spd="slow">
    <p:newsflash/>
  </p:transition>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348" name=""/>
        <p:cNvGrpSpPr/>
        <p:nvPr/>
      </p:nvGrpSpPr>
      <p:grpSpPr>
        <a:xfrm>
          <a:off x="0" y="0"/>
          <a:ext cx="0" cy="0"/>
          <a:chOff x="0" y="0"/>
          <a:chExt cx="0" cy="0"/>
        </a:xfrm>
      </p:grpSpPr>
      <p:sp>
        <p:nvSpPr>
          <p:cNvPr id="1048823" name="Content Placeholder 1"/>
          <p:cNvSpPr>
            <a:spLocks noGrp="1"/>
          </p:cNvSpPr>
          <p:nvPr>
            <p:ph idx="1"/>
          </p:nvPr>
        </p:nvSpPr>
        <p:spPr>
          <a:xfrm>
            <a:off x="0" y="1524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None/>
            </a:pPr>
            <a:endParaRPr dirty="0" lang="en-US" u="sng" smtClean="0">
              <a:solidFill>
                <a:srgbClr val="FFFF00"/>
              </a:solidFill>
              <a:latin typeface="Arial Black" pitchFamily="34" charset="0"/>
            </a:endParaRPr>
          </a:p>
          <a:p>
            <a:pPr indent="-571500" marL="571500">
              <a:spcBef>
                <a:spcPts val="0"/>
              </a:spcBef>
              <a:buClr>
                <a:srgbClr val="FFFF00"/>
              </a:buClr>
              <a:buNone/>
            </a:pPr>
            <a:r>
              <a:rPr dirty="0" lang="en-US" u="sng" smtClean="0">
                <a:solidFill>
                  <a:srgbClr val="FFFF00"/>
                </a:solidFill>
                <a:latin typeface="Arial Black" pitchFamily="34" charset="0"/>
              </a:rPr>
              <a:t>Factors to consider when selecting a printer:</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Print quality</a:t>
            </a:r>
            <a:r>
              <a:rPr dirty="0" lang="en-US" smtClean="0">
                <a:solidFill>
                  <a:srgbClr val="92D050"/>
                </a:solidFill>
                <a:latin typeface="Arial Black" pitchFamily="34" charset="0"/>
              </a:rPr>
              <a:t>: </a:t>
            </a:r>
            <a:r>
              <a:rPr dirty="0" lang="en-US" smtClean="0">
                <a:solidFill>
                  <a:srgbClr val="FFFF00"/>
                </a:solidFill>
                <a:latin typeface="Arial Black" pitchFamily="34" charset="0"/>
              </a:rPr>
              <a:t>the nature of the final output in relation to the audience or recipients' needs.</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Initial cost: </a:t>
            </a:r>
            <a:r>
              <a:rPr dirty="0" lang="en-US" smtClean="0">
                <a:solidFill>
                  <a:srgbClr val="FFFF00"/>
                </a:solidFill>
                <a:latin typeface="Arial Black" pitchFamily="34" charset="0"/>
              </a:rPr>
              <a:t>purchasing cost in the market, some printers are cheaper than others.</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Running cost</a:t>
            </a:r>
            <a:r>
              <a:rPr dirty="0" lang="en-US" smtClean="0">
                <a:solidFill>
                  <a:srgbClr val="92D050"/>
                </a:solidFill>
                <a:latin typeface="Arial Black" pitchFamily="34" charset="0"/>
              </a:rPr>
              <a:t>: </a:t>
            </a:r>
            <a:r>
              <a:rPr dirty="0" lang="en-US" smtClean="0">
                <a:solidFill>
                  <a:srgbClr val="FFFF00"/>
                </a:solidFill>
                <a:latin typeface="Arial Black" pitchFamily="34" charset="0"/>
              </a:rPr>
              <a:t>cost of maintenance and the cost of consumable items e.g. printing papers, ribbons and ink cartridges.</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Printer speed: </a:t>
            </a:r>
            <a:r>
              <a:rPr dirty="0" lang="en-US" smtClean="0">
                <a:solidFill>
                  <a:srgbClr val="FFFF00"/>
                </a:solidFill>
                <a:latin typeface="Arial Black" pitchFamily="34" charset="0"/>
              </a:rPr>
              <a:t>this depends on the volume of printing expected measured in pages per minute.</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Colour printing: </a:t>
            </a:r>
            <a:r>
              <a:rPr dirty="0" lang="en-US" smtClean="0">
                <a:solidFill>
                  <a:srgbClr val="FFFF00"/>
                </a:solidFill>
                <a:latin typeface="Arial Black" pitchFamily="34" charset="0"/>
              </a:rPr>
              <a:t>whether black and white, colour prints or both.</a:t>
            </a:r>
          </a:p>
          <a:p>
            <a:pPr indent="-571500" marL="571500">
              <a:spcBef>
                <a:spcPts val="0"/>
              </a:spcBef>
              <a:buClr>
                <a:srgbClr val="FFFF00"/>
              </a:buClr>
              <a:buFont typeface="+mj-lt"/>
              <a:buAutoNum type="arabicPeriod"/>
            </a:pPr>
            <a:r>
              <a:rPr dirty="0" lang="en-US" smtClean="0">
                <a:solidFill>
                  <a:srgbClr val="00B0F0"/>
                </a:solidFill>
                <a:latin typeface="Arial Black" pitchFamily="34" charset="0"/>
              </a:rPr>
              <a:t>The interface with the computer system and printer brand.</a:t>
            </a:r>
            <a:endParaRPr dirty="0" lang="en-US">
              <a:solidFill>
                <a:srgbClr val="00B0F0"/>
              </a:solidFill>
              <a:latin typeface="Arial Black" pitchFamily="34" charset="0"/>
            </a:endParaRPr>
          </a:p>
        </p:txBody>
      </p:sp>
    </p:spTree>
  </p:cSld>
  <p:clrMapOvr>
    <a:masterClrMapping/>
  </p:clrMapOvr>
  <p:transition spd="slow">
    <p:newsflash/>
  </p:transition>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349" name=""/>
        <p:cNvGrpSpPr/>
        <p:nvPr/>
      </p:nvGrpSpPr>
      <p:grpSpPr>
        <a:xfrm>
          <a:off x="0" y="0"/>
          <a:ext cx="0" cy="0"/>
          <a:chOff x="0" y="0"/>
          <a:chExt cx="0" cy="0"/>
        </a:xfrm>
      </p:grpSpPr>
      <p:sp>
        <p:nvSpPr>
          <p:cNvPr id="1048824" name="Content Placeholder 1"/>
          <p:cNvSpPr>
            <a:spLocks noGrp="1"/>
          </p:cNvSpPr>
          <p:nvPr>
            <p:ph idx="1"/>
          </p:nvPr>
        </p:nvSpPr>
        <p:spPr>
          <a:xfrm>
            <a:off x="0" y="228600"/>
            <a:ext cx="9144000" cy="6477000"/>
          </a:xfrm>
          <a:blipFill>
            <a:blip xmlns:r="http://schemas.openxmlformats.org/officeDocument/2006/relationships" r:embed="rId1"/>
            <a:tile algn="tl" flip="none" sx="100000" sy="100000" tx="0" ty="0"/>
          </a:blipFill>
        </p:spPr>
        <p:txBody>
          <a:bodyPr>
            <a:noAutofit/>
          </a:bodyPr>
          <a:p>
            <a:pPr indent="-571500" marL="571500">
              <a:spcBef>
                <a:spcPts val="0"/>
              </a:spcBef>
              <a:buClr>
                <a:srgbClr val="FFFF00"/>
              </a:buClr>
              <a:buFont typeface="+mj-lt"/>
              <a:buAutoNum type="romanLcPeriod" startAt="2"/>
            </a:pPr>
            <a:r>
              <a:rPr dirty="0" sz="2800" lang="en-US" u="sng" smtClean="0">
                <a:solidFill>
                  <a:srgbClr val="92D050"/>
                </a:solidFill>
                <a:latin typeface="Arial Black" pitchFamily="34" charset="0"/>
              </a:rPr>
              <a:t>Plotters</a:t>
            </a:r>
          </a:p>
          <a:p>
            <a:pPr indent="-571500" marL="571500">
              <a:spcBef>
                <a:spcPts val="0"/>
              </a:spcBef>
              <a:buClr>
                <a:srgbClr val="FFFF00"/>
              </a:buClr>
              <a:buNone/>
            </a:pPr>
            <a:r>
              <a:rPr dirty="0" sz="2800" lang="en-US" smtClean="0">
                <a:solidFill>
                  <a:srgbClr val="FFFF00"/>
                </a:solidFill>
                <a:latin typeface="Arial Black" pitchFamily="34" charset="0"/>
              </a:rPr>
              <a:t>These are large hard copy output devices used for printing graphical, geographical, architectural and engineering drawings e.g. maps, advertisement posters to be placed on billboards etc. commonly commercially available graph plotters are the</a:t>
            </a:r>
            <a:r>
              <a:rPr dirty="0" sz="2800" lang="en-US" smtClean="0">
                <a:solidFill>
                  <a:srgbClr val="00B0F0"/>
                </a:solidFill>
                <a:latin typeface="Arial Black" pitchFamily="34" charset="0"/>
              </a:rPr>
              <a:t> </a:t>
            </a:r>
            <a:r>
              <a:rPr dirty="0" sz="2800" lang="en-US" smtClean="0">
                <a:solidFill>
                  <a:srgbClr val="FF71FF"/>
                </a:solidFill>
                <a:latin typeface="Arial Black" pitchFamily="34" charset="0"/>
              </a:rPr>
              <a:t>flatbed</a:t>
            </a:r>
            <a:r>
              <a:rPr dirty="0" sz="2800" lang="en-US" smtClean="0">
                <a:solidFill>
                  <a:srgbClr val="00B0F0"/>
                </a:solidFill>
                <a:latin typeface="Arial Black" pitchFamily="34" charset="0"/>
              </a:rPr>
              <a:t> </a:t>
            </a:r>
            <a:r>
              <a:rPr dirty="0" sz="2800" lang="en-US" smtClean="0">
                <a:solidFill>
                  <a:srgbClr val="FFFF00"/>
                </a:solidFill>
                <a:latin typeface="Arial Black" pitchFamily="34" charset="0"/>
              </a:rPr>
              <a:t>plotter and </a:t>
            </a:r>
            <a:r>
              <a:rPr dirty="0" sz="2800" lang="en-US" smtClean="0">
                <a:solidFill>
                  <a:srgbClr val="FF71FF"/>
                </a:solidFill>
                <a:latin typeface="Arial Black" pitchFamily="34" charset="0"/>
              </a:rPr>
              <a:t>drum</a:t>
            </a:r>
            <a:r>
              <a:rPr dirty="0" sz="2800" lang="en-US" smtClean="0">
                <a:solidFill>
                  <a:srgbClr val="00B0F0"/>
                </a:solidFill>
                <a:latin typeface="Arial Black" pitchFamily="34" charset="0"/>
              </a:rPr>
              <a:t> </a:t>
            </a:r>
            <a:r>
              <a:rPr dirty="0" sz="2800" lang="en-US" smtClean="0">
                <a:solidFill>
                  <a:srgbClr val="FFFF00"/>
                </a:solidFill>
                <a:latin typeface="Arial Black" pitchFamily="34" charset="0"/>
              </a:rPr>
              <a:t>plotter</a:t>
            </a:r>
            <a:r>
              <a:rPr dirty="0" sz="2800" lang="en-US" smtClean="0">
                <a:solidFill>
                  <a:srgbClr val="00B0F0"/>
                </a:solidFill>
                <a:latin typeface="Arial Black" pitchFamily="34" charset="0"/>
              </a:rPr>
              <a:t>.</a:t>
            </a:r>
          </a:p>
          <a:p>
            <a:pPr indent="-514350" marL="514350">
              <a:buNone/>
            </a:pPr>
            <a:r>
              <a:rPr b="1" dirty="0" sz="2800" lang="en-US" smtClean="0">
                <a:solidFill>
                  <a:srgbClr val="FF71FF"/>
                </a:solidFill>
                <a:latin typeface="Arial Black" pitchFamily="34" charset="0"/>
                <a:cs typeface="Aharoni" pitchFamily="2" charset="-79"/>
              </a:rPr>
              <a:t>1.  Flatbed Plotter </a:t>
            </a:r>
            <a:r>
              <a:rPr b="1" dirty="0" sz="2800" lang="en-US" smtClean="0">
                <a:solidFill>
                  <a:srgbClr val="00B0F0"/>
                </a:solidFill>
                <a:latin typeface="Arial Black" pitchFamily="34" charset="0"/>
                <a:cs typeface="Aharoni" pitchFamily="2" charset="-79"/>
              </a:rPr>
              <a:t>– </a:t>
            </a:r>
            <a:r>
              <a:rPr b="1" dirty="0" sz="2800" lang="en-US" smtClean="0">
                <a:solidFill>
                  <a:srgbClr val="FFFF00"/>
                </a:solidFill>
                <a:latin typeface="Arial Black" pitchFamily="34" charset="0"/>
                <a:cs typeface="Aharoni" pitchFamily="2" charset="-79"/>
              </a:rPr>
              <a:t>This uses a flat paper which is fixed, and pens (or styluses) that move on it draw the required design.</a:t>
            </a:r>
          </a:p>
          <a:p>
            <a:pPr>
              <a:buNone/>
            </a:pPr>
            <a:r>
              <a:rPr b="1" dirty="0" sz="2800" lang="en-US" smtClean="0">
                <a:solidFill>
                  <a:srgbClr val="FF71FF"/>
                </a:solidFill>
                <a:latin typeface="Arial Black" pitchFamily="34" charset="0"/>
                <a:cs typeface="Aharoni" pitchFamily="2" charset="-79"/>
              </a:rPr>
              <a:t>2. Drum Plotter </a:t>
            </a:r>
            <a:r>
              <a:rPr b="1" dirty="0" sz="2800" lang="en-US" smtClean="0">
                <a:solidFill>
                  <a:srgbClr val="00B0F0"/>
                </a:solidFill>
                <a:latin typeface="Arial Black" pitchFamily="34" charset="0"/>
                <a:cs typeface="Aharoni" pitchFamily="2" charset="-79"/>
              </a:rPr>
              <a:t>– </a:t>
            </a:r>
            <a:r>
              <a:rPr b="1" dirty="0" sz="2800" lang="en-US" smtClean="0">
                <a:solidFill>
                  <a:srgbClr val="FFFF00"/>
                </a:solidFill>
                <a:latin typeface="Arial Black" pitchFamily="34" charset="0"/>
                <a:cs typeface="Aharoni" pitchFamily="2" charset="-79"/>
              </a:rPr>
              <a:t>Here the paper moves along a drum vertically while pens move side to side horizontally.</a:t>
            </a:r>
          </a:p>
          <a:p>
            <a:pPr indent="-571500" marL="571500">
              <a:spcBef>
                <a:spcPts val="0"/>
              </a:spcBef>
              <a:buClr>
                <a:srgbClr val="FFFF00"/>
              </a:buClr>
              <a:buNone/>
            </a:pPr>
            <a:endParaRPr dirty="0" sz="2800" lang="en-US">
              <a:solidFill>
                <a:srgbClr val="00B0F0"/>
              </a:solidFill>
              <a:latin typeface="Arial Black" pitchFamily="34" charset="0"/>
            </a:endParaRPr>
          </a:p>
        </p:txBody>
      </p:sp>
    </p:spTree>
  </p:cSld>
  <p:clrMapOvr>
    <a:masterClrMapping/>
  </p:clrMapOvr>
  <p:transition spd="slow">
    <p:newsflash/>
  </p:transition>
  <p:timing/>
</p:sld>
</file>

<file path=ppt/slides/slide144.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50" name=""/>
        <p:cNvGrpSpPr/>
        <p:nvPr/>
      </p:nvGrpSpPr>
      <p:grpSpPr>
        <a:xfrm>
          <a:off x="0" y="0"/>
          <a:ext cx="0" cy="0"/>
          <a:chOff x="0" y="0"/>
          <a:chExt cx="0" cy="0"/>
        </a:xfrm>
      </p:grpSpPr>
      <p:pic>
        <p:nvPicPr>
          <p:cNvPr id="2097191" name="Picture 2"/>
          <p:cNvPicPr>
            <a:picLocks noChangeAspect="1" noChangeArrowheads="1"/>
          </p:cNvPicPr>
          <p:nvPr/>
        </p:nvPicPr>
        <p:blipFill>
          <a:blip xmlns:r="http://schemas.openxmlformats.org/officeDocument/2006/relationships" r:embed="rId2"/>
          <a:srcRect/>
          <a:stretch>
            <a:fillRect/>
          </a:stretch>
        </p:blipFill>
        <p:spPr bwMode="auto">
          <a:xfrm>
            <a:off x="32657" y="76200"/>
            <a:ext cx="6368143" cy="3429000"/>
          </a:xfrm>
          <a:prstGeom prst="rect"/>
          <a:noFill/>
          <a:ln w="9525">
            <a:noFill/>
            <a:miter lim="800000"/>
            <a:headEnd/>
            <a:tailEnd/>
          </a:ln>
          <a:effectLst/>
        </p:spPr>
      </p:pic>
      <p:pic>
        <p:nvPicPr>
          <p:cNvPr id="2097192" name="Picture 3"/>
          <p:cNvPicPr>
            <a:picLocks noChangeAspect="1" noChangeArrowheads="1"/>
          </p:cNvPicPr>
          <p:nvPr/>
        </p:nvPicPr>
        <p:blipFill>
          <a:blip xmlns:r="http://schemas.openxmlformats.org/officeDocument/2006/relationships" r:embed="rId3"/>
          <a:srcRect/>
          <a:stretch>
            <a:fillRect/>
          </a:stretch>
        </p:blipFill>
        <p:spPr bwMode="auto">
          <a:xfrm>
            <a:off x="3276600" y="3543780"/>
            <a:ext cx="5686425" cy="3314220"/>
          </a:xfrm>
          <a:prstGeom prst="rect"/>
          <a:noFill/>
          <a:ln w="9525">
            <a:noFill/>
            <a:miter lim="800000"/>
            <a:headEnd/>
            <a:tailEnd/>
          </a:ln>
          <a:effectLst/>
        </p:spPr>
      </p:pic>
      <p:sp>
        <p:nvSpPr>
          <p:cNvPr id="1048825" name="TextBox 5"/>
          <p:cNvSpPr txBox="1"/>
          <p:nvPr/>
        </p:nvSpPr>
        <p:spPr>
          <a:xfrm>
            <a:off x="6400800" y="6248400"/>
            <a:ext cx="2133600" cy="461665"/>
          </a:xfrm>
          <a:prstGeom prst="rect"/>
          <a:noFill/>
        </p:spPr>
        <p:txBody>
          <a:bodyPr rtlCol="0" wrap="square">
            <a:spAutoFit/>
          </a:bodyPr>
          <a:p>
            <a:r>
              <a:rPr dirty="0" sz="2400" lang="en-US" smtClean="0">
                <a:solidFill>
                  <a:srgbClr val="3014DA"/>
                </a:solidFill>
                <a:latin typeface="Aharoni" pitchFamily="2" charset="-79"/>
                <a:cs typeface="Aharoni" pitchFamily="2" charset="-79"/>
              </a:rPr>
              <a:t>Drum plotter</a:t>
            </a:r>
            <a:endParaRPr dirty="0" sz="2400" lang="en-US">
              <a:solidFill>
                <a:srgbClr val="3014DA"/>
              </a:solidFill>
              <a:latin typeface="Aharoni" pitchFamily="2" charset="-79"/>
              <a:cs typeface="Aharoni" pitchFamily="2" charset="-79"/>
            </a:endParaRPr>
          </a:p>
        </p:txBody>
      </p:sp>
      <p:sp>
        <p:nvSpPr>
          <p:cNvPr id="1048826" name="TextBox 6"/>
          <p:cNvSpPr txBox="1"/>
          <p:nvPr/>
        </p:nvSpPr>
        <p:spPr>
          <a:xfrm>
            <a:off x="2438400" y="2590800"/>
            <a:ext cx="2667000" cy="461665"/>
          </a:xfrm>
          <a:prstGeom prst="rect"/>
          <a:noFill/>
        </p:spPr>
        <p:txBody>
          <a:bodyPr rtlCol="0" wrap="square">
            <a:spAutoFit/>
          </a:bodyPr>
          <a:p>
            <a:r>
              <a:rPr b="1" dirty="0" sz="2400" lang="en-US" smtClean="0">
                <a:solidFill>
                  <a:srgbClr val="3014DA"/>
                </a:solidFill>
                <a:latin typeface="Aharoni" pitchFamily="2" charset="-79"/>
                <a:cs typeface="Aharoni" pitchFamily="2" charset="-79"/>
              </a:rPr>
              <a:t>Flat bed plotter</a:t>
            </a:r>
            <a:endParaRPr b="1" dirty="0" sz="2400" lang="en-US">
              <a:solidFill>
                <a:srgbClr val="3014DA"/>
              </a:solidFill>
              <a:latin typeface="Aharoni" pitchFamily="2" charset="-79"/>
              <a:cs typeface="Aharoni" pitchFamily="2" charset="-79"/>
            </a:endParaRPr>
          </a:p>
        </p:txBody>
      </p:sp>
    </p:spTree>
  </p:cSld>
  <p:clrMapOvr>
    <a:masterClrMapping/>
  </p:clrMapOvr>
  <p:transition spd="slow">
    <p:newsflash/>
  </p:transition>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351" name=""/>
        <p:cNvGrpSpPr/>
        <p:nvPr/>
      </p:nvGrpSpPr>
      <p:grpSpPr>
        <a:xfrm>
          <a:off x="0" y="0"/>
          <a:ext cx="0" cy="0"/>
          <a:chOff x="0" y="0"/>
          <a:chExt cx="0" cy="0"/>
        </a:xfrm>
      </p:grpSpPr>
      <p:sp>
        <p:nvSpPr>
          <p:cNvPr id="1048827" name="Content Placeholder 1"/>
          <p:cNvSpPr>
            <a:spLocks noGrp="1"/>
          </p:cNvSpPr>
          <p:nvPr>
            <p:ph idx="1"/>
          </p:nvPr>
        </p:nvSpPr>
        <p:spPr>
          <a:xfrm>
            <a:off x="152400" y="228600"/>
            <a:ext cx="8686800" cy="6096000"/>
          </a:xfrm>
          <a:solidFill>
            <a:srgbClr val="FFFF66"/>
          </a:solidFill>
        </p:spPr>
        <p:txBody>
          <a:bodyPr>
            <a:normAutofit/>
          </a:bodyPr>
          <a:p>
            <a:pPr indent="-571500" marL="571500">
              <a:spcBef>
                <a:spcPts val="0"/>
              </a:spcBef>
              <a:buClr>
                <a:srgbClr val="FFFF00"/>
              </a:buClr>
              <a:buFont typeface="+mj-lt"/>
              <a:buAutoNum type="romanLcPeriod" startAt="3"/>
            </a:pPr>
            <a:r>
              <a:rPr dirty="0" sz="2800" lang="en-US" u="sng" smtClean="0">
                <a:solidFill>
                  <a:srgbClr val="FF0000"/>
                </a:solidFill>
                <a:latin typeface="Arial Black" pitchFamily="34" charset="0"/>
              </a:rPr>
              <a:t>Computer output on Microform (COM)</a:t>
            </a:r>
          </a:p>
          <a:p>
            <a:pPr indent="-571500" marL="571500">
              <a:spcBef>
                <a:spcPts val="0"/>
              </a:spcBef>
              <a:buClr>
                <a:srgbClr val="FFFF00"/>
              </a:buClr>
              <a:buNone/>
            </a:pPr>
            <a:r>
              <a:rPr dirty="0" sz="2800" lang="en-US" smtClean="0">
                <a:solidFill>
                  <a:schemeClr val="tx1"/>
                </a:solidFill>
                <a:latin typeface="Arial Black" pitchFamily="34" charset="0"/>
              </a:rPr>
              <a:t>COM is a method that is used to store computer documents by reducing them in size to fit on very small photographic prints.</a:t>
            </a:r>
          </a:p>
          <a:p>
            <a:pPr indent="-571500" marL="571500">
              <a:spcBef>
                <a:spcPts val="0"/>
              </a:spcBef>
              <a:buClr>
                <a:srgbClr val="FFFF00"/>
              </a:buClr>
              <a:buNone/>
            </a:pPr>
            <a:r>
              <a:rPr dirty="0" sz="2800" lang="en-US" smtClean="0">
                <a:solidFill>
                  <a:srgbClr val="3014DA"/>
                </a:solidFill>
                <a:latin typeface="Arial Black" pitchFamily="34" charset="0"/>
              </a:rPr>
              <a:t>This output method provides miniature film strips type of computer output into the microform. Microform are photographically reduced documents on films (synonymous to a photo negative).</a:t>
            </a:r>
          </a:p>
          <a:p>
            <a:pPr indent="-571500" marL="571500">
              <a:spcBef>
                <a:spcPts val="0"/>
              </a:spcBef>
              <a:buClr>
                <a:srgbClr val="FFFF00"/>
              </a:buClr>
              <a:buNone/>
            </a:pPr>
            <a:r>
              <a:rPr dirty="0" sz="2800" lang="en-US" smtClean="0">
                <a:solidFill>
                  <a:srgbClr val="FF0000"/>
                </a:solidFill>
                <a:latin typeface="Arial Black" pitchFamily="34" charset="0"/>
              </a:rPr>
              <a:t>Microfilm</a:t>
            </a:r>
            <a:r>
              <a:rPr dirty="0" sz="2800" lang="en-US" smtClean="0">
                <a:solidFill>
                  <a:srgbClr val="00B0F0"/>
                </a:solidFill>
                <a:latin typeface="Arial Black" pitchFamily="34" charset="0"/>
              </a:rPr>
              <a:t> </a:t>
            </a:r>
            <a:r>
              <a:rPr dirty="0" sz="2800" lang="en-US" smtClean="0">
                <a:solidFill>
                  <a:srgbClr val="3014DA"/>
                </a:solidFill>
                <a:latin typeface="Arial Black" pitchFamily="34" charset="0"/>
              </a:rPr>
              <a:t>is a roll of film and </a:t>
            </a:r>
            <a:r>
              <a:rPr dirty="0" sz="2800" lang="en-US" smtClean="0">
                <a:solidFill>
                  <a:srgbClr val="FF0000"/>
                </a:solidFill>
                <a:latin typeface="Arial Black" pitchFamily="34" charset="0"/>
              </a:rPr>
              <a:t>microfiche</a:t>
            </a:r>
            <a:r>
              <a:rPr dirty="0" sz="2800" lang="en-US" smtClean="0">
                <a:solidFill>
                  <a:srgbClr val="00B0F0"/>
                </a:solidFill>
                <a:latin typeface="Arial Black" pitchFamily="34" charset="0"/>
              </a:rPr>
              <a:t> </a:t>
            </a:r>
            <a:r>
              <a:rPr dirty="0" sz="2800" lang="en-US" smtClean="0">
                <a:solidFill>
                  <a:srgbClr val="3014DA"/>
                </a:solidFill>
                <a:latin typeface="Arial Black" pitchFamily="34" charset="0"/>
              </a:rPr>
              <a:t>is</a:t>
            </a:r>
            <a:r>
              <a:rPr dirty="0" sz="2800" lang="en-US" smtClean="0">
                <a:solidFill>
                  <a:srgbClr val="00B0F0"/>
                </a:solidFill>
                <a:latin typeface="Arial Black" pitchFamily="34" charset="0"/>
              </a:rPr>
              <a:t> </a:t>
            </a:r>
            <a:r>
              <a:rPr dirty="0" sz="2800" lang="en-US" smtClean="0">
                <a:solidFill>
                  <a:srgbClr val="3014DA"/>
                </a:solidFill>
                <a:latin typeface="Arial Black" pitchFamily="34" charset="0"/>
              </a:rPr>
              <a:t>a rectangular sheet of film on which many frames/pages of information can be stored.</a:t>
            </a:r>
          </a:p>
          <a:p>
            <a:endParaRPr dirty="0" sz="2800" lang="en-US">
              <a:latin typeface="Arial Black" pitchFamily="34" charset="0"/>
            </a:endParaRPr>
          </a:p>
        </p:txBody>
      </p:sp>
    </p:spTree>
  </p:cSld>
  <p:clrMapOvr>
    <a:masterClrMapping/>
  </p:clrMapOvr>
  <p:transition spd="slow">
    <p:newsflash/>
  </p:transition>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352" name=""/>
        <p:cNvGrpSpPr/>
        <p:nvPr/>
      </p:nvGrpSpPr>
      <p:grpSpPr>
        <a:xfrm>
          <a:off x="0" y="0"/>
          <a:ext cx="0" cy="0"/>
          <a:chOff x="0" y="0"/>
          <a:chExt cx="0" cy="0"/>
        </a:xfrm>
      </p:grpSpPr>
      <p:sp>
        <p:nvSpPr>
          <p:cNvPr id="1048828" name="Title 2"/>
          <p:cNvSpPr>
            <a:spLocks noGrp="1"/>
          </p:cNvSpPr>
          <p:nvPr>
            <p:ph type="title"/>
          </p:nvPr>
        </p:nvSpPr>
        <p:spPr>
          <a:xfrm>
            <a:off x="0" y="457200"/>
            <a:ext cx="9144000" cy="990600"/>
          </a:xfrm>
          <a:solidFill>
            <a:srgbClr val="3014DA"/>
          </a:solidFill>
        </p:spPr>
        <p:txBody>
          <a:bodyPr/>
          <a:p>
            <a:r>
              <a:rPr b="1" dirty="0" sz="2800" lang="en-US" u="sng" smtClean="0">
                <a:solidFill>
                  <a:srgbClr val="FFFF00"/>
                </a:solidFill>
                <a:latin typeface="Arial Black" pitchFamily="34" charset="0"/>
                <a:ea typeface="Batang" pitchFamily="18" charset="-127"/>
              </a:rPr>
              <a:t>SECONDARY STORAGE DEVICES AND MEDIA</a:t>
            </a:r>
            <a:br>
              <a:rPr b="1" dirty="0" sz="2800" lang="en-US" u="sng" smtClean="0">
                <a:solidFill>
                  <a:srgbClr val="FFFF00"/>
                </a:solidFill>
                <a:latin typeface="Arial Black" pitchFamily="34" charset="0"/>
                <a:ea typeface="Batang" pitchFamily="18" charset="-127"/>
              </a:rPr>
            </a:br>
            <a:r>
              <a:rPr b="1" dirty="0" sz="2800" lang="en-US" u="sng" smtClean="0">
                <a:solidFill>
                  <a:srgbClr val="FFFF00"/>
                </a:solidFill>
                <a:latin typeface="Arial Black" pitchFamily="34" charset="0"/>
                <a:ea typeface="Batang" pitchFamily="18" charset="-127"/>
              </a:rPr>
              <a:t>(BACKING/AUXILIARY STORAGE)</a:t>
            </a:r>
            <a:endParaRPr b="1" dirty="0" sz="2800" lang="en-US" u="sng">
              <a:solidFill>
                <a:srgbClr val="FFFF00"/>
              </a:solidFill>
              <a:latin typeface="Arial Black" pitchFamily="34" charset="0"/>
              <a:ea typeface="Batang" pitchFamily="18" charset="-127"/>
            </a:endParaRPr>
          </a:p>
        </p:txBody>
      </p:sp>
      <p:sp>
        <p:nvSpPr>
          <p:cNvPr id="1048829" name="Content Placeholder 1"/>
          <p:cNvSpPr>
            <a:spLocks noGrp="1"/>
          </p:cNvSpPr>
          <p:nvPr>
            <p:ph idx="1"/>
          </p:nvPr>
        </p:nvSpPr>
        <p:spPr>
          <a:xfrm>
            <a:off x="0" y="1447800"/>
            <a:ext cx="9144000" cy="4953000"/>
          </a:xfrm>
          <a:solidFill>
            <a:srgbClr val="FFFF66"/>
          </a:solidFill>
        </p:spPr>
        <p:txBody>
          <a:bodyPr>
            <a:noAutofit/>
          </a:bodyPr>
          <a:p>
            <a:pPr indent="-571500" marL="571500">
              <a:spcBef>
                <a:spcPts val="0"/>
              </a:spcBef>
              <a:buClr>
                <a:srgbClr val="FFFF00"/>
              </a:buClr>
              <a:buNone/>
            </a:pPr>
            <a:r>
              <a:rPr dirty="0" lang="en-US" smtClean="0">
                <a:solidFill>
                  <a:srgbClr val="3014DA"/>
                </a:solidFill>
                <a:latin typeface="Arial Black" pitchFamily="34" charset="0"/>
              </a:rPr>
              <a:t>Secondary storage media is used to store data, instructions and information </a:t>
            </a:r>
            <a:r>
              <a:rPr dirty="0" i="1" lang="en-US" smtClean="0">
                <a:solidFill>
                  <a:schemeClr val="tx1"/>
                </a:solidFill>
                <a:latin typeface="Arial Black" pitchFamily="34" charset="0"/>
              </a:rPr>
              <a:t>permanently.</a:t>
            </a:r>
          </a:p>
          <a:p>
            <a:pPr indent="-571500" marL="571500">
              <a:spcBef>
                <a:spcPts val="0"/>
              </a:spcBef>
              <a:buClr>
                <a:srgbClr val="FFFF00"/>
              </a:buClr>
              <a:buNone/>
            </a:pPr>
            <a:r>
              <a:rPr dirty="0" lang="en-US" smtClean="0">
                <a:solidFill>
                  <a:srgbClr val="3014DA"/>
                </a:solidFill>
                <a:latin typeface="Arial Black" pitchFamily="34" charset="0"/>
              </a:rPr>
              <a:t>Data and information stored is not lost when the power goes of (non-volatile). It is called secondary storage because it is not directly accessible by the processor.</a:t>
            </a:r>
          </a:p>
          <a:p>
            <a:pPr indent="-571500" marL="571500">
              <a:spcBef>
                <a:spcPts val="0"/>
              </a:spcBef>
              <a:buClr>
                <a:srgbClr val="FFFF00"/>
              </a:buClr>
              <a:buNone/>
            </a:pPr>
            <a:r>
              <a:rPr dirty="0" lang="en-US" smtClean="0">
                <a:solidFill>
                  <a:srgbClr val="3014DA"/>
                </a:solidFill>
                <a:latin typeface="Arial Black" pitchFamily="34" charset="0"/>
              </a:rPr>
              <a:t>Secondary storage is cheaper than primary storage and has a much higher storage capacity.</a:t>
            </a:r>
          </a:p>
          <a:p>
            <a:pPr indent="-571500" marL="571500">
              <a:spcBef>
                <a:spcPts val="0"/>
              </a:spcBef>
              <a:buClr>
                <a:srgbClr val="FFFF00"/>
              </a:buClr>
              <a:buNone/>
            </a:pPr>
            <a:r>
              <a:rPr dirty="0" i="1" lang="en-US" smtClean="0">
                <a:solidFill>
                  <a:schemeClr val="tx1"/>
                </a:solidFill>
                <a:latin typeface="Arial Black" pitchFamily="34" charset="0"/>
              </a:rPr>
              <a:t>Secondary storage devices cannot be classified under input or output devices. These devices are used to store data for later use.</a:t>
            </a:r>
          </a:p>
          <a:p>
            <a:pPr indent="-571500" marL="571500">
              <a:spcBef>
                <a:spcPts val="0"/>
              </a:spcBef>
              <a:buClr>
                <a:srgbClr val="FFFF00"/>
              </a:buClr>
              <a:buNone/>
            </a:pPr>
            <a:endParaRPr dirty="0" lang="en-US">
              <a:solidFill>
                <a:srgbClr val="00B0F0"/>
              </a:solidFill>
              <a:latin typeface="Arial Black" pitchFamily="34" charset="0"/>
            </a:endParaRPr>
          </a:p>
        </p:txBody>
      </p:sp>
    </p:spTree>
  </p:cSld>
  <p:clrMapOvr>
    <a:masterClrMapping/>
  </p:clrMapOvr>
  <p:transition spd="slow">
    <p:newsflash/>
  </p:transition>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353" name=""/>
        <p:cNvGrpSpPr/>
        <p:nvPr/>
      </p:nvGrpSpPr>
      <p:grpSpPr>
        <a:xfrm>
          <a:off x="0" y="0"/>
          <a:ext cx="0" cy="0"/>
          <a:chOff x="0" y="0"/>
          <a:chExt cx="0" cy="0"/>
        </a:xfrm>
      </p:grpSpPr>
      <p:sp>
        <p:nvSpPr>
          <p:cNvPr id="1048830" name="Content Placeholder 1"/>
          <p:cNvSpPr>
            <a:spLocks noGrp="1"/>
          </p:cNvSpPr>
          <p:nvPr>
            <p:ph idx="1"/>
          </p:nvPr>
        </p:nvSpPr>
        <p:spPr>
          <a:xfrm>
            <a:off x="152400" y="228601"/>
            <a:ext cx="8915399" cy="6553200"/>
          </a:xfrm>
          <a:solidFill>
            <a:srgbClr val="FFFF00"/>
          </a:solidFill>
        </p:spPr>
        <p:txBody>
          <a:bodyPr>
            <a:normAutofit fontScale="92500" lnSpcReduction="10000"/>
          </a:bodyPr>
          <a:p>
            <a:pPr>
              <a:buNone/>
            </a:pPr>
            <a:r>
              <a:rPr dirty="0" i="1" lang="en-US" smtClean="0">
                <a:solidFill>
                  <a:srgbClr val="FF0000"/>
                </a:solidFill>
                <a:latin typeface="Arial Black" pitchFamily="34" charset="0"/>
              </a:rPr>
              <a:t>Secondary storage devices can be </a:t>
            </a:r>
            <a:r>
              <a:rPr dirty="0" i="1" lang="en-US" err="1" smtClean="0">
                <a:solidFill>
                  <a:srgbClr val="FF0000"/>
                </a:solidFill>
                <a:latin typeface="Arial Black" pitchFamily="34" charset="0"/>
              </a:rPr>
              <a:t>categorised</a:t>
            </a:r>
            <a:r>
              <a:rPr dirty="0" i="1" lang="en-US" smtClean="0">
                <a:solidFill>
                  <a:srgbClr val="FF0000"/>
                </a:solidFill>
                <a:latin typeface="Arial Black" pitchFamily="34" charset="0"/>
              </a:rPr>
              <a:t> in three main groups:</a:t>
            </a:r>
          </a:p>
          <a:p>
            <a:pPr>
              <a:buNone/>
            </a:pPr>
            <a:r>
              <a:rPr dirty="0" lang="en-US" smtClean="0">
                <a:latin typeface="Arial Black" pitchFamily="34" charset="0"/>
              </a:rPr>
              <a:t>1. Magnetic storage media</a:t>
            </a:r>
          </a:p>
          <a:p>
            <a:pPr>
              <a:buNone/>
            </a:pPr>
            <a:r>
              <a:rPr dirty="0" lang="en-US" smtClean="0">
                <a:latin typeface="Arial Black" pitchFamily="34" charset="0"/>
              </a:rPr>
              <a:t>2. Optical storage media</a:t>
            </a:r>
          </a:p>
          <a:p>
            <a:pPr>
              <a:buNone/>
            </a:pPr>
            <a:r>
              <a:rPr dirty="0" lang="en-US" smtClean="0">
                <a:latin typeface="Arial Black" pitchFamily="34" charset="0"/>
              </a:rPr>
              <a:t>3. Electronic/solid state media</a:t>
            </a:r>
          </a:p>
          <a:p>
            <a:pPr>
              <a:buNone/>
            </a:pPr>
            <a:r>
              <a:rPr dirty="0" lang="en-US" u="sng" smtClean="0">
                <a:solidFill>
                  <a:srgbClr val="3014DA"/>
                </a:solidFill>
                <a:latin typeface="Arial Black" pitchFamily="34" charset="0"/>
              </a:rPr>
              <a:t>1. MAGNETIC STORAGE MEDIA</a:t>
            </a:r>
          </a:p>
          <a:p>
            <a:pPr>
              <a:buNone/>
            </a:pPr>
            <a:r>
              <a:rPr dirty="0" lang="en-US" smtClean="0">
                <a:latin typeface="Arial Black" pitchFamily="34" charset="0"/>
              </a:rPr>
              <a:t>Magnetic storage devices store the data on a magnetic layer. Examples of such devices are:</a:t>
            </a:r>
          </a:p>
          <a:p>
            <a:pPr>
              <a:buNone/>
            </a:pPr>
            <a:r>
              <a:rPr dirty="0" lang="en-US" smtClean="0">
                <a:latin typeface="Arial Black" pitchFamily="34" charset="0"/>
              </a:rPr>
              <a:t>a. Floppy Diskette</a:t>
            </a:r>
          </a:p>
          <a:p>
            <a:pPr>
              <a:buNone/>
            </a:pPr>
            <a:r>
              <a:rPr dirty="0" lang="en-US" smtClean="0">
                <a:latin typeface="Arial Black" pitchFamily="34" charset="0"/>
              </a:rPr>
              <a:t>b. Hard Disk</a:t>
            </a:r>
          </a:p>
          <a:p>
            <a:pPr>
              <a:buNone/>
            </a:pPr>
            <a:r>
              <a:rPr dirty="0" lang="en-US" smtClean="0">
                <a:latin typeface="Arial Black" pitchFamily="34" charset="0"/>
              </a:rPr>
              <a:t>c. Magnetic Tape</a:t>
            </a:r>
          </a:p>
          <a:p>
            <a:pPr>
              <a:buNone/>
            </a:pPr>
            <a:r>
              <a:rPr dirty="0" lang="en-US" smtClean="0">
                <a:latin typeface="Arial Black" pitchFamily="34" charset="0"/>
              </a:rPr>
              <a:t>d. Zip disks</a:t>
            </a:r>
          </a:p>
          <a:p>
            <a:pPr>
              <a:buNone/>
            </a:pPr>
            <a:r>
              <a:rPr dirty="0" lang="en-US" smtClean="0">
                <a:latin typeface="Arial Black" pitchFamily="34" charset="0"/>
              </a:rPr>
              <a:t>e. </a:t>
            </a:r>
            <a:r>
              <a:rPr dirty="0" lang="en-US" err="1" smtClean="0">
                <a:latin typeface="Arial Black" pitchFamily="34" charset="0"/>
              </a:rPr>
              <a:t>Jaz</a:t>
            </a:r>
            <a:r>
              <a:rPr dirty="0" lang="en-US" smtClean="0">
                <a:latin typeface="Arial Black" pitchFamily="34" charset="0"/>
              </a:rPr>
              <a:t> disks</a:t>
            </a:r>
          </a:p>
          <a:p>
            <a:pPr>
              <a:buNone/>
            </a:pPr>
            <a:r>
              <a:rPr dirty="0" lang="en-US" smtClean="0">
                <a:latin typeface="Arial Black" pitchFamily="34" charset="0"/>
              </a:rPr>
              <a:t>f. Laser Servo 120 </a:t>
            </a:r>
            <a:r>
              <a:rPr dirty="0" lang="en-US" err="1" smtClean="0">
                <a:latin typeface="Arial Black" pitchFamily="34" charset="0"/>
              </a:rPr>
              <a:t>SuperDisks</a:t>
            </a:r>
            <a:endParaRPr dirty="0" lang="en-US" smtClean="0">
              <a:latin typeface="Arial Black" pitchFamily="34" charset="0"/>
            </a:endParaRPr>
          </a:p>
          <a:p>
            <a:pPr>
              <a:buNone/>
            </a:pPr>
            <a:r>
              <a:rPr dirty="0" lang="en-US" smtClean="0">
                <a:latin typeface="Arial Black" pitchFamily="34" charset="0"/>
              </a:rPr>
              <a:t>g. High capacity floppy disk (</a:t>
            </a:r>
            <a:r>
              <a:rPr dirty="0" lang="en-US" err="1" smtClean="0">
                <a:latin typeface="Arial Black" pitchFamily="34" charset="0"/>
              </a:rPr>
              <a:t>HiFD</a:t>
            </a:r>
            <a:r>
              <a:rPr dirty="0" lang="en-US" smtClean="0">
                <a:latin typeface="Arial Black" pitchFamily="34" charset="0"/>
              </a:rPr>
              <a:t>)</a:t>
            </a:r>
          </a:p>
          <a:p>
            <a:pPr>
              <a:buNone/>
            </a:pPr>
            <a:r>
              <a:rPr dirty="0" lang="en-US" smtClean="0">
                <a:latin typeface="Arial Black" pitchFamily="34" charset="0"/>
              </a:rPr>
              <a:t> The magnetic layer is </a:t>
            </a:r>
            <a:r>
              <a:rPr dirty="0" lang="en-US" err="1" smtClean="0">
                <a:latin typeface="Arial Black" pitchFamily="34" charset="0"/>
              </a:rPr>
              <a:t>magnetised</a:t>
            </a:r>
            <a:r>
              <a:rPr dirty="0" lang="en-US" smtClean="0">
                <a:latin typeface="Arial Black" pitchFamily="34" charset="0"/>
              </a:rPr>
              <a:t> when there is a binary ‘1’ and left un-</a:t>
            </a:r>
            <a:r>
              <a:rPr dirty="0" lang="en-US" err="1" smtClean="0">
                <a:latin typeface="Arial Black" pitchFamily="34" charset="0"/>
              </a:rPr>
              <a:t>magnetised</a:t>
            </a:r>
            <a:r>
              <a:rPr dirty="0" lang="en-US" smtClean="0">
                <a:latin typeface="Arial Black" pitchFamily="34" charset="0"/>
              </a:rPr>
              <a:t> when there is a binary ‘0’.</a:t>
            </a:r>
            <a:endParaRPr dirty="0" lang="en-US">
              <a:latin typeface="Arial Black" pitchFamily="34" charset="0"/>
            </a:endParaRPr>
          </a:p>
        </p:txBody>
      </p:sp>
    </p:spTree>
  </p:cSld>
  <p:clrMapOvr>
    <a:masterClrMapping/>
  </p:clrMapOvr>
  <p:transition spd="slow">
    <p:newsflash/>
  </p:transition>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354" name=""/>
        <p:cNvGrpSpPr/>
        <p:nvPr/>
      </p:nvGrpSpPr>
      <p:grpSpPr>
        <a:xfrm>
          <a:off x="0" y="0"/>
          <a:ext cx="0" cy="0"/>
          <a:chOff x="0" y="0"/>
          <a:chExt cx="0" cy="0"/>
        </a:xfrm>
      </p:grpSpPr>
      <p:sp>
        <p:nvSpPr>
          <p:cNvPr id="1048831" name="Content Placeholder 1"/>
          <p:cNvSpPr>
            <a:spLocks noGrp="1"/>
          </p:cNvSpPr>
          <p:nvPr>
            <p:ph idx="1"/>
          </p:nvPr>
        </p:nvSpPr>
        <p:spPr>
          <a:xfrm>
            <a:off x="228600" y="304800"/>
            <a:ext cx="8686799" cy="6324599"/>
          </a:xfrm>
          <a:solidFill>
            <a:srgbClr val="FFFF00"/>
          </a:solidFill>
        </p:spPr>
        <p:txBody>
          <a:bodyPr>
            <a:normAutofit/>
          </a:bodyPr>
          <a:p>
            <a:pPr>
              <a:buNone/>
            </a:pPr>
            <a:r>
              <a:rPr dirty="0" sz="2000" lang="en-US" smtClean="0">
                <a:solidFill>
                  <a:srgbClr val="3014DA"/>
                </a:solidFill>
                <a:latin typeface="Arial Black" pitchFamily="34" charset="0"/>
              </a:rPr>
              <a:t>a) </a:t>
            </a:r>
            <a:r>
              <a:rPr dirty="0" sz="2000" lang="en-US" u="sng" smtClean="0">
                <a:solidFill>
                  <a:srgbClr val="008000"/>
                </a:solidFill>
                <a:latin typeface="Arial Black" pitchFamily="34" charset="0"/>
              </a:rPr>
              <a:t>Floppy Diskette /Floppy disk drive (FDD)</a:t>
            </a:r>
          </a:p>
          <a:p>
            <a:pPr>
              <a:buFont typeface="Wingdings" pitchFamily="2" charset="2"/>
              <a:buChar char="Ø"/>
            </a:pPr>
            <a:r>
              <a:rPr dirty="0" sz="2000" lang="en-US" smtClean="0">
                <a:solidFill>
                  <a:srgbClr val="3014DA"/>
                </a:solidFill>
                <a:latin typeface="Arial Black" pitchFamily="34" charset="0"/>
              </a:rPr>
              <a:t>Floppy disks store small amount of data typically not larger than 1.44MB. These small diskettes are used mainly to transport small files from one computer to another. The construction of the floppy is basically a plastic disk coated with magnetic material, enclosed in a plastic jacket to protect the magnetic material.</a:t>
            </a:r>
          </a:p>
          <a:p>
            <a:pPr>
              <a:buFont typeface="Wingdings" pitchFamily="2" charset="2"/>
              <a:buChar char="Ø"/>
            </a:pPr>
            <a:r>
              <a:rPr dirty="0" sz="2000" lang="en-US" smtClean="0">
                <a:solidFill>
                  <a:srgbClr val="3014DA"/>
                </a:solidFill>
                <a:latin typeface="Arial Black" pitchFamily="34" charset="0"/>
              </a:rPr>
              <a:t>In order to write data to a floppy it must be formatted first. This procedure involves the creation of sectors and tracks. On the diskette, data is recorded on closed concentric rings (tracks).</a:t>
            </a:r>
          </a:p>
          <a:p>
            <a:pPr>
              <a:buFont typeface="Wingdings" pitchFamily="2" charset="2"/>
              <a:buChar char="Ø"/>
            </a:pPr>
            <a:r>
              <a:rPr dirty="0" sz="2000" lang="en-US" smtClean="0">
                <a:solidFill>
                  <a:srgbClr val="3014DA"/>
                </a:solidFill>
                <a:latin typeface="Arial Black" pitchFamily="34" charset="0"/>
              </a:rPr>
              <a:t>Each track is divided into sectors. These are invisible wedged-shaped sections used by the computer for storage reference purposes.</a:t>
            </a:r>
          </a:p>
          <a:p>
            <a:pPr>
              <a:buFont typeface="Wingdings" pitchFamily="2" charset="2"/>
              <a:buChar char="Ø"/>
            </a:pPr>
            <a:r>
              <a:rPr dirty="0" sz="2000" lang="en-US" smtClean="0">
                <a:solidFill>
                  <a:srgbClr val="3014DA"/>
                </a:solidFill>
                <a:latin typeface="Arial Black" pitchFamily="34" charset="0"/>
              </a:rPr>
              <a:t>Floppy diskettes are now obsolete in the market due to the entry of affordable mass storage media such as </a:t>
            </a:r>
            <a:r>
              <a:rPr dirty="0" sz="2000" i="1" lang="en-US" smtClean="0">
                <a:solidFill>
                  <a:srgbClr val="3014DA"/>
                </a:solidFill>
                <a:latin typeface="Arial Black" pitchFamily="34" charset="0"/>
              </a:rPr>
              <a:t>flash drives </a:t>
            </a:r>
            <a:r>
              <a:rPr dirty="0" sz="2000" lang="en-US" smtClean="0">
                <a:solidFill>
                  <a:srgbClr val="3014DA"/>
                </a:solidFill>
                <a:latin typeface="Arial Black" pitchFamily="34" charset="0"/>
              </a:rPr>
              <a:t>and </a:t>
            </a:r>
            <a:r>
              <a:rPr dirty="0" sz="2000" i="1" lang="en-US" smtClean="0">
                <a:solidFill>
                  <a:srgbClr val="3014DA"/>
                </a:solidFill>
                <a:latin typeface="Arial Black" pitchFamily="34" charset="0"/>
              </a:rPr>
              <a:t>memory cards</a:t>
            </a:r>
            <a:r>
              <a:rPr dirty="0" sz="2000" lang="en-US" smtClean="0">
                <a:solidFill>
                  <a:srgbClr val="3014DA"/>
                </a:solidFill>
                <a:latin typeface="Arial Black" pitchFamily="34" charset="0"/>
              </a:rPr>
              <a:t>.</a:t>
            </a:r>
          </a:p>
          <a:p>
            <a:pPr>
              <a:buFont typeface="Wingdings" pitchFamily="2" charset="2"/>
              <a:buChar char="Ø"/>
            </a:pPr>
            <a:r>
              <a:rPr dirty="0" sz="2000" lang="en-US" smtClean="0">
                <a:solidFill>
                  <a:srgbClr val="3014DA"/>
                </a:solidFill>
                <a:latin typeface="Arial Black" pitchFamily="34" charset="0"/>
              </a:rPr>
              <a:t>Floppy diskettes are removable storage media because they are not housed inside the system unit.</a:t>
            </a:r>
            <a:endParaRPr dirty="0" sz="2000" lang="en-US">
              <a:solidFill>
                <a:srgbClr val="3014DA"/>
              </a:solidFill>
              <a:latin typeface="Arial Black" pitchFamily="34" charset="0"/>
            </a:endParaRPr>
          </a:p>
        </p:txBody>
      </p:sp>
    </p:spTree>
  </p:cSld>
  <p:clrMapOvr>
    <a:masterClrMapping/>
  </p:clrMapOvr>
  <p:transition spd="slow">
    <p:newsflash/>
  </p:transition>
  <p:timing/>
</p:sld>
</file>

<file path=ppt/slides/slide149.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55" name=""/>
        <p:cNvGrpSpPr/>
        <p:nvPr/>
      </p:nvGrpSpPr>
      <p:grpSpPr>
        <a:xfrm>
          <a:off x="0" y="0"/>
          <a:ext cx="0" cy="0"/>
          <a:chOff x="0" y="0"/>
          <a:chExt cx="0" cy="0"/>
        </a:xfrm>
      </p:grpSpPr>
      <p:pic>
        <p:nvPicPr>
          <p:cNvPr id="2097193" name="Picture 2"/>
          <p:cNvPicPr>
            <a:picLocks noChangeAspect="1" noChangeArrowheads="1"/>
          </p:cNvPicPr>
          <p:nvPr/>
        </p:nvPicPr>
        <p:blipFill>
          <a:blip xmlns:r="http://schemas.openxmlformats.org/officeDocument/2006/relationships" r:embed="rId2"/>
          <a:srcRect/>
          <a:stretch>
            <a:fillRect/>
          </a:stretch>
        </p:blipFill>
        <p:spPr bwMode="auto">
          <a:xfrm>
            <a:off x="533400" y="381000"/>
            <a:ext cx="4876800" cy="5071533"/>
          </a:xfrm>
          <a:prstGeom prst="rect"/>
          <a:noFill/>
          <a:ln w="9525">
            <a:noFill/>
            <a:miter lim="800000"/>
            <a:headEnd/>
            <a:tailEnd/>
          </a:ln>
          <a:effectLst/>
        </p:spPr>
      </p:pic>
      <p:cxnSp>
        <p:nvCxnSpPr>
          <p:cNvPr id="3145788" name="Straight Arrow Connector 5"/>
          <p:cNvCxnSpPr>
            <a:cxnSpLocks/>
          </p:cNvCxnSpPr>
          <p:nvPr/>
        </p:nvCxnSpPr>
        <p:spPr>
          <a:xfrm rot="10800000">
            <a:off x="4419600" y="1979612"/>
            <a:ext cx="2590800" cy="1588"/>
          </a:xfrm>
          <a:prstGeom prst="straightConnector1"/>
          <a:ln>
            <a:tailEnd type="arrow"/>
          </a:ln>
        </p:spPr>
        <p:style>
          <a:lnRef idx="3">
            <a:schemeClr val="lt1"/>
          </a:lnRef>
          <a:fillRef idx="1">
            <a:schemeClr val="accent5"/>
          </a:fillRef>
          <a:effectRef idx="1">
            <a:schemeClr val="accent5"/>
          </a:effectRef>
          <a:fontRef idx="minor">
            <a:schemeClr val="lt1"/>
          </a:fontRef>
        </p:style>
      </p:cxnSp>
      <p:cxnSp>
        <p:nvCxnSpPr>
          <p:cNvPr id="3145789" name="Straight Arrow Connector 7"/>
          <p:cNvCxnSpPr>
            <a:cxnSpLocks/>
          </p:cNvCxnSpPr>
          <p:nvPr/>
        </p:nvCxnSpPr>
        <p:spPr>
          <a:xfrm rot="5400000" flipH="1" flipV="1">
            <a:off x="2209800" y="5257800"/>
            <a:ext cx="1219994" cy="794"/>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90" name="Straight Arrow Connector 11"/>
          <p:cNvCxnSpPr>
            <a:cxnSpLocks/>
          </p:cNvCxnSpPr>
          <p:nvPr/>
        </p:nvCxnSpPr>
        <p:spPr>
          <a:xfrm rot="10800000">
            <a:off x="2743200" y="1828800"/>
            <a:ext cx="3200400" cy="1752600"/>
          </a:xfrm>
          <a:prstGeom prst="straightConnector1"/>
          <a:ln>
            <a:tailEnd type="arrow"/>
          </a:ln>
        </p:spPr>
        <p:style>
          <a:lnRef idx="3">
            <a:schemeClr val="lt1"/>
          </a:lnRef>
          <a:fillRef idx="1">
            <a:schemeClr val="accent5"/>
          </a:fillRef>
          <a:effectRef idx="1">
            <a:schemeClr val="accent5"/>
          </a:effectRef>
          <a:fontRef idx="minor">
            <a:schemeClr val="lt1"/>
          </a:fontRef>
        </p:style>
      </p:cxnSp>
      <p:sp>
        <p:nvSpPr>
          <p:cNvPr id="1048832" name="TextBox 12"/>
          <p:cNvSpPr txBox="1"/>
          <p:nvPr/>
        </p:nvSpPr>
        <p:spPr>
          <a:xfrm>
            <a:off x="5943600" y="3352800"/>
            <a:ext cx="2971800" cy="1754326"/>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dirty="0" lang="en-US" smtClean="0"/>
              <a:t>Metal protective plate (shutter)</a:t>
            </a:r>
          </a:p>
          <a:p>
            <a:r>
              <a:rPr dirty="0" lang="en-US" smtClean="0"/>
              <a:t>that moves aside (in disk</a:t>
            </a:r>
          </a:p>
          <a:p>
            <a:r>
              <a:rPr dirty="0" lang="en-US" smtClean="0"/>
              <a:t>drives) to expose data access</a:t>
            </a:r>
          </a:p>
          <a:p>
            <a:r>
              <a:rPr dirty="0" lang="en-US" smtClean="0"/>
              <a:t>are on disk</a:t>
            </a:r>
            <a:endParaRPr dirty="0" lang="en-US"/>
          </a:p>
        </p:txBody>
      </p:sp>
      <p:cxnSp>
        <p:nvCxnSpPr>
          <p:cNvPr id="3145791" name="Straight Arrow Connector 15"/>
          <p:cNvCxnSpPr>
            <a:cxnSpLocks/>
          </p:cNvCxnSpPr>
          <p:nvPr/>
        </p:nvCxnSpPr>
        <p:spPr>
          <a:xfrm rot="10800000">
            <a:off x="3581400" y="990600"/>
            <a:ext cx="3048000" cy="1588"/>
          </a:xfrm>
          <a:prstGeom prst="straightConnector1"/>
          <a:ln>
            <a:tailEnd type="arrow"/>
          </a:ln>
        </p:spPr>
        <p:style>
          <a:lnRef idx="3">
            <a:schemeClr val="lt1"/>
          </a:lnRef>
          <a:fillRef idx="1">
            <a:schemeClr val="accent5"/>
          </a:fillRef>
          <a:effectRef idx="1">
            <a:schemeClr val="accent5"/>
          </a:effectRef>
          <a:fontRef idx="minor">
            <a:schemeClr val="lt1"/>
          </a:fontRef>
        </p:style>
      </p:cxnSp>
      <p:sp>
        <p:nvSpPr>
          <p:cNvPr id="1048833" name="TextBox 17"/>
          <p:cNvSpPr txBox="1"/>
          <p:nvPr/>
        </p:nvSpPr>
        <p:spPr>
          <a:xfrm>
            <a:off x="7162800" y="1828800"/>
            <a:ext cx="1752600" cy="646331"/>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dirty="0" lang="en-US" smtClean="0"/>
              <a:t>Hard plastic jacket</a:t>
            </a:r>
            <a:endParaRPr dirty="0" lang="en-US"/>
          </a:p>
        </p:txBody>
      </p:sp>
      <p:sp>
        <p:nvSpPr>
          <p:cNvPr id="1048834" name="TextBox 18"/>
          <p:cNvSpPr txBox="1"/>
          <p:nvPr/>
        </p:nvSpPr>
        <p:spPr>
          <a:xfrm>
            <a:off x="2438400" y="5867400"/>
            <a:ext cx="1752600" cy="369332"/>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dirty="0" lang="en-US" smtClean="0"/>
              <a:t>label</a:t>
            </a:r>
            <a:endParaRPr dirty="0" lang="en-US"/>
          </a:p>
        </p:txBody>
      </p:sp>
      <p:sp>
        <p:nvSpPr>
          <p:cNvPr id="1048835" name="TextBox 20"/>
          <p:cNvSpPr txBox="1"/>
          <p:nvPr/>
        </p:nvSpPr>
        <p:spPr>
          <a:xfrm>
            <a:off x="6553200" y="762000"/>
            <a:ext cx="2057400" cy="369332"/>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dirty="0" lang="en-US" smtClean="0"/>
              <a:t>Data Access Area</a:t>
            </a:r>
            <a:endParaRPr dirty="0" lang="en-US"/>
          </a:p>
        </p:txBody>
      </p:sp>
    </p:spTree>
  </p:cSld>
  <p:clrMapOvr>
    <a:masterClrMapping/>
  </p:clrMapOvr>
  <p:transition spd="slow">
    <p:newsflash/>
  </p:transition>
  <p:timing/>
</p:sld>
</file>

<file path=ppt/slides/slide150.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56" name=""/>
        <p:cNvGrpSpPr/>
        <p:nvPr/>
      </p:nvGrpSpPr>
      <p:grpSpPr>
        <a:xfrm>
          <a:off x="0" y="0"/>
          <a:ext cx="0" cy="0"/>
          <a:chOff x="0" y="0"/>
          <a:chExt cx="0" cy="0"/>
        </a:xfrm>
      </p:grpSpPr>
      <p:pic>
        <p:nvPicPr>
          <p:cNvPr id="2097194" name="Picture 2"/>
          <p:cNvPicPr>
            <a:picLocks noChangeAspect="1" noChangeArrowheads="1"/>
          </p:cNvPicPr>
          <p:nvPr/>
        </p:nvPicPr>
        <p:blipFill>
          <a:blip xmlns:r="http://schemas.openxmlformats.org/officeDocument/2006/relationships" r:embed="rId2"/>
          <a:srcRect/>
          <a:stretch>
            <a:fillRect/>
          </a:stretch>
        </p:blipFill>
        <p:spPr bwMode="auto">
          <a:xfrm>
            <a:off x="542164" y="609600"/>
            <a:ext cx="4744212" cy="5029200"/>
          </a:xfrm>
          <a:prstGeom prst="rect"/>
          <a:noFill/>
          <a:ln w="9525">
            <a:noFill/>
            <a:miter lim="800000"/>
            <a:headEnd/>
            <a:tailEnd/>
          </a:ln>
          <a:effectLst/>
        </p:spPr>
      </p:pic>
      <p:cxnSp>
        <p:nvCxnSpPr>
          <p:cNvPr id="3145792" name="Straight Arrow Connector 6"/>
          <p:cNvCxnSpPr>
            <a:cxnSpLocks/>
          </p:cNvCxnSpPr>
          <p:nvPr/>
        </p:nvCxnSpPr>
        <p:spPr>
          <a:xfrm rot="10800000">
            <a:off x="4953000" y="5103811"/>
            <a:ext cx="1143000" cy="1588"/>
          </a:xfrm>
          <a:prstGeom prst="straightConnector1"/>
          <a:ln>
            <a:tailEnd type="arrow"/>
          </a:ln>
        </p:spPr>
        <p:style>
          <a:lnRef idx="3">
            <a:schemeClr val="lt1"/>
          </a:lnRef>
          <a:fillRef idx="1">
            <a:schemeClr val="accent5"/>
          </a:fillRef>
          <a:effectRef idx="1">
            <a:schemeClr val="accent5"/>
          </a:effectRef>
          <a:fontRef idx="minor">
            <a:schemeClr val="lt1"/>
          </a:fontRef>
        </p:style>
      </p:cxnSp>
      <p:sp>
        <p:nvSpPr>
          <p:cNvPr id="1048836" name="TextBox 8"/>
          <p:cNvSpPr txBox="1"/>
          <p:nvPr/>
        </p:nvSpPr>
        <p:spPr>
          <a:xfrm>
            <a:off x="6096000" y="4888468"/>
            <a:ext cx="1981200" cy="1384995"/>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b="1" dirty="0" sz="2800" lang="en-US" smtClean="0"/>
              <a:t>Write Protection notch. </a:t>
            </a:r>
            <a:endParaRPr b="1" dirty="0" sz="2800" lang="en-US"/>
          </a:p>
        </p:txBody>
      </p:sp>
      <p:cxnSp>
        <p:nvCxnSpPr>
          <p:cNvPr id="3145793" name="Straight Arrow Connector 11"/>
          <p:cNvCxnSpPr>
            <a:cxnSpLocks/>
          </p:cNvCxnSpPr>
          <p:nvPr/>
        </p:nvCxnSpPr>
        <p:spPr>
          <a:xfrm rot="10800000">
            <a:off x="3276600" y="2895600"/>
            <a:ext cx="2971800" cy="1588"/>
          </a:xfrm>
          <a:prstGeom prst="straightConnector1"/>
          <a:ln>
            <a:tailEnd type="arrow"/>
          </a:ln>
        </p:spPr>
        <p:style>
          <a:lnRef idx="3">
            <a:schemeClr val="lt1"/>
          </a:lnRef>
          <a:fillRef idx="1">
            <a:schemeClr val="accent5"/>
          </a:fillRef>
          <a:effectRef idx="1">
            <a:schemeClr val="accent5"/>
          </a:effectRef>
          <a:fontRef idx="minor">
            <a:schemeClr val="lt1"/>
          </a:fontRef>
        </p:style>
      </p:cxnSp>
      <p:sp>
        <p:nvSpPr>
          <p:cNvPr id="1048837" name="TextBox 13"/>
          <p:cNvSpPr txBox="1"/>
          <p:nvPr/>
        </p:nvSpPr>
        <p:spPr>
          <a:xfrm>
            <a:off x="6248400" y="2743200"/>
            <a:ext cx="914400" cy="584775"/>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dirty="0" sz="3200" lang="en-US" smtClean="0"/>
              <a:t>hub</a:t>
            </a:r>
            <a:endParaRPr dirty="0" sz="3200" lang="en-US"/>
          </a:p>
        </p:txBody>
      </p:sp>
    </p:spTree>
  </p:cSld>
  <p:clrMapOvr>
    <a:masterClrMapping/>
  </p:clrMapOvr>
  <p:transition spd="slow">
    <p:newsflash/>
  </p:transition>
  <p:timing/>
</p:sld>
</file>

<file path=ppt/slides/slide151.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57" name=""/>
        <p:cNvGrpSpPr/>
        <p:nvPr/>
      </p:nvGrpSpPr>
      <p:grpSpPr>
        <a:xfrm>
          <a:off x="0" y="0"/>
          <a:ext cx="0" cy="0"/>
          <a:chOff x="0" y="0"/>
          <a:chExt cx="0" cy="0"/>
        </a:xfrm>
      </p:grpSpPr>
      <p:pic>
        <p:nvPicPr>
          <p:cNvPr id="2097195" name="Picture 2"/>
          <p:cNvPicPr>
            <a:picLocks noChangeAspect="1" noChangeArrowheads="1"/>
          </p:cNvPicPr>
          <p:nvPr/>
        </p:nvPicPr>
        <p:blipFill>
          <a:blip xmlns:r="http://schemas.openxmlformats.org/officeDocument/2006/relationships" r:embed="rId2"/>
          <a:srcRect/>
          <a:stretch>
            <a:fillRect/>
          </a:stretch>
        </p:blipFill>
        <p:spPr bwMode="auto">
          <a:xfrm>
            <a:off x="4915217" y="2362200"/>
            <a:ext cx="4076383" cy="2819400"/>
          </a:xfrm>
          <a:prstGeom prst="rect"/>
          <a:noFill/>
          <a:ln w="9525">
            <a:noFill/>
            <a:miter lim="800000"/>
            <a:headEnd/>
            <a:tailEnd/>
          </a:ln>
          <a:effectLst/>
        </p:spPr>
      </p:pic>
      <p:pic>
        <p:nvPicPr>
          <p:cNvPr id="2097196" name="Picture 3"/>
          <p:cNvPicPr>
            <a:picLocks noChangeAspect="1" noChangeArrowheads="1"/>
          </p:cNvPicPr>
          <p:nvPr/>
        </p:nvPicPr>
        <p:blipFill>
          <a:blip xmlns:r="http://schemas.openxmlformats.org/officeDocument/2006/relationships" r:embed="rId3"/>
          <a:srcRect/>
          <a:stretch>
            <a:fillRect/>
          </a:stretch>
        </p:blipFill>
        <p:spPr bwMode="auto">
          <a:xfrm>
            <a:off x="228600" y="152400"/>
            <a:ext cx="4648200" cy="6477000"/>
          </a:xfrm>
          <a:prstGeom prst="rect"/>
          <a:noFill/>
          <a:ln w="9525">
            <a:noFill/>
            <a:miter lim="800000"/>
            <a:headEnd/>
            <a:tailEnd/>
          </a:ln>
          <a:effectLst/>
        </p:spPr>
      </p:pic>
      <p:sp>
        <p:nvSpPr>
          <p:cNvPr id="1048838" name="TextBox 5"/>
          <p:cNvSpPr txBox="1"/>
          <p:nvPr/>
        </p:nvSpPr>
        <p:spPr>
          <a:xfrm>
            <a:off x="6477000" y="5181600"/>
            <a:ext cx="2438400" cy="369332"/>
          </a:xfrm>
          <a:prstGeom prst="rect"/>
        </p:spPr>
        <p:style>
          <a:lnRef idx="3">
            <a:schemeClr val="lt1"/>
          </a:lnRef>
          <a:fillRef idx="1">
            <a:schemeClr val="accent5"/>
          </a:fillRef>
          <a:effectRef idx="1">
            <a:schemeClr val="accent5"/>
          </a:effectRef>
          <a:fontRef idx="minor">
            <a:schemeClr val="lt1"/>
          </a:fontRef>
        </p:style>
        <p:txBody>
          <a:bodyPr rtlCol="0" wrap="square">
            <a:spAutoFit/>
          </a:bodyPr>
          <a:p>
            <a:r>
              <a:rPr b="1" dirty="0" lang="en-US" smtClean="0"/>
              <a:t>Surface of disk</a:t>
            </a:r>
            <a:endParaRPr b="1" dirty="0" lang="en-US"/>
          </a:p>
        </p:txBody>
      </p:sp>
    </p:spTree>
  </p:cSld>
  <p:clrMapOvr>
    <a:masterClrMapping/>
  </p:clrMapOvr>
  <p:transition spd="slow">
    <p:newsflash/>
  </p:transition>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358" name=""/>
        <p:cNvGrpSpPr/>
        <p:nvPr/>
      </p:nvGrpSpPr>
      <p:grpSpPr>
        <a:xfrm>
          <a:off x="0" y="0"/>
          <a:ext cx="0" cy="0"/>
          <a:chOff x="0" y="0"/>
          <a:chExt cx="0" cy="0"/>
        </a:xfrm>
      </p:grpSpPr>
      <p:sp>
        <p:nvSpPr>
          <p:cNvPr id="1048839" name="Content Placeholder 1"/>
          <p:cNvSpPr>
            <a:spLocks noGrp="1"/>
          </p:cNvSpPr>
          <p:nvPr>
            <p:ph idx="1"/>
          </p:nvPr>
        </p:nvSpPr>
        <p:spPr>
          <a:xfrm>
            <a:off x="152400" y="152400"/>
            <a:ext cx="8763000" cy="6477000"/>
          </a:xfrm>
          <a:solidFill>
            <a:srgbClr val="FFFF00"/>
          </a:solidFill>
        </p:spPr>
        <p:txBody>
          <a:bodyPr>
            <a:noAutofit/>
          </a:bodyPr>
          <a:p>
            <a:pPr>
              <a:buNone/>
            </a:pPr>
            <a:r>
              <a:rPr dirty="0" lang="en-US" smtClean="0">
                <a:solidFill>
                  <a:srgbClr val="FF0000"/>
                </a:solidFill>
                <a:latin typeface="Arial Black" pitchFamily="34" charset="0"/>
              </a:rPr>
              <a:t>b) </a:t>
            </a:r>
            <a:r>
              <a:rPr dirty="0" lang="en-US" u="sng" smtClean="0">
                <a:solidFill>
                  <a:srgbClr val="FF0000"/>
                </a:solidFill>
                <a:latin typeface="Arial Black" pitchFamily="34" charset="0"/>
              </a:rPr>
              <a:t>Hard Disks/hard Disk Drive (HDD)</a:t>
            </a:r>
          </a:p>
          <a:p>
            <a:pPr>
              <a:buNone/>
            </a:pPr>
            <a:r>
              <a:rPr dirty="0" sz="2000" i="1" lang="en-US" smtClean="0">
                <a:solidFill>
                  <a:schemeClr val="tx1"/>
                </a:solidFill>
                <a:latin typeface="Arial Black" pitchFamily="34" charset="0"/>
              </a:rPr>
              <a:t>The hard disk is the computers’ main permanent storage media.</a:t>
            </a:r>
          </a:p>
          <a:p>
            <a:pPr>
              <a:buNone/>
            </a:pPr>
            <a:r>
              <a:rPr dirty="0" sz="2000" lang="en-US" smtClean="0">
                <a:solidFill>
                  <a:srgbClr val="3014DA"/>
                </a:solidFill>
                <a:latin typeface="Arial Black" pitchFamily="34" charset="0"/>
              </a:rPr>
              <a:t>As the name implies, hard disks are built with metal or glass platters covered with a substance that allows data to be held in the form of </a:t>
            </a:r>
            <a:r>
              <a:rPr dirty="0" sz="2000" lang="en-US" err="1" smtClean="0">
                <a:solidFill>
                  <a:srgbClr val="3014DA"/>
                </a:solidFill>
                <a:latin typeface="Arial Black" pitchFamily="34" charset="0"/>
              </a:rPr>
              <a:t>magnetised</a:t>
            </a:r>
            <a:r>
              <a:rPr dirty="0" sz="2000" lang="en-US" smtClean="0">
                <a:solidFill>
                  <a:srgbClr val="3014DA"/>
                </a:solidFill>
                <a:latin typeface="Arial Black" pitchFamily="34" charset="0"/>
              </a:rPr>
              <a:t> spots.</a:t>
            </a:r>
          </a:p>
          <a:p>
            <a:pPr>
              <a:buNone/>
            </a:pPr>
            <a:r>
              <a:rPr dirty="0" sz="2000" lang="en-US" smtClean="0">
                <a:solidFill>
                  <a:srgbClr val="3014DA"/>
                </a:solidFill>
                <a:latin typeface="Arial Black" pitchFamily="34" charset="0"/>
              </a:rPr>
              <a:t>Today hard disks are composed of more than one disk (also named as platter), which are stacked on each other. This technology gives the possibility of having large storage capacity. Typically computer systems today have an 80GB and more hard disk capacity.</a:t>
            </a:r>
          </a:p>
          <a:p>
            <a:pPr>
              <a:buNone/>
            </a:pPr>
            <a:r>
              <a:rPr dirty="0" sz="2000" lang="en-US" smtClean="0">
                <a:solidFill>
                  <a:srgbClr val="3014DA"/>
                </a:solidFill>
                <a:latin typeface="Arial Black" pitchFamily="34" charset="0"/>
              </a:rPr>
              <a:t>Traditionally, the hard disk is mounted inside the system unit, hence, it is referred to as a </a:t>
            </a:r>
            <a:r>
              <a:rPr dirty="0" sz="2000" i="1" lang="en-US" smtClean="0">
                <a:solidFill>
                  <a:srgbClr val="002060"/>
                </a:solidFill>
                <a:latin typeface="Arial Black" pitchFamily="34" charset="0"/>
              </a:rPr>
              <a:t>fixed storage</a:t>
            </a:r>
            <a:r>
              <a:rPr dirty="0" sz="2000" lang="en-US" smtClean="0">
                <a:solidFill>
                  <a:srgbClr val="002060"/>
                </a:solidFill>
                <a:latin typeface="Arial Black" pitchFamily="34" charset="0"/>
              </a:rPr>
              <a:t>. </a:t>
            </a:r>
            <a:r>
              <a:rPr dirty="0" sz="2000" lang="en-US" smtClean="0">
                <a:solidFill>
                  <a:srgbClr val="3014DA"/>
                </a:solidFill>
                <a:latin typeface="Arial Black" pitchFamily="34" charset="0"/>
              </a:rPr>
              <a:t>However modern technology has brought about removable hard disks.</a:t>
            </a:r>
          </a:p>
          <a:p>
            <a:pPr>
              <a:buNone/>
            </a:pPr>
            <a:r>
              <a:rPr dirty="0" sz="2000" lang="en-US" smtClean="0">
                <a:solidFill>
                  <a:srgbClr val="3014DA"/>
                </a:solidFill>
                <a:latin typeface="Arial Black" pitchFamily="34" charset="0"/>
              </a:rPr>
              <a:t>Most hard disks are connected to the motherboard via a channel called </a:t>
            </a:r>
            <a:r>
              <a:rPr dirty="0" sz="2000" i="1" lang="en-US" smtClean="0">
                <a:solidFill>
                  <a:srgbClr val="002060"/>
                </a:solidFill>
                <a:latin typeface="Arial Black" pitchFamily="34" charset="0"/>
              </a:rPr>
              <a:t>controller</a:t>
            </a:r>
            <a:r>
              <a:rPr dirty="0" sz="2000" lang="en-US" smtClean="0">
                <a:solidFill>
                  <a:srgbClr val="3014DA"/>
                </a:solidFill>
                <a:latin typeface="Arial Black" pitchFamily="34" charset="0"/>
              </a:rPr>
              <a:t>. </a:t>
            </a:r>
          </a:p>
          <a:p>
            <a:pPr>
              <a:buNone/>
            </a:pPr>
            <a:r>
              <a:rPr dirty="0" sz="2000" lang="en-US" smtClean="0">
                <a:solidFill>
                  <a:srgbClr val="002060"/>
                </a:solidFill>
                <a:latin typeface="Arial Black" pitchFamily="34" charset="0"/>
              </a:rPr>
              <a:t>Some of these controllers are Integrated Drive Electronic (IDE), enhanced IDE or AT attachment (ATA).</a:t>
            </a:r>
            <a:endParaRPr dirty="0" sz="2000" lang="en-US">
              <a:solidFill>
                <a:srgbClr val="002060"/>
              </a:solidFill>
              <a:latin typeface="Arial Black" pitchFamily="34" charset="0"/>
            </a:endParaRPr>
          </a:p>
        </p:txBody>
      </p:sp>
    </p:spTree>
  </p:cSld>
  <p:clrMapOvr>
    <a:masterClrMapping/>
  </p:clrMapOvr>
  <p:transition spd="slow">
    <p:newsflash/>
  </p:transition>
  <p:timing/>
</p:sld>
</file>

<file path=ppt/slides/slide153.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59" name=""/>
        <p:cNvGrpSpPr/>
        <p:nvPr/>
      </p:nvGrpSpPr>
      <p:grpSpPr>
        <a:xfrm>
          <a:off x="0" y="0"/>
          <a:ext cx="0" cy="0"/>
          <a:chOff x="0" y="0"/>
          <a:chExt cx="0" cy="0"/>
        </a:xfrm>
      </p:grpSpPr>
      <p:pic>
        <p:nvPicPr>
          <p:cNvPr id="2097197" name="Picture 2"/>
          <p:cNvPicPr>
            <a:picLocks noChangeAspect="1" noChangeArrowheads="1"/>
          </p:cNvPicPr>
          <p:nvPr/>
        </p:nvPicPr>
        <p:blipFill>
          <a:blip xmlns:r="http://schemas.openxmlformats.org/officeDocument/2006/relationships" r:embed="rId2"/>
          <a:srcRect/>
          <a:stretch>
            <a:fillRect/>
          </a:stretch>
        </p:blipFill>
        <p:spPr bwMode="auto">
          <a:xfrm>
            <a:off x="249381" y="457200"/>
            <a:ext cx="8645235" cy="5943599"/>
          </a:xfrm>
          <a:prstGeom prst="rect"/>
          <a:noFill/>
          <a:ln w="9525">
            <a:noFill/>
            <a:miter lim="800000"/>
            <a:headEnd/>
            <a:tailEnd/>
          </a:ln>
          <a:effectLst/>
        </p:spPr>
      </p:pic>
      <p:sp>
        <p:nvSpPr>
          <p:cNvPr id="1048840" name="Rectangle 4"/>
          <p:cNvSpPr/>
          <p:nvPr/>
        </p:nvSpPr>
        <p:spPr>
          <a:xfrm>
            <a:off x="304800" y="5715000"/>
            <a:ext cx="2743200" cy="609600"/>
          </a:xfrm>
          <a:prstGeom prst="rec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rPr dirty="0" sz="2400" lang="en-US" smtClean="0">
                <a:latin typeface="Cooper Black" pitchFamily="18" charset="0"/>
              </a:rPr>
              <a:t>Hard Disk</a:t>
            </a:r>
            <a:endParaRPr dirty="0" sz="2400" lang="en-US">
              <a:latin typeface="Cooper Black" pitchFamily="18" charset="0"/>
            </a:endParaRPr>
          </a:p>
        </p:txBody>
      </p:sp>
    </p:spTree>
  </p:cSld>
  <p:clrMapOvr>
    <a:masterClrMapping/>
  </p:clrMapOvr>
  <p:transition spd="slow">
    <p:newsflash/>
  </p:transition>
  <p:timing/>
</p:sld>
</file>

<file path=ppt/slides/slide154.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2" name=""/>
        <p:cNvGrpSpPr/>
        <p:nvPr/>
      </p:nvGrpSpPr>
      <p:grpSpPr>
        <a:xfrm>
          <a:off x="0" y="0"/>
          <a:ext cx="0" cy="0"/>
          <a:chOff x="0" y="0"/>
          <a:chExt cx="0" cy="0"/>
        </a:xfrm>
      </p:grpSpPr>
      <p:pic>
        <p:nvPicPr>
          <p:cNvPr id="2097198" name="Picture 2"/>
          <p:cNvPicPr>
            <a:picLocks noChangeAspect="1" noChangeArrowheads="1"/>
          </p:cNvPicPr>
          <p:nvPr/>
        </p:nvPicPr>
        <p:blipFill>
          <a:blip xmlns:r="http://schemas.openxmlformats.org/officeDocument/2006/relationships" r:embed="rId2"/>
          <a:srcRect/>
          <a:stretch>
            <a:fillRect/>
          </a:stretch>
        </p:blipFill>
        <p:spPr bwMode="auto">
          <a:xfrm>
            <a:off x="304800" y="381000"/>
            <a:ext cx="6629400" cy="5791200"/>
          </a:xfrm>
          <a:prstGeom prst="rect"/>
          <a:noFill/>
          <a:ln w="9525">
            <a:noFill/>
            <a:miter lim="800000"/>
            <a:headEnd/>
            <a:tailEnd/>
          </a:ln>
          <a:effectLst/>
        </p:spPr>
      </p:pic>
      <p:cxnSp>
        <p:nvCxnSpPr>
          <p:cNvPr id="3145794" name="Straight Arrow Connector 5"/>
          <p:cNvCxnSpPr>
            <a:cxnSpLocks/>
            <a:stCxn id="1048844" idx="1"/>
          </p:cNvCxnSpPr>
          <p:nvPr/>
        </p:nvCxnSpPr>
        <p:spPr>
          <a:xfrm rot="10800000">
            <a:off x="5181600" y="3352800"/>
            <a:ext cx="2057400" cy="1466166"/>
          </a:xfrm>
          <a:prstGeom prst="straightConnector1"/>
          <a:ln w="38100">
            <a:solidFill>
              <a:schemeClr val="accent5">
                <a:lumMod val="60000"/>
                <a:lumOff val="40000"/>
              </a:schemeClr>
            </a:solidFill>
            <a:tailEnd type="arrow"/>
          </a:ln>
        </p:spPr>
        <p:style>
          <a:lnRef idx="2">
            <a:schemeClr val="dk1"/>
          </a:lnRef>
          <a:fillRef idx="1">
            <a:schemeClr val="lt1"/>
          </a:fillRef>
          <a:effectRef idx="0">
            <a:schemeClr val="dk1"/>
          </a:effectRef>
          <a:fontRef idx="minor">
            <a:schemeClr val="dk1"/>
          </a:fontRef>
        </p:style>
      </p:cxnSp>
      <p:sp>
        <p:nvSpPr>
          <p:cNvPr id="1048844" name="TextBox 6"/>
          <p:cNvSpPr txBox="1"/>
          <p:nvPr/>
        </p:nvSpPr>
        <p:spPr>
          <a:xfrm>
            <a:off x="7239000" y="4495800"/>
            <a:ext cx="1600200" cy="646331"/>
          </a:xfrm>
          <a:prstGeom prst="rect"/>
          <a:ln w="38100">
            <a:solidFill>
              <a:schemeClr val="accent5">
                <a:lumMod val="60000"/>
                <a:lumOff val="40000"/>
              </a:schemeClr>
            </a:solidFill>
          </a:ln>
        </p:spPr>
        <p:style>
          <a:lnRef idx="2">
            <a:schemeClr val="dk1"/>
          </a:lnRef>
          <a:fillRef idx="1">
            <a:schemeClr val="lt1"/>
          </a:fillRef>
          <a:effectRef idx="0">
            <a:schemeClr val="dk1"/>
          </a:effectRef>
          <a:fontRef idx="minor">
            <a:schemeClr val="dk1"/>
          </a:fontRef>
        </p:style>
        <p:txBody>
          <a:bodyPr rtlCol="0" wrap="square">
            <a:spAutoFit/>
          </a:bodyPr>
          <a:p>
            <a:r>
              <a:rPr dirty="0" lang="en-US" smtClean="0"/>
              <a:t>Read/write heads</a:t>
            </a:r>
            <a:endParaRPr dirty="0" lang="en-US"/>
          </a:p>
        </p:txBody>
      </p:sp>
      <p:cxnSp>
        <p:nvCxnSpPr>
          <p:cNvPr id="3145795" name="Straight Arrow Connector 10"/>
          <p:cNvCxnSpPr>
            <a:cxnSpLocks/>
          </p:cNvCxnSpPr>
          <p:nvPr/>
        </p:nvCxnSpPr>
        <p:spPr>
          <a:xfrm rot="10800000">
            <a:off x="5257800" y="4419600"/>
            <a:ext cx="1981200" cy="381000"/>
          </a:xfrm>
          <a:prstGeom prst="straightConnector1"/>
          <a:ln w="38100">
            <a:solidFill>
              <a:schemeClr val="accent5">
                <a:lumMod val="60000"/>
                <a:lumOff val="40000"/>
              </a:schemeClr>
            </a:solidFill>
            <a:tailEnd type="arrow"/>
          </a:ln>
        </p:spPr>
        <p:style>
          <a:lnRef idx="2">
            <a:schemeClr val="dk1"/>
          </a:lnRef>
          <a:fillRef idx="1">
            <a:schemeClr val="lt1"/>
          </a:fillRef>
          <a:effectRef idx="0">
            <a:schemeClr val="dk1"/>
          </a:effectRef>
          <a:fontRef idx="minor">
            <a:schemeClr val="dk1"/>
          </a:fontRef>
        </p:style>
      </p:cxnSp>
    </p:spTree>
  </p:cSld>
  <p:clrMapOvr>
    <a:masterClrMapping/>
  </p:clrMapOvr>
  <p:transition spd="slow">
    <p:newsflash/>
  </p:transition>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363" name=""/>
        <p:cNvGrpSpPr/>
        <p:nvPr/>
      </p:nvGrpSpPr>
      <p:grpSpPr>
        <a:xfrm>
          <a:off x="0" y="0"/>
          <a:ext cx="0" cy="0"/>
          <a:chOff x="0" y="0"/>
          <a:chExt cx="0" cy="0"/>
        </a:xfrm>
      </p:grpSpPr>
      <p:sp>
        <p:nvSpPr>
          <p:cNvPr id="1048845" name="Content Placeholder 1"/>
          <p:cNvSpPr>
            <a:spLocks noGrp="1"/>
          </p:cNvSpPr>
          <p:nvPr>
            <p:ph idx="1"/>
          </p:nvPr>
        </p:nvSpPr>
        <p:spPr>
          <a:xfrm>
            <a:off x="76201" y="152400"/>
            <a:ext cx="8915399" cy="6476999"/>
          </a:xfrm>
          <a:solidFill>
            <a:srgbClr val="FFFF00"/>
          </a:solidFill>
        </p:spPr>
        <p:txBody>
          <a:bodyPr>
            <a:normAutofit fontScale="92500" lnSpcReduction="10000"/>
          </a:bodyPr>
          <a:p>
            <a:pPr>
              <a:buNone/>
            </a:pPr>
            <a:r>
              <a:rPr dirty="0" lang="en-US" smtClean="0">
                <a:solidFill>
                  <a:srgbClr val="002060"/>
                </a:solidFill>
                <a:latin typeface="Arial Black" pitchFamily="34" charset="0"/>
              </a:rPr>
              <a:t>c) </a:t>
            </a:r>
            <a:r>
              <a:rPr dirty="0" sz="2800" lang="en-US" u="sng" smtClean="0">
                <a:solidFill>
                  <a:schemeClr val="accent5">
                    <a:lumMod val="75000"/>
                  </a:schemeClr>
                </a:solidFill>
                <a:latin typeface="Arial Black" pitchFamily="34" charset="0"/>
              </a:rPr>
              <a:t>Magnetic Tapes</a:t>
            </a:r>
          </a:p>
          <a:p>
            <a:pPr>
              <a:buNone/>
            </a:pPr>
            <a:r>
              <a:rPr dirty="0" lang="en-US" smtClean="0">
                <a:solidFill>
                  <a:srgbClr val="002060"/>
                </a:solidFill>
                <a:latin typeface="Arial Black" pitchFamily="34" charset="0"/>
              </a:rPr>
              <a:t>This type of storage media is used in large computers where large amounts of data are stored. The tape is made up of a thin plastic ribbon coated with a thin layer of magnetic material composed of iron oxide. Data is read from or written to using a </a:t>
            </a:r>
            <a:r>
              <a:rPr lang="en-US" smtClean="0">
                <a:solidFill>
                  <a:srgbClr val="002060"/>
                </a:solidFill>
                <a:latin typeface="Arial Black" pitchFamily="34" charset="0"/>
              </a:rPr>
              <a:t>tape drive. </a:t>
            </a:r>
            <a:r>
              <a:rPr dirty="0" lang="en-US" smtClean="0">
                <a:solidFill>
                  <a:srgbClr val="002060"/>
                </a:solidFill>
                <a:latin typeface="Arial Black" pitchFamily="34" charset="0"/>
              </a:rPr>
              <a:t>The data to be stored is divided into:</a:t>
            </a:r>
          </a:p>
          <a:p>
            <a:pPr>
              <a:buNone/>
            </a:pPr>
            <a:r>
              <a:rPr dirty="0" lang="en-US" smtClean="0">
                <a:solidFill>
                  <a:srgbClr val="002060"/>
                </a:solidFill>
                <a:latin typeface="Arial Black" pitchFamily="34" charset="0"/>
              </a:rPr>
              <a:t>a. </a:t>
            </a:r>
            <a:r>
              <a:rPr dirty="0" lang="en-US" smtClean="0">
                <a:solidFill>
                  <a:srgbClr val="3014DA"/>
                </a:solidFill>
                <a:latin typeface="Arial Black" pitchFamily="34" charset="0"/>
              </a:rPr>
              <a:t>The Header </a:t>
            </a:r>
            <a:r>
              <a:rPr dirty="0" lang="en-US" smtClean="0">
                <a:solidFill>
                  <a:srgbClr val="002060"/>
                </a:solidFill>
                <a:latin typeface="Arial Black" pitchFamily="34" charset="0"/>
              </a:rPr>
              <a:t>– Including file name and number of blocks</a:t>
            </a:r>
          </a:p>
          <a:p>
            <a:pPr>
              <a:buNone/>
            </a:pPr>
            <a:r>
              <a:rPr dirty="0" lang="en-US" smtClean="0">
                <a:solidFill>
                  <a:srgbClr val="002060"/>
                </a:solidFill>
                <a:latin typeface="Arial Black" pitchFamily="34" charset="0"/>
              </a:rPr>
              <a:t>b. </a:t>
            </a:r>
            <a:r>
              <a:rPr dirty="0" lang="en-US" smtClean="0">
                <a:solidFill>
                  <a:srgbClr val="3014DA"/>
                </a:solidFill>
                <a:latin typeface="Arial Black" pitchFamily="34" charset="0"/>
              </a:rPr>
              <a:t>Block</a:t>
            </a:r>
            <a:r>
              <a:rPr dirty="0" lang="en-US" smtClean="0">
                <a:solidFill>
                  <a:srgbClr val="002060"/>
                </a:solidFill>
                <a:latin typeface="Arial Black" pitchFamily="34" charset="0"/>
              </a:rPr>
              <a:t> – of data separated by inter block gaps</a:t>
            </a:r>
          </a:p>
          <a:p>
            <a:pPr>
              <a:buNone/>
            </a:pPr>
            <a:r>
              <a:rPr dirty="0" lang="en-US" smtClean="0">
                <a:solidFill>
                  <a:srgbClr val="002060"/>
                </a:solidFill>
                <a:latin typeface="Arial Black" pitchFamily="34" charset="0"/>
              </a:rPr>
              <a:t>c. </a:t>
            </a:r>
            <a:r>
              <a:rPr dirty="0" lang="en-US" smtClean="0">
                <a:solidFill>
                  <a:srgbClr val="3014DA"/>
                </a:solidFill>
                <a:latin typeface="Arial Black" pitchFamily="34" charset="0"/>
              </a:rPr>
              <a:t>Trailer</a:t>
            </a:r>
            <a:r>
              <a:rPr dirty="0" lang="en-US" smtClean="0">
                <a:solidFill>
                  <a:srgbClr val="002060"/>
                </a:solidFill>
                <a:latin typeface="Arial Black" pitchFamily="34" charset="0"/>
              </a:rPr>
              <a:t> – containing number of blocks, to be used as cross reference with the header.</a:t>
            </a:r>
          </a:p>
          <a:p>
            <a:pPr>
              <a:buNone/>
            </a:pPr>
            <a:r>
              <a:rPr dirty="0" lang="en-US" smtClean="0">
                <a:solidFill>
                  <a:srgbClr val="002060"/>
                </a:solidFill>
                <a:latin typeface="Arial Black" pitchFamily="34" charset="0"/>
              </a:rPr>
              <a:t>Examples </a:t>
            </a:r>
            <a:r>
              <a:rPr dirty="0" i="1" lang="en-US" smtClean="0">
                <a:solidFill>
                  <a:srgbClr val="3014DA"/>
                </a:solidFill>
                <a:latin typeface="Arial Black" pitchFamily="34" charset="0"/>
              </a:rPr>
              <a:t>– Reel to Reel tape drive and Cassette Tape drive</a:t>
            </a:r>
          </a:p>
          <a:p>
            <a:pPr>
              <a:buNone/>
            </a:pPr>
            <a:r>
              <a:rPr dirty="0" lang="en-US" smtClean="0">
                <a:solidFill>
                  <a:srgbClr val="002060"/>
                </a:solidFill>
                <a:latin typeface="Arial Black" pitchFamily="34" charset="0"/>
              </a:rPr>
              <a:t>Magnetic tapes are erasable, reusable and moderately durable and are made to store large quantities of data inexpensively. However, they are currently obsolete due to development of other cheaper  removable storage devices.</a:t>
            </a:r>
          </a:p>
        </p:txBody>
      </p:sp>
    </p:spTree>
  </p:cSld>
  <p:clrMapOvr>
    <a:masterClrMapping/>
  </p:clrMapOvr>
  <p:transition spd="slow">
    <p:newsflash/>
  </p:transition>
  <p:timing/>
</p:sld>
</file>

<file path=ppt/slides/slide156.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4" name=""/>
        <p:cNvGrpSpPr/>
        <p:nvPr/>
      </p:nvGrpSpPr>
      <p:grpSpPr>
        <a:xfrm>
          <a:off x="0" y="0"/>
          <a:ext cx="0" cy="0"/>
          <a:chOff x="0" y="0"/>
          <a:chExt cx="0" cy="0"/>
        </a:xfrm>
      </p:grpSpPr>
      <p:sp>
        <p:nvSpPr>
          <p:cNvPr id="1048846" name="Content Placeholder 1"/>
          <p:cNvSpPr>
            <a:spLocks noGrp="1"/>
          </p:cNvSpPr>
          <p:nvPr>
            <p:ph idx="1"/>
          </p:nvPr>
        </p:nvSpPr>
        <p:spPr>
          <a:xfrm>
            <a:off x="152400" y="152400"/>
            <a:ext cx="8915400" cy="6553200"/>
          </a:xfrm>
          <a:solidFill>
            <a:srgbClr val="FFFF00"/>
          </a:solidFill>
        </p:spPr>
        <p:txBody>
          <a:bodyPr>
            <a:noAutofit/>
          </a:bodyPr>
          <a:p>
            <a:pPr>
              <a:buNone/>
            </a:pPr>
            <a:r>
              <a:rPr dirty="0" sz="2000" lang="en-US" u="sng" smtClean="0">
                <a:solidFill>
                  <a:srgbClr val="008000"/>
                </a:solidFill>
                <a:latin typeface="Arial Black" pitchFamily="34" charset="0"/>
              </a:rPr>
              <a:t>d) Zip disks:</a:t>
            </a:r>
          </a:p>
          <a:p>
            <a:pPr>
              <a:buNone/>
            </a:pPr>
            <a:r>
              <a:rPr dirty="0" sz="2000" lang="en-US" smtClean="0">
                <a:latin typeface="Arial Black" pitchFamily="34" charset="0"/>
              </a:rPr>
              <a:t>Zip disks are very popular for making backups both in the industry, offices and at home. They are magnetic disks but the media is made of high density magnetic material – meaning that the surface is more densely packed with magnetic particles. This allows for high density of data too. </a:t>
            </a:r>
          </a:p>
          <a:p>
            <a:pPr>
              <a:buNone/>
            </a:pPr>
            <a:r>
              <a:rPr dirty="0" sz="2000" lang="en-US" smtClean="0">
                <a:solidFill>
                  <a:srgbClr val="3014DA"/>
                </a:solidFill>
                <a:latin typeface="Arial Black" pitchFamily="34" charset="0"/>
              </a:rPr>
              <a:t>Zip disks use special compression software which packs large amounts of data into smaller sized data. Zip disks require special zip drives and special software compression. Typical zip disks have 100Mb to 250Mb storage capacity.</a:t>
            </a:r>
          </a:p>
          <a:p>
            <a:pPr>
              <a:buNone/>
            </a:pPr>
            <a:r>
              <a:rPr dirty="0" sz="2000" lang="en-US" u="sng" smtClean="0">
                <a:solidFill>
                  <a:srgbClr val="008000"/>
                </a:solidFill>
                <a:latin typeface="Arial Black" pitchFamily="34" charset="0"/>
              </a:rPr>
              <a:t>e) Jaz disks</a:t>
            </a:r>
          </a:p>
          <a:p>
            <a:pPr>
              <a:buNone/>
            </a:pPr>
            <a:r>
              <a:rPr dirty="0" sz="2000" lang="en-US" smtClean="0">
                <a:latin typeface="Arial Black" pitchFamily="34" charset="0"/>
              </a:rPr>
              <a:t>They resemble zip disks in every sense only that they can hold as much as 2 GB. Data is read and written using internal or external </a:t>
            </a:r>
            <a:r>
              <a:rPr dirty="0" sz="2000" lang="en-US" err="1" smtClean="0">
                <a:latin typeface="Arial Black" pitchFamily="34" charset="0"/>
              </a:rPr>
              <a:t>Jaz</a:t>
            </a:r>
            <a:r>
              <a:rPr dirty="0" sz="2000" lang="en-US" smtClean="0">
                <a:latin typeface="Arial Black" pitchFamily="34" charset="0"/>
              </a:rPr>
              <a:t> drives.</a:t>
            </a:r>
          </a:p>
          <a:p>
            <a:pPr>
              <a:buNone/>
            </a:pPr>
            <a:r>
              <a:rPr dirty="0" sz="2000" lang="en-US" u="sng" smtClean="0">
                <a:solidFill>
                  <a:srgbClr val="008000"/>
                </a:solidFill>
                <a:latin typeface="Arial Black" pitchFamily="34" charset="0"/>
              </a:rPr>
              <a:t>f)High capacity floppy disk (</a:t>
            </a:r>
            <a:r>
              <a:rPr dirty="0" sz="2000" lang="en-US" err="1" u="sng" smtClean="0">
                <a:solidFill>
                  <a:srgbClr val="008000"/>
                </a:solidFill>
                <a:latin typeface="Arial Black" pitchFamily="34" charset="0"/>
              </a:rPr>
              <a:t>HiFD</a:t>
            </a:r>
            <a:r>
              <a:rPr dirty="0" sz="2000" lang="en-US" u="sng" smtClean="0">
                <a:solidFill>
                  <a:srgbClr val="008000"/>
                </a:solidFill>
                <a:latin typeface="Arial Black" pitchFamily="34" charset="0"/>
              </a:rPr>
              <a:t>)</a:t>
            </a:r>
          </a:p>
          <a:p>
            <a:pPr>
              <a:buNone/>
            </a:pPr>
            <a:r>
              <a:rPr dirty="0" sz="2000" lang="en-US" smtClean="0">
                <a:latin typeface="Arial Black" pitchFamily="34" charset="0"/>
              </a:rPr>
              <a:t>These are diskettes that can store up to 200 MB of data. </a:t>
            </a:r>
            <a:r>
              <a:rPr dirty="0" sz="2000" lang="en-US" err="1" smtClean="0">
                <a:latin typeface="Arial Black" pitchFamily="34" charset="0"/>
              </a:rPr>
              <a:t>HiFD</a:t>
            </a:r>
            <a:r>
              <a:rPr dirty="0" sz="2000" lang="en-US" smtClean="0">
                <a:latin typeface="Arial Black" pitchFamily="34" charset="0"/>
              </a:rPr>
              <a:t> drives can also read the 1.44 MB diskette.</a:t>
            </a:r>
          </a:p>
          <a:p>
            <a:pPr>
              <a:buNone/>
            </a:pPr>
            <a:endParaRPr dirty="0" sz="2000" lang="en-US">
              <a:latin typeface="Arial Black" pitchFamily="34" charset="0"/>
            </a:endParaRPr>
          </a:p>
        </p:txBody>
      </p:sp>
    </p:spTree>
  </p:cSld>
  <p:clrMapOvr>
    <a:masterClrMapping/>
  </p:clrMapOvr>
  <p:transition spd="slow">
    <p:newsflash/>
  </p:transition>
  <p:timing/>
</p:sld>
</file>

<file path=ppt/slides/slide157.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5" name=""/>
        <p:cNvGrpSpPr/>
        <p:nvPr/>
      </p:nvGrpSpPr>
      <p:grpSpPr>
        <a:xfrm>
          <a:off x="0" y="0"/>
          <a:ext cx="0" cy="0"/>
          <a:chOff x="0" y="0"/>
          <a:chExt cx="0" cy="0"/>
        </a:xfrm>
      </p:grpSpPr>
      <p:pic>
        <p:nvPicPr>
          <p:cNvPr id="2097199" name="Picture 2"/>
          <p:cNvPicPr>
            <a:picLocks noChangeAspect="1" noChangeArrowheads="1"/>
          </p:cNvPicPr>
          <p:nvPr/>
        </p:nvPicPr>
        <p:blipFill>
          <a:blip xmlns:r="http://schemas.openxmlformats.org/officeDocument/2006/relationships" r:embed="rId2"/>
          <a:srcRect/>
          <a:stretch>
            <a:fillRect/>
          </a:stretch>
        </p:blipFill>
        <p:spPr bwMode="auto">
          <a:xfrm>
            <a:off x="444211" y="1905000"/>
            <a:ext cx="8394989" cy="4800600"/>
          </a:xfrm>
          <a:prstGeom prst="rect"/>
          <a:noFill/>
          <a:ln w="9525">
            <a:noFill/>
            <a:miter lim="800000"/>
            <a:headEnd/>
            <a:tailEnd/>
          </a:ln>
          <a:effectLst/>
        </p:spPr>
      </p:pic>
      <p:sp>
        <p:nvSpPr>
          <p:cNvPr id="1048847" name="TextBox 4"/>
          <p:cNvSpPr txBox="1"/>
          <p:nvPr/>
        </p:nvSpPr>
        <p:spPr>
          <a:xfrm>
            <a:off x="762000" y="2286000"/>
            <a:ext cx="1905000" cy="646331"/>
          </a:xfrm>
          <a:prstGeom prst="rect"/>
          <a:ln>
            <a:noFill/>
          </a:ln>
        </p:spPr>
        <p:style>
          <a:lnRef idx="2">
            <a:schemeClr val="accent1"/>
          </a:lnRef>
          <a:fillRef idx="1">
            <a:schemeClr val="lt1"/>
          </a:fillRef>
          <a:effectRef idx="0">
            <a:schemeClr val="accent1"/>
          </a:effectRef>
          <a:fontRef idx="minor">
            <a:schemeClr val="dk1"/>
          </a:fontRef>
        </p:style>
        <p:txBody>
          <a:bodyPr rtlCol="0" wrap="square">
            <a:spAutoFit/>
          </a:bodyPr>
          <a:p>
            <a:pPr algn="ctr"/>
            <a:r>
              <a:rPr dirty="0" lang="en-US" smtClean="0">
                <a:latin typeface="Cooper Black" pitchFamily="18" charset="0"/>
              </a:rPr>
              <a:t>Zip disk  and  zip drive</a:t>
            </a:r>
            <a:endParaRPr dirty="0" lang="en-US">
              <a:latin typeface="Cooper Black" pitchFamily="18" charset="0"/>
            </a:endParaRPr>
          </a:p>
        </p:txBody>
      </p:sp>
      <p:sp>
        <p:nvSpPr>
          <p:cNvPr id="1048848" name="TextBox 5"/>
          <p:cNvSpPr txBox="1"/>
          <p:nvPr/>
        </p:nvSpPr>
        <p:spPr>
          <a:xfrm>
            <a:off x="304800" y="304800"/>
            <a:ext cx="8534400" cy="1631216"/>
          </a:xfrm>
          <a:prstGeom prst="rect"/>
          <a:solidFill>
            <a:srgbClr val="FFFF00"/>
          </a:solidFill>
        </p:spPr>
        <p:txBody>
          <a:bodyPr rtlCol="0" wrap="square">
            <a:spAutoFit/>
          </a:bodyPr>
          <a:p>
            <a:pPr>
              <a:buNone/>
            </a:pPr>
            <a:r>
              <a:rPr dirty="0" sz="2000" lang="en-US" u="sng" smtClean="0">
                <a:solidFill>
                  <a:srgbClr val="008000"/>
                </a:solidFill>
                <a:latin typeface="Arial Black" pitchFamily="34" charset="0"/>
              </a:rPr>
              <a:t>g) Laser Servo 120 </a:t>
            </a:r>
            <a:r>
              <a:rPr dirty="0" sz="2000" lang="en-US" err="1" u="sng" smtClean="0">
                <a:solidFill>
                  <a:srgbClr val="008000"/>
                </a:solidFill>
                <a:latin typeface="Arial Black" pitchFamily="34" charset="0"/>
              </a:rPr>
              <a:t>SuperDisks</a:t>
            </a:r>
            <a:endParaRPr dirty="0" sz="2000" lang="en-US" u="sng" smtClean="0">
              <a:solidFill>
                <a:srgbClr val="008000"/>
              </a:solidFill>
              <a:latin typeface="Arial Black" pitchFamily="34" charset="0"/>
            </a:endParaRPr>
          </a:p>
          <a:p>
            <a:pPr>
              <a:buNone/>
            </a:pPr>
            <a:r>
              <a:rPr dirty="0" sz="2000" lang="en-US" smtClean="0">
                <a:latin typeface="Arial Black" pitchFamily="34" charset="0"/>
              </a:rPr>
              <a:t>A diskette that resembles the 3.5 inch diskette but uses optical technology. It has a high storage capacity of up to 240 MB.  The LS-120 drive can also read and write both the 3.5 inch floppy diskette and the 120 MB </a:t>
            </a:r>
            <a:r>
              <a:rPr dirty="0" sz="2000" lang="en-US" err="1" smtClean="0">
                <a:latin typeface="Arial Black" pitchFamily="34" charset="0"/>
              </a:rPr>
              <a:t>superdisk</a:t>
            </a:r>
            <a:r>
              <a:rPr dirty="0" sz="2000" lang="en-US" smtClean="0">
                <a:latin typeface="Arial Black" pitchFamily="34" charset="0"/>
              </a:rPr>
              <a:t>.</a:t>
            </a:r>
            <a:endParaRPr dirty="0" sz="2000" lang="en-US">
              <a:latin typeface="Arial Black" pitchFamily="34" charset="0"/>
            </a:endParaRPr>
          </a:p>
        </p:txBody>
      </p:sp>
      <p:cxnSp>
        <p:nvCxnSpPr>
          <p:cNvPr id="3145796" name="Straight Arrow Connector 8"/>
          <p:cNvCxnSpPr>
            <a:cxnSpLocks/>
          </p:cNvCxnSpPr>
          <p:nvPr/>
        </p:nvCxnSpPr>
        <p:spPr>
          <a:xfrm rot="5400000">
            <a:off x="-304800" y="3810000"/>
            <a:ext cx="2590800" cy="152400"/>
          </a:xfrm>
          <a:prstGeom prst="straightConnector1"/>
          <a:ln>
            <a:tailEnd type="arrow"/>
          </a:ln>
        </p:spPr>
        <p:style>
          <a:lnRef idx="3">
            <a:schemeClr val="dk1"/>
          </a:lnRef>
          <a:fillRef idx="0">
            <a:schemeClr val="dk1"/>
          </a:fillRef>
          <a:effectRef idx="2">
            <a:schemeClr val="dk1"/>
          </a:effectRef>
          <a:fontRef idx="minor">
            <a:schemeClr val="tx1"/>
          </a:fontRef>
        </p:style>
      </p:cxnSp>
      <p:cxnSp>
        <p:nvCxnSpPr>
          <p:cNvPr id="3145797" name="Straight Arrow Connector 10"/>
          <p:cNvCxnSpPr>
            <a:cxnSpLocks/>
          </p:cNvCxnSpPr>
          <p:nvPr/>
        </p:nvCxnSpPr>
        <p:spPr>
          <a:xfrm rot="16200000" flipH="1">
            <a:off x="2057400" y="2819400"/>
            <a:ext cx="838200" cy="838200"/>
          </a:xfrm>
          <a:prstGeom prst="straightConnector1"/>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slow">
    <p:newsflash/>
  </p:transition>
  <p:timing/>
</p:sld>
</file>

<file path=ppt/slides/slide158.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6" name=""/>
        <p:cNvGrpSpPr/>
        <p:nvPr/>
      </p:nvGrpSpPr>
      <p:grpSpPr>
        <a:xfrm>
          <a:off x="0" y="0"/>
          <a:ext cx="0" cy="0"/>
          <a:chOff x="0" y="0"/>
          <a:chExt cx="0" cy="0"/>
        </a:xfrm>
      </p:grpSpPr>
      <p:sp>
        <p:nvSpPr>
          <p:cNvPr id="1048849" name="Content Placeholder 1"/>
          <p:cNvSpPr>
            <a:spLocks noGrp="1"/>
          </p:cNvSpPr>
          <p:nvPr>
            <p:ph idx="1"/>
          </p:nvPr>
        </p:nvSpPr>
        <p:spPr>
          <a:xfrm>
            <a:off x="0" y="228600"/>
            <a:ext cx="8991599" cy="6324599"/>
          </a:xfrm>
          <a:solidFill>
            <a:srgbClr val="FFFF00">
              <a:alpha val="87000"/>
            </a:srgbClr>
          </a:solidFill>
        </p:spPr>
        <p:txBody>
          <a:bodyPr/>
          <a:p>
            <a:pPr>
              <a:buNone/>
            </a:pPr>
            <a:r>
              <a:rPr dirty="0" lang="en-US" u="sng" smtClean="0">
                <a:solidFill>
                  <a:srgbClr val="3014DA"/>
                </a:solidFill>
                <a:latin typeface="Arial Black" pitchFamily="34" charset="0"/>
              </a:rPr>
              <a:t>Protection and care of Magnetic Storage media</a:t>
            </a:r>
          </a:p>
          <a:p>
            <a:pPr>
              <a:buNone/>
            </a:pPr>
            <a:r>
              <a:rPr dirty="0" lang="en-US" smtClean="0">
                <a:solidFill>
                  <a:srgbClr val="002060"/>
                </a:solidFill>
                <a:latin typeface="Arial Black" pitchFamily="34" charset="0"/>
              </a:rPr>
              <a:t>1. Do not put media in areas where magnetic field is present. This would disorient the magnetic dipoles causing erasure of recorded data.</a:t>
            </a:r>
          </a:p>
          <a:p>
            <a:pPr>
              <a:buNone/>
            </a:pPr>
            <a:r>
              <a:rPr dirty="0" lang="en-US" smtClean="0">
                <a:solidFill>
                  <a:srgbClr val="002060"/>
                </a:solidFill>
                <a:latin typeface="Arial Black" pitchFamily="34" charset="0"/>
              </a:rPr>
              <a:t>2. Do not bend (Floppy Disks and Tape) to avoid breaking or damaging them.</a:t>
            </a:r>
          </a:p>
          <a:p>
            <a:pPr>
              <a:buNone/>
            </a:pPr>
            <a:r>
              <a:rPr dirty="0" lang="en-US" smtClean="0">
                <a:solidFill>
                  <a:srgbClr val="002060"/>
                </a:solidFill>
                <a:latin typeface="Arial Black" pitchFamily="34" charset="0"/>
              </a:rPr>
              <a:t>3. Do not store in high temperatures and / or in humid areas.</a:t>
            </a:r>
          </a:p>
          <a:p>
            <a:pPr>
              <a:buNone/>
            </a:pPr>
            <a:r>
              <a:rPr dirty="0" lang="en-US" smtClean="0">
                <a:solidFill>
                  <a:srgbClr val="002060"/>
                </a:solidFill>
                <a:latin typeface="Arial Black" pitchFamily="34" charset="0"/>
              </a:rPr>
              <a:t>4. Do not store in dusty environment.</a:t>
            </a:r>
          </a:p>
          <a:p>
            <a:pPr>
              <a:buNone/>
            </a:pPr>
            <a:r>
              <a:rPr dirty="0" lang="en-US" smtClean="0">
                <a:solidFill>
                  <a:srgbClr val="002060"/>
                </a:solidFill>
                <a:latin typeface="Arial Black" pitchFamily="34" charset="0"/>
              </a:rPr>
              <a:t>5. Do not touch the magnetic surfaces.</a:t>
            </a:r>
          </a:p>
          <a:p>
            <a:pPr>
              <a:buNone/>
            </a:pPr>
            <a:r>
              <a:rPr dirty="0" lang="en-US" smtClean="0">
                <a:solidFill>
                  <a:srgbClr val="002060"/>
                </a:solidFill>
                <a:latin typeface="Arial Black" pitchFamily="34" charset="0"/>
              </a:rPr>
              <a:t>6. Do not remove a media from the drive when it is still being accessed by the computer. This may lead to data loss.</a:t>
            </a:r>
          </a:p>
          <a:p>
            <a:pPr>
              <a:buNone/>
            </a:pPr>
            <a:r>
              <a:rPr dirty="0" lang="en-US" smtClean="0">
                <a:solidFill>
                  <a:srgbClr val="002060"/>
                </a:solidFill>
                <a:latin typeface="Arial Black" pitchFamily="34" charset="0"/>
              </a:rPr>
              <a:t>7. Do not drop magnetic media on the ground because the impact weakens magnetism.</a:t>
            </a:r>
          </a:p>
          <a:p>
            <a:endParaRPr dirty="0" lang="en-US">
              <a:latin typeface="Arial Black" pitchFamily="34" charset="0"/>
            </a:endParaRPr>
          </a:p>
        </p:txBody>
      </p:sp>
    </p:spTree>
  </p:cSld>
  <p:clrMapOvr>
    <a:masterClrMapping/>
  </p:clrMapOvr>
  <p:transition spd="slow">
    <p:newsflash/>
  </p:transition>
  <p:timing/>
</p:sld>
</file>

<file path=ppt/slides/slide159.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7" name=""/>
        <p:cNvGrpSpPr/>
        <p:nvPr/>
      </p:nvGrpSpPr>
      <p:grpSpPr>
        <a:xfrm>
          <a:off x="0" y="0"/>
          <a:ext cx="0" cy="0"/>
          <a:chOff x="0" y="0"/>
          <a:chExt cx="0" cy="0"/>
        </a:xfrm>
      </p:grpSpPr>
      <p:sp>
        <p:nvSpPr>
          <p:cNvPr id="1048850" name="Content Placeholder 1"/>
          <p:cNvSpPr>
            <a:spLocks noGrp="1"/>
          </p:cNvSpPr>
          <p:nvPr>
            <p:ph idx="1"/>
          </p:nvPr>
        </p:nvSpPr>
        <p:spPr>
          <a:xfrm>
            <a:off x="76201" y="152400"/>
            <a:ext cx="8915399" cy="6476999"/>
          </a:xfrm>
          <a:solidFill>
            <a:srgbClr val="FFFF00"/>
          </a:solidFill>
        </p:spPr>
        <p:txBody>
          <a:bodyPr>
            <a:normAutofit lnSpcReduction="10000"/>
          </a:bodyPr>
          <a:p>
            <a:pPr>
              <a:buNone/>
            </a:pPr>
            <a:r>
              <a:rPr dirty="0" sz="2800" lang="en-US" u="sng" smtClean="0">
                <a:solidFill>
                  <a:srgbClr val="FF0000"/>
                </a:solidFill>
                <a:latin typeface="Arial Black" pitchFamily="34" charset="0"/>
              </a:rPr>
              <a:t>2. OPTICAL DISKS</a:t>
            </a:r>
          </a:p>
          <a:p>
            <a:pPr>
              <a:buNone/>
            </a:pPr>
            <a:r>
              <a:rPr dirty="0" lang="en-US" smtClean="0">
                <a:solidFill>
                  <a:schemeClr val="tx1"/>
                </a:solidFill>
                <a:latin typeface="Arial Black" pitchFamily="34" charset="0"/>
              </a:rPr>
              <a:t>These are disks that are read using laser lights. The disk is made mainly with a type of plastic polycarbonate material. Data and information are stored on a layer inside the plastic. A metal coating (usually aluminium) reflects the laser light back to a sensor.</a:t>
            </a:r>
          </a:p>
          <a:p>
            <a:pPr>
              <a:buNone/>
            </a:pPr>
            <a:r>
              <a:rPr dirty="0" lang="en-US" smtClean="0">
                <a:solidFill>
                  <a:srgbClr val="3014DA"/>
                </a:solidFill>
                <a:latin typeface="Arial Black" pitchFamily="34" charset="0"/>
              </a:rPr>
              <a:t>The data is encoded and read optically with laser light. Data is represented on the surface of the disk as a series of lands and pits. A pit is a small depression formed by the laser beam burning on the data layer when the disk is being created.</a:t>
            </a:r>
          </a:p>
          <a:p>
            <a:pPr>
              <a:buNone/>
            </a:pPr>
            <a:r>
              <a:rPr dirty="0" lang="en-US" smtClean="0">
                <a:solidFill>
                  <a:srgbClr val="FF0000"/>
                </a:solidFill>
                <a:latin typeface="Arial Black" pitchFamily="34" charset="0"/>
              </a:rPr>
              <a:t>The land is the part between the pits on the smooth surface of the disk. The land represents a ‘1’ and the pit represents a ‘0’ bit.</a:t>
            </a:r>
          </a:p>
          <a:p>
            <a:pPr>
              <a:buNone/>
            </a:pPr>
            <a:r>
              <a:rPr dirty="0" lang="en-US" smtClean="0">
                <a:solidFill>
                  <a:srgbClr val="FF0000"/>
                </a:solidFill>
                <a:latin typeface="Arial Black" pitchFamily="34" charset="0"/>
              </a:rPr>
              <a:t>The speed at which data is accessed depends on how fast the disk spins in the optical  disk drive.</a:t>
            </a:r>
          </a:p>
        </p:txBody>
      </p:sp>
    </p:spTree>
  </p:cSld>
  <p:clrMapOvr>
    <a:masterClrMapping/>
  </p:clrMapOvr>
  <p:transition spd="slow">
    <p:newsflash/>
  </p:transition>
  <p:timing/>
</p:sld>
</file>

<file path=ppt/slides/slide160.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68" name=""/>
        <p:cNvGrpSpPr/>
        <p:nvPr/>
      </p:nvGrpSpPr>
      <p:grpSpPr>
        <a:xfrm>
          <a:off x="0" y="0"/>
          <a:ext cx="0" cy="0"/>
          <a:chOff x="0" y="0"/>
          <a:chExt cx="0" cy="0"/>
        </a:xfrm>
      </p:grpSpPr>
      <p:sp>
        <p:nvSpPr>
          <p:cNvPr id="1048851" name="Content Placeholder 1"/>
          <p:cNvSpPr>
            <a:spLocks noGrp="1"/>
          </p:cNvSpPr>
          <p:nvPr>
            <p:ph idx="1"/>
          </p:nvPr>
        </p:nvSpPr>
        <p:spPr>
          <a:xfrm>
            <a:off x="152400" y="152400"/>
            <a:ext cx="8763000" cy="6400800"/>
          </a:xfrm>
          <a:solidFill>
            <a:srgbClr val="FFFF00"/>
          </a:solidFill>
        </p:spPr>
        <p:txBody>
          <a:bodyPr>
            <a:normAutofit fontScale="92500" lnSpcReduction="10000"/>
          </a:bodyPr>
          <a:p>
            <a:pPr>
              <a:buNone/>
            </a:pPr>
            <a:r>
              <a:rPr dirty="0" lang="en-US" smtClean="0">
                <a:solidFill>
                  <a:schemeClr val="tx1"/>
                </a:solidFill>
                <a:latin typeface="Arial Black" pitchFamily="34" charset="0"/>
              </a:rPr>
              <a:t>a) </a:t>
            </a:r>
            <a:r>
              <a:rPr dirty="0" lang="en-US" u="sng" smtClean="0">
                <a:solidFill>
                  <a:schemeClr val="tx1"/>
                </a:solidFill>
                <a:latin typeface="Arial Black" pitchFamily="34" charset="0"/>
              </a:rPr>
              <a:t>The CD-ROM </a:t>
            </a:r>
          </a:p>
          <a:p>
            <a:pPr>
              <a:buNone/>
            </a:pPr>
            <a:r>
              <a:rPr dirty="0" lang="en-US" smtClean="0">
                <a:solidFill>
                  <a:srgbClr val="3014DA"/>
                </a:solidFill>
                <a:latin typeface="Arial Black" pitchFamily="34" charset="0"/>
              </a:rPr>
              <a:t>CD-ROM stands for </a:t>
            </a:r>
            <a:r>
              <a:rPr dirty="0" i="1" lang="en-US" smtClean="0">
                <a:solidFill>
                  <a:srgbClr val="FF0000"/>
                </a:solidFill>
                <a:latin typeface="Arial Black" pitchFamily="34" charset="0"/>
              </a:rPr>
              <a:t>Compact Disk – Read Only Memory</a:t>
            </a:r>
            <a:r>
              <a:rPr dirty="0" lang="en-US" smtClean="0">
                <a:solidFill>
                  <a:srgbClr val="3014DA"/>
                </a:solidFill>
                <a:latin typeface="Arial Black" pitchFamily="34" charset="0"/>
              </a:rPr>
              <a:t>. This is an optical disk where information is stored at the time of manufacturing.</a:t>
            </a:r>
          </a:p>
          <a:p>
            <a:pPr>
              <a:buNone/>
            </a:pPr>
            <a:r>
              <a:rPr dirty="0" lang="en-US" smtClean="0">
                <a:solidFill>
                  <a:srgbClr val="3014DA"/>
                </a:solidFill>
                <a:latin typeface="Arial Black" pitchFamily="34" charset="0"/>
              </a:rPr>
              <a:t>Examples of CD-ROM are Music CD’s and software that one buys from computer shops such as games.</a:t>
            </a:r>
          </a:p>
          <a:p>
            <a:pPr>
              <a:buNone/>
            </a:pPr>
            <a:r>
              <a:rPr dirty="0" lang="en-US" smtClean="0">
                <a:solidFill>
                  <a:srgbClr val="FF0000"/>
                </a:solidFill>
                <a:latin typeface="Arial Black" pitchFamily="34" charset="0"/>
              </a:rPr>
              <a:t>Optical disks write data with a high power laser beam, which records data by burning tiny pits onto the surface of the disk. In order to read data, a low power laser beam reads data by reflecting smooth areas, which are interpreted as 1 bit, and not reflecting pitted areas which are interpreted as 0 bit.</a:t>
            </a:r>
          </a:p>
          <a:p>
            <a:pPr>
              <a:buNone/>
            </a:pPr>
            <a:r>
              <a:rPr dirty="0" lang="en-US" smtClean="0">
                <a:solidFill>
                  <a:srgbClr val="002060"/>
                </a:solidFill>
                <a:latin typeface="Arial Black" pitchFamily="34" charset="0"/>
              </a:rPr>
              <a:t>The typical storage capacity of a CD-ROM is 700Mb, which makes them a very versatile data storage media when it comes to store data for short and long term periods of time.</a:t>
            </a:r>
          </a:p>
          <a:p>
            <a:pPr>
              <a:buNone/>
            </a:pPr>
            <a:r>
              <a:rPr dirty="0" lang="en-US" smtClean="0">
                <a:solidFill>
                  <a:srgbClr val="002060"/>
                </a:solidFill>
                <a:latin typeface="Arial Black" pitchFamily="34" charset="0"/>
              </a:rPr>
              <a:t>The process of storing data in a CD is called </a:t>
            </a:r>
            <a:r>
              <a:rPr dirty="0" i="1" lang="en-US" smtClean="0">
                <a:solidFill>
                  <a:srgbClr val="AE1FB1"/>
                </a:solidFill>
                <a:latin typeface="Arial Black" pitchFamily="34" charset="0"/>
              </a:rPr>
              <a:t>toasting, burning or writing.</a:t>
            </a:r>
          </a:p>
          <a:p>
            <a:pPr>
              <a:buNone/>
            </a:pPr>
            <a:endParaRPr dirty="0" lang="en-US">
              <a:latin typeface="Arial Black" pitchFamily="34" charset="0"/>
            </a:endParaRPr>
          </a:p>
        </p:txBody>
      </p:sp>
    </p:spTree>
  </p:cSld>
  <p:clrMapOvr>
    <a:masterClrMapping/>
  </p:clrMapOvr>
  <p:transition spd="slow">
    <p:newsflash/>
  </p:transition>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369" name=""/>
        <p:cNvGrpSpPr/>
        <p:nvPr/>
      </p:nvGrpSpPr>
      <p:grpSpPr>
        <a:xfrm>
          <a:off x="0" y="0"/>
          <a:ext cx="0" cy="0"/>
          <a:chOff x="0" y="0"/>
          <a:chExt cx="0" cy="0"/>
        </a:xfrm>
      </p:grpSpPr>
      <p:sp>
        <p:nvSpPr>
          <p:cNvPr id="1048852" name="Content Placeholder 1"/>
          <p:cNvSpPr>
            <a:spLocks noGrp="1"/>
          </p:cNvSpPr>
          <p:nvPr>
            <p:ph idx="1"/>
          </p:nvPr>
        </p:nvSpPr>
        <p:spPr>
          <a:xfrm>
            <a:off x="152401" y="228600"/>
            <a:ext cx="8915399" cy="6324599"/>
          </a:xfrm>
          <a:solidFill>
            <a:srgbClr val="FFFF00"/>
          </a:solidFill>
        </p:spPr>
        <p:txBody>
          <a:bodyPr>
            <a:noAutofit/>
          </a:bodyPr>
          <a:p>
            <a:pPr>
              <a:buNone/>
            </a:pPr>
            <a:r>
              <a:rPr dirty="0" sz="2000" lang="en-US" u="sng" smtClean="0">
                <a:solidFill>
                  <a:srgbClr val="FF0000"/>
                </a:solidFill>
                <a:latin typeface="Arial Black" pitchFamily="34" charset="0"/>
              </a:rPr>
              <a:t>b) CD-R</a:t>
            </a:r>
          </a:p>
          <a:p>
            <a:pPr>
              <a:buNone/>
            </a:pPr>
            <a:r>
              <a:rPr dirty="0" sz="2000" lang="en-US" smtClean="0">
                <a:solidFill>
                  <a:srgbClr val="008000"/>
                </a:solidFill>
                <a:latin typeface="Arial Black" pitchFamily="34" charset="0"/>
              </a:rPr>
              <a:t>CD-R which stands for </a:t>
            </a:r>
            <a:r>
              <a:rPr dirty="0" sz="2000" i="1" lang="en-US" smtClean="0">
                <a:solidFill>
                  <a:srgbClr val="FF0000"/>
                </a:solidFill>
                <a:latin typeface="Arial Black" pitchFamily="34" charset="0"/>
              </a:rPr>
              <a:t>Compact Disk- Recordable </a:t>
            </a:r>
            <a:r>
              <a:rPr dirty="0" sz="2000" lang="en-US" smtClean="0">
                <a:solidFill>
                  <a:srgbClr val="008000"/>
                </a:solidFill>
                <a:latin typeface="Arial Black" pitchFamily="34" charset="0"/>
              </a:rPr>
              <a:t>is a CD format that allows users to use a CD-R drive to write data, only once, onto a specially manufactured disk that can then be read by a standard CD-ROM drive. It is also referred to as </a:t>
            </a:r>
            <a:r>
              <a:rPr dirty="0" sz="2000" lang="en-US" smtClean="0">
                <a:solidFill>
                  <a:srgbClr val="FF0000"/>
                </a:solidFill>
                <a:latin typeface="Arial Black" pitchFamily="34" charset="0"/>
              </a:rPr>
              <a:t>Write Once Read Many (WORM)</a:t>
            </a:r>
            <a:r>
              <a:rPr dirty="0" sz="2000" lang="en-US" smtClean="0">
                <a:solidFill>
                  <a:srgbClr val="008000"/>
                </a:solidFill>
                <a:latin typeface="Arial Black" pitchFamily="34" charset="0"/>
              </a:rPr>
              <a:t>.</a:t>
            </a:r>
          </a:p>
          <a:p>
            <a:pPr>
              <a:buNone/>
            </a:pPr>
            <a:r>
              <a:rPr dirty="0" sz="2000" lang="en-US" u="sng" smtClean="0">
                <a:solidFill>
                  <a:srgbClr val="FF0000"/>
                </a:solidFill>
                <a:latin typeface="Arial Black" pitchFamily="34" charset="0"/>
              </a:rPr>
              <a:t>c) CD-RW</a:t>
            </a:r>
          </a:p>
          <a:p>
            <a:pPr>
              <a:buNone/>
            </a:pPr>
            <a:r>
              <a:rPr dirty="0" sz="2000" lang="en-US" smtClean="0">
                <a:solidFill>
                  <a:srgbClr val="3014DA"/>
                </a:solidFill>
                <a:latin typeface="Arial Black" pitchFamily="34" charset="0"/>
              </a:rPr>
              <a:t>CD-RW stands for Compact Disk – Rewritable. This type of media allows users to copy and erase data. Thus, this disk can be used over and over again.</a:t>
            </a:r>
          </a:p>
          <a:p>
            <a:pPr>
              <a:buNone/>
            </a:pPr>
            <a:r>
              <a:rPr dirty="0" sz="2000" lang="en-US" u="sng" smtClean="0">
                <a:solidFill>
                  <a:srgbClr val="FF0000"/>
                </a:solidFill>
                <a:latin typeface="Arial Black" pitchFamily="34" charset="0"/>
              </a:rPr>
              <a:t>d)DVD’s</a:t>
            </a:r>
          </a:p>
          <a:p>
            <a:pPr>
              <a:buNone/>
            </a:pPr>
            <a:r>
              <a:rPr dirty="0" sz="2000" lang="en-US" smtClean="0">
                <a:solidFill>
                  <a:schemeClr val="accent1">
                    <a:lumMod val="75000"/>
                  </a:schemeClr>
                </a:solidFill>
                <a:latin typeface="Arial Black" pitchFamily="34" charset="0"/>
              </a:rPr>
              <a:t>DVD stands for Digital Video Disk or Digital Versatile Disk. This optical disk looks like a normal CD but in fact, it can store much more data than a CD</a:t>
            </a:r>
          </a:p>
          <a:p>
            <a:pPr>
              <a:buNone/>
            </a:pPr>
            <a:r>
              <a:rPr dirty="0" sz="2000" lang="en-US" smtClean="0">
                <a:solidFill>
                  <a:schemeClr val="accent1">
                    <a:lumMod val="75000"/>
                  </a:schemeClr>
                </a:solidFill>
                <a:latin typeface="Arial Black" pitchFamily="34" charset="0"/>
              </a:rPr>
              <a:t>The main types of DVD’s are DVD-ROM (read only), DVD-R (recordable) and DVD-RW (rewritable).</a:t>
            </a:r>
          </a:p>
        </p:txBody>
      </p:sp>
    </p:spTree>
  </p:cSld>
  <p:clrMapOvr>
    <a:masterClrMapping/>
  </p:clrMapOvr>
  <p:transition spd="slow">
    <p:newsflash/>
  </p:transition>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370" name=""/>
        <p:cNvGrpSpPr/>
        <p:nvPr/>
      </p:nvGrpSpPr>
      <p:grpSpPr>
        <a:xfrm>
          <a:off x="0" y="0"/>
          <a:ext cx="0" cy="0"/>
          <a:chOff x="0" y="0"/>
          <a:chExt cx="0" cy="0"/>
        </a:xfrm>
      </p:grpSpPr>
      <p:sp>
        <p:nvSpPr>
          <p:cNvPr id="1048853" name="Content Placeholder 1"/>
          <p:cNvSpPr>
            <a:spLocks noGrp="1"/>
          </p:cNvSpPr>
          <p:nvPr>
            <p:ph idx="1"/>
          </p:nvPr>
        </p:nvSpPr>
        <p:spPr>
          <a:xfrm>
            <a:off x="0" y="152400"/>
            <a:ext cx="9067800" cy="6553200"/>
          </a:xfrm>
          <a:solidFill>
            <a:srgbClr val="FFFF00"/>
          </a:solidFill>
        </p:spPr>
        <p:txBody>
          <a:bodyPr>
            <a:normAutofit fontScale="85000" lnSpcReduction="10000"/>
          </a:bodyPr>
          <a:p>
            <a:pPr>
              <a:buNone/>
            </a:pPr>
            <a:r>
              <a:rPr dirty="0" lang="en-US" smtClean="0">
                <a:solidFill>
                  <a:srgbClr val="3014DA"/>
                </a:solidFill>
                <a:latin typeface="Arial Black" pitchFamily="34" charset="0"/>
              </a:rPr>
              <a:t>The following is a list of the most common DVD types with their respective capacities:</a:t>
            </a:r>
          </a:p>
          <a:p>
            <a:pPr>
              <a:buNone/>
            </a:pPr>
            <a:r>
              <a:rPr dirty="0" lang="en-US" smtClean="0">
                <a:solidFill>
                  <a:srgbClr val="FF0000"/>
                </a:solidFill>
                <a:latin typeface="Arial Black" pitchFamily="34" charset="0"/>
              </a:rPr>
              <a:t>a. Single Sided / Single layer – 4.7Gb</a:t>
            </a:r>
          </a:p>
          <a:p>
            <a:pPr>
              <a:buNone/>
            </a:pPr>
            <a:r>
              <a:rPr dirty="0" lang="en-US" smtClean="0">
                <a:solidFill>
                  <a:srgbClr val="FF0000"/>
                </a:solidFill>
                <a:latin typeface="Arial Black" pitchFamily="34" charset="0"/>
              </a:rPr>
              <a:t>b. Single Sided / Double layer – 8.5Gb</a:t>
            </a:r>
          </a:p>
          <a:p>
            <a:pPr>
              <a:buNone/>
            </a:pPr>
            <a:r>
              <a:rPr dirty="0" lang="en-US" smtClean="0">
                <a:solidFill>
                  <a:srgbClr val="FF0000"/>
                </a:solidFill>
                <a:latin typeface="Arial Black" pitchFamily="34" charset="0"/>
              </a:rPr>
              <a:t>c. Double Sided / Single layer – 9.4Gb</a:t>
            </a:r>
          </a:p>
          <a:p>
            <a:pPr>
              <a:buNone/>
            </a:pPr>
            <a:r>
              <a:rPr dirty="0" lang="en-US" smtClean="0">
                <a:solidFill>
                  <a:srgbClr val="FF0000"/>
                </a:solidFill>
                <a:latin typeface="Arial Black" pitchFamily="34" charset="0"/>
              </a:rPr>
              <a:t>d. Double Sided / Double layer – 17Gb</a:t>
            </a:r>
          </a:p>
          <a:p>
            <a:pPr>
              <a:buNone/>
            </a:pPr>
            <a:r>
              <a:rPr dirty="0" lang="en-US" smtClean="0">
                <a:solidFill>
                  <a:srgbClr val="3014DA"/>
                </a:solidFill>
                <a:latin typeface="Arial Black" pitchFamily="34" charset="0"/>
              </a:rPr>
              <a:t>Typically, these types of disks are used to store movies, modern computer games , software  and data files.</a:t>
            </a:r>
          </a:p>
          <a:p>
            <a:pPr>
              <a:buNone/>
            </a:pPr>
            <a:r>
              <a:rPr dirty="0" i="1" lang="en-US" smtClean="0">
                <a:solidFill>
                  <a:schemeClr val="tx1"/>
                </a:solidFill>
                <a:latin typeface="Arial Black" pitchFamily="34" charset="0"/>
              </a:rPr>
              <a:t>DVD drives can read both the DVD’s and CD’s. However, a CD drive cannot read a DVD due to its storage capacity and density.</a:t>
            </a:r>
          </a:p>
          <a:p>
            <a:pPr>
              <a:buNone/>
            </a:pPr>
            <a:r>
              <a:rPr dirty="0" i="1" lang="en-US" u="sng" smtClean="0">
                <a:solidFill>
                  <a:srgbClr val="FF0000"/>
                </a:solidFill>
                <a:latin typeface="Arial Black" pitchFamily="34" charset="0"/>
              </a:rPr>
              <a:t>DVD’s stores more information than CD’s because of the following reasons:</a:t>
            </a:r>
          </a:p>
          <a:p>
            <a:pPr indent="-514350" marL="514350">
              <a:buFont typeface="+mj-lt"/>
              <a:buAutoNum type="romanLcPeriod"/>
            </a:pPr>
            <a:r>
              <a:rPr dirty="0" lang="en-US" smtClean="0">
                <a:solidFill>
                  <a:srgbClr val="3014DA"/>
                </a:solidFill>
                <a:latin typeface="Arial Black" pitchFamily="34" charset="0"/>
              </a:rPr>
              <a:t>The tracks and sectors in a DVD are held closer together as compared to a CD thus allowing more tracks.</a:t>
            </a:r>
          </a:p>
          <a:p>
            <a:pPr indent="-514350" marL="514350">
              <a:buFont typeface="+mj-lt"/>
              <a:buAutoNum type="romanLcPeriod"/>
            </a:pPr>
            <a:r>
              <a:rPr dirty="0" lang="en-US" smtClean="0">
                <a:solidFill>
                  <a:srgbClr val="AE1FB1"/>
                </a:solidFill>
                <a:latin typeface="Arial Black" pitchFamily="34" charset="0"/>
              </a:rPr>
              <a:t>The pits in which data is stored are much smaller in a DVD than in a CD, hence more pits will fit on the disk allowing more information to be stored.</a:t>
            </a:r>
          </a:p>
          <a:p>
            <a:pPr indent="-514350" marL="514350">
              <a:buFont typeface="+mj-lt"/>
              <a:buAutoNum type="romanLcPeriod"/>
            </a:pPr>
            <a:r>
              <a:rPr dirty="0" lang="en-US" smtClean="0">
                <a:solidFill>
                  <a:schemeClr val="tx1"/>
                </a:solidFill>
                <a:latin typeface="Arial Black" pitchFamily="34" charset="0"/>
              </a:rPr>
              <a:t>Some DVD’s are double sided. This allows data to be stored on both sides and therefore automatically the storage surface is increased</a:t>
            </a:r>
          </a:p>
        </p:txBody>
      </p:sp>
    </p:spTree>
  </p:cSld>
  <p:clrMapOvr>
    <a:masterClrMapping/>
  </p:clrMapOvr>
  <p:transition spd="slow">
    <p:newsflash/>
  </p:transition>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371" name=""/>
        <p:cNvGrpSpPr/>
        <p:nvPr/>
      </p:nvGrpSpPr>
      <p:grpSpPr>
        <a:xfrm>
          <a:off x="0" y="0"/>
          <a:ext cx="0" cy="0"/>
          <a:chOff x="0" y="0"/>
          <a:chExt cx="0" cy="0"/>
        </a:xfrm>
      </p:grpSpPr>
      <p:sp>
        <p:nvSpPr>
          <p:cNvPr id="1048854" name="Content Placeholder 1"/>
          <p:cNvSpPr>
            <a:spLocks noGrp="1"/>
          </p:cNvSpPr>
          <p:nvPr>
            <p:ph idx="1"/>
          </p:nvPr>
        </p:nvSpPr>
        <p:spPr>
          <a:xfrm>
            <a:off x="76201" y="228600"/>
            <a:ext cx="8991599" cy="6629400"/>
          </a:xfrm>
          <a:solidFill>
            <a:srgbClr val="FFFF00"/>
          </a:solidFill>
        </p:spPr>
        <p:txBody>
          <a:bodyPr>
            <a:normAutofit fontScale="92500" lnSpcReduction="10000"/>
          </a:bodyPr>
          <a:p>
            <a:pPr>
              <a:buNone/>
            </a:pPr>
            <a:r>
              <a:rPr dirty="0" lang="en-US" u="sng" smtClean="0">
                <a:solidFill>
                  <a:srgbClr val="3014DA"/>
                </a:solidFill>
                <a:latin typeface="Arial Black" pitchFamily="34" charset="0"/>
              </a:rPr>
              <a:t>Care of optical disks:</a:t>
            </a:r>
          </a:p>
          <a:p>
            <a:pPr indent="-457200" marL="457200">
              <a:buFont typeface="+mj-lt"/>
              <a:buAutoNum type="arabicParenR"/>
            </a:pPr>
            <a:r>
              <a:rPr dirty="0" lang="en-US" smtClean="0">
                <a:solidFill>
                  <a:schemeClr val="bg2">
                    <a:lumMod val="10000"/>
                  </a:schemeClr>
                </a:solidFill>
                <a:latin typeface="Arial Black" pitchFamily="34" charset="0"/>
              </a:rPr>
              <a:t>They should be stored in their cases when not in use to protect them from being scratched (damage on the surface) or getting dirt.</a:t>
            </a:r>
          </a:p>
          <a:p>
            <a:pPr indent="-457200" marL="457200">
              <a:buFont typeface="+mj-lt"/>
              <a:buAutoNum type="arabicParenR"/>
            </a:pPr>
            <a:r>
              <a:rPr dirty="0" lang="en-US" smtClean="0">
                <a:solidFill>
                  <a:schemeClr val="bg2">
                    <a:lumMod val="10000"/>
                  </a:schemeClr>
                </a:solidFill>
                <a:latin typeface="Arial Black" pitchFamily="34" charset="0"/>
              </a:rPr>
              <a:t>Avoid soiling the surface of the disk-hold it by the edge or centre hole.</a:t>
            </a:r>
          </a:p>
          <a:p>
            <a:pPr indent="-457200" marL="457200">
              <a:buFont typeface="+mj-lt"/>
              <a:buAutoNum type="arabicParenR"/>
            </a:pPr>
            <a:r>
              <a:rPr dirty="0" lang="en-US" smtClean="0">
                <a:solidFill>
                  <a:schemeClr val="bg2">
                    <a:lumMod val="10000"/>
                  </a:schemeClr>
                </a:solidFill>
                <a:latin typeface="Arial Black" pitchFamily="34" charset="0"/>
              </a:rPr>
              <a:t>Keep the disks clean by wiping both sides with a clean dry cloth from the centre to the outer edge, not by wiping around the disk.</a:t>
            </a:r>
          </a:p>
          <a:p>
            <a:pPr indent="-457200" marL="457200">
              <a:buFont typeface="+mj-lt"/>
              <a:buAutoNum type="arabicParenR"/>
            </a:pPr>
            <a:r>
              <a:rPr dirty="0" lang="en-US" smtClean="0">
                <a:solidFill>
                  <a:schemeClr val="bg2">
                    <a:lumMod val="10000"/>
                  </a:schemeClr>
                </a:solidFill>
                <a:latin typeface="Arial Black" pitchFamily="34" charset="0"/>
              </a:rPr>
              <a:t>Do not write on the top side of the disk with a ball point or any other hard sharp object. This can damage the data layer on the other side.</a:t>
            </a:r>
          </a:p>
          <a:p>
            <a:pPr indent="-457200" marL="457200">
              <a:buFont typeface="+mj-lt"/>
              <a:buAutoNum type="arabicParenR"/>
            </a:pPr>
            <a:r>
              <a:rPr dirty="0" lang="en-US" smtClean="0">
                <a:solidFill>
                  <a:schemeClr val="bg2">
                    <a:lumMod val="10000"/>
                  </a:schemeClr>
                </a:solidFill>
                <a:latin typeface="Arial Black" pitchFamily="34" charset="0"/>
              </a:rPr>
              <a:t>Don’t write on the top side with a fine point marker or with any solvent-based marker. (solvent may dissolve the protective layer).</a:t>
            </a:r>
          </a:p>
          <a:p>
            <a:pPr indent="-457200" marL="457200">
              <a:buFont typeface="+mj-lt"/>
              <a:buAutoNum type="arabicParenR"/>
            </a:pPr>
            <a:r>
              <a:rPr dirty="0" lang="en-US" smtClean="0">
                <a:solidFill>
                  <a:schemeClr val="bg2">
                    <a:lumMod val="10000"/>
                  </a:schemeClr>
                </a:solidFill>
                <a:latin typeface="Arial Black" pitchFamily="34" charset="0"/>
              </a:rPr>
              <a:t>Do not expose the disk to high temperature or humidity for an extended period of time since the disk may warp (become bent or twisted out of shape as a result of heat or dampness).</a:t>
            </a:r>
            <a:endParaRPr dirty="0" lang="en-US">
              <a:solidFill>
                <a:schemeClr val="bg2">
                  <a:lumMod val="10000"/>
                </a:schemeClr>
              </a:solidFill>
              <a:latin typeface="Arial Black" pitchFamily="34" charset="0"/>
            </a:endParaRPr>
          </a:p>
        </p:txBody>
      </p:sp>
    </p:spTree>
  </p:cSld>
  <p:clrMapOvr>
    <a:masterClrMapping/>
  </p:clrMapOvr>
  <p:transition spd="slow">
    <p:newsflash/>
  </p:transition>
  <p:timing/>
</p:sld>
</file>

<file path=ppt/slides/slide164.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72" name=""/>
        <p:cNvGrpSpPr/>
        <p:nvPr/>
      </p:nvGrpSpPr>
      <p:grpSpPr>
        <a:xfrm>
          <a:off x="0" y="0"/>
          <a:ext cx="0" cy="0"/>
          <a:chOff x="0" y="0"/>
          <a:chExt cx="0" cy="0"/>
        </a:xfrm>
      </p:grpSpPr>
      <p:pic>
        <p:nvPicPr>
          <p:cNvPr id="2097200" name="Picture 2"/>
          <p:cNvPicPr>
            <a:picLocks noChangeAspect="1" noChangeArrowheads="1"/>
          </p:cNvPicPr>
          <p:nvPr/>
        </p:nvPicPr>
        <p:blipFill>
          <a:blip xmlns:r="http://schemas.openxmlformats.org/officeDocument/2006/relationships" r:embed="rId2"/>
          <a:srcRect/>
          <a:stretch>
            <a:fillRect/>
          </a:stretch>
        </p:blipFill>
        <p:spPr bwMode="auto">
          <a:xfrm>
            <a:off x="381000" y="152400"/>
            <a:ext cx="7924800" cy="6370502"/>
          </a:xfrm>
          <a:prstGeom prst="rect"/>
          <a:noFill/>
          <a:ln w="9525">
            <a:noFill/>
            <a:miter lim="800000"/>
            <a:headEnd/>
            <a:tailEnd/>
          </a:ln>
          <a:effectLst/>
        </p:spPr>
      </p:pic>
      <p:sp>
        <p:nvSpPr>
          <p:cNvPr id="1048855" name="TextBox 2"/>
          <p:cNvSpPr txBox="1"/>
          <p:nvPr/>
        </p:nvSpPr>
        <p:spPr>
          <a:xfrm>
            <a:off x="5181600" y="914400"/>
            <a:ext cx="2743200" cy="646331"/>
          </a:xfrm>
          <a:prstGeom prst="rect"/>
          <a:noFill/>
        </p:spPr>
        <p:txBody>
          <a:bodyPr rtlCol="0" wrap="square">
            <a:spAutoFit/>
          </a:bodyPr>
          <a:p>
            <a:pPr algn="ctr"/>
            <a:r>
              <a:rPr dirty="0" lang="en-US" smtClean="0">
                <a:solidFill>
                  <a:srgbClr val="AE1FB1"/>
                </a:solidFill>
                <a:latin typeface="Arial Black" pitchFamily="34" charset="0"/>
              </a:rPr>
              <a:t>DVD inside a DVD drive</a:t>
            </a:r>
            <a:endParaRPr dirty="0" lang="en-US">
              <a:solidFill>
                <a:srgbClr val="AE1FB1"/>
              </a:solidFill>
              <a:latin typeface="Arial Black" pitchFamily="34" charset="0"/>
            </a:endParaRPr>
          </a:p>
        </p:txBody>
      </p:sp>
      <p:cxnSp>
        <p:nvCxnSpPr>
          <p:cNvPr id="3145798" name="Straight Arrow Connector 4"/>
          <p:cNvCxnSpPr>
            <a:cxnSpLocks/>
          </p:cNvCxnSpPr>
          <p:nvPr/>
        </p:nvCxnSpPr>
        <p:spPr>
          <a:xfrm rot="10800000" flipV="1">
            <a:off x="3048000" y="1219200"/>
            <a:ext cx="2590800" cy="1752600"/>
          </a:xfrm>
          <a:prstGeom prst="straightConnector1"/>
          <a:ln>
            <a:tailEnd type="arrow"/>
          </a:ln>
        </p:spPr>
        <p:style>
          <a:lnRef idx="3">
            <a:schemeClr val="accent2"/>
          </a:lnRef>
          <a:fillRef idx="0">
            <a:schemeClr val="accent2"/>
          </a:fillRef>
          <a:effectRef idx="2">
            <a:schemeClr val="accent2"/>
          </a:effectRef>
          <a:fontRef idx="minor">
            <a:schemeClr val="tx1"/>
          </a:fontRef>
        </p:style>
      </p:cxnSp>
      <p:cxnSp>
        <p:nvCxnSpPr>
          <p:cNvPr id="3145799" name="Straight Arrow Connector 6"/>
          <p:cNvCxnSpPr>
            <a:cxnSpLocks/>
          </p:cNvCxnSpPr>
          <p:nvPr/>
        </p:nvCxnSpPr>
        <p:spPr>
          <a:xfrm rot="5400000">
            <a:off x="2514600" y="1676400"/>
            <a:ext cx="4419600" cy="3962400"/>
          </a:xfrm>
          <a:prstGeom prst="straightConnector1"/>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slow">
    <p:newsflash/>
  </p:transition>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373" name=""/>
        <p:cNvGrpSpPr/>
        <p:nvPr/>
      </p:nvGrpSpPr>
      <p:grpSpPr>
        <a:xfrm>
          <a:off x="0" y="0"/>
          <a:ext cx="0" cy="0"/>
          <a:chOff x="0" y="0"/>
          <a:chExt cx="0" cy="0"/>
        </a:xfrm>
      </p:grpSpPr>
      <p:sp>
        <p:nvSpPr>
          <p:cNvPr id="1048856" name="Content Placeholder 1"/>
          <p:cNvSpPr>
            <a:spLocks noGrp="1"/>
          </p:cNvSpPr>
          <p:nvPr>
            <p:ph idx="1"/>
          </p:nvPr>
        </p:nvSpPr>
        <p:spPr>
          <a:xfrm>
            <a:off x="76201" y="304800"/>
            <a:ext cx="8991599" cy="6324600"/>
          </a:xfrm>
          <a:solidFill>
            <a:srgbClr val="FFFF00"/>
          </a:solidFill>
        </p:spPr>
        <p:txBody>
          <a:bodyPr>
            <a:normAutofit/>
          </a:bodyPr>
          <a:p>
            <a:pPr>
              <a:buNone/>
            </a:pPr>
            <a:r>
              <a:rPr dirty="0" lang="en-US" smtClean="0">
                <a:solidFill>
                  <a:schemeClr val="tx1">
                    <a:lumMod val="95000"/>
                    <a:lumOff val="5000"/>
                  </a:schemeClr>
                </a:solidFill>
                <a:latin typeface="Arial Black" pitchFamily="34" charset="0"/>
              </a:rPr>
              <a:t>3) </a:t>
            </a:r>
            <a:r>
              <a:rPr dirty="0" lang="en-US" u="sng" smtClean="0">
                <a:solidFill>
                  <a:schemeClr val="tx1">
                    <a:lumMod val="95000"/>
                    <a:lumOff val="5000"/>
                  </a:schemeClr>
                </a:solidFill>
                <a:latin typeface="Arial Black" pitchFamily="34" charset="0"/>
              </a:rPr>
              <a:t>Electronic/solid state media</a:t>
            </a:r>
          </a:p>
          <a:p>
            <a:pPr>
              <a:buNone/>
            </a:pPr>
            <a:r>
              <a:rPr dirty="0" lang="en-US" smtClean="0">
                <a:solidFill>
                  <a:srgbClr val="3014DA"/>
                </a:solidFill>
                <a:latin typeface="Arial Black" pitchFamily="34" charset="0"/>
              </a:rPr>
              <a:t>Solid state storage is a non-volatile storage that employs integrated circuits rather than mechanical, magnetic or optical technology. They are referred to as solid state because they do not have movable parts. They include:</a:t>
            </a:r>
          </a:p>
          <a:p>
            <a:pPr indent="-457200" marL="457200">
              <a:buNone/>
            </a:pPr>
            <a:r>
              <a:rPr dirty="0" lang="en-US" smtClean="0">
                <a:solidFill>
                  <a:srgbClr val="008000"/>
                </a:solidFill>
                <a:latin typeface="Arial Black" pitchFamily="34" charset="0"/>
              </a:rPr>
              <a:t>a) </a:t>
            </a:r>
            <a:r>
              <a:rPr dirty="0" lang="en-US" u="sng" smtClean="0">
                <a:solidFill>
                  <a:srgbClr val="008000"/>
                </a:solidFill>
                <a:latin typeface="Arial Black" pitchFamily="34" charset="0"/>
              </a:rPr>
              <a:t>Universal Serial Bus (USB) flash drive</a:t>
            </a:r>
          </a:p>
          <a:p>
            <a:pPr indent="-457200" marL="457200">
              <a:buNone/>
            </a:pPr>
            <a:r>
              <a:rPr dirty="0" lang="en-US" smtClean="0">
                <a:solidFill>
                  <a:srgbClr val="3014DA"/>
                </a:solidFill>
                <a:latin typeface="Arial Black" pitchFamily="34" charset="0"/>
              </a:rPr>
              <a:t>It is a data storage device that consist of flash memory; a non-volatile computer storage chip that can be electrically erased and reprogrammed. It has an integrated Universal Serial Bus interface.</a:t>
            </a:r>
          </a:p>
          <a:p>
            <a:pPr indent="-457200" marL="457200">
              <a:buNone/>
            </a:pPr>
            <a:r>
              <a:rPr dirty="0" lang="en-US" smtClean="0">
                <a:solidFill>
                  <a:srgbClr val="3014DA"/>
                </a:solidFill>
                <a:latin typeface="Arial Black" pitchFamily="34" charset="0"/>
              </a:rPr>
              <a:t>Flash drives are typically removable, rewritable and physically small in size.</a:t>
            </a:r>
          </a:p>
          <a:p>
            <a:pPr indent="-457200" marL="457200">
              <a:buNone/>
            </a:pPr>
            <a:r>
              <a:rPr dirty="0" lang="en-US" smtClean="0">
                <a:solidFill>
                  <a:srgbClr val="3014DA"/>
                </a:solidFill>
                <a:latin typeface="Arial Black" pitchFamily="34" charset="0"/>
              </a:rPr>
              <a:t>They can have storage capacities of 16 GB and above.</a:t>
            </a:r>
          </a:p>
          <a:p>
            <a:pPr indent="-457200" marL="457200">
              <a:buFont typeface="+mj-lt"/>
              <a:buAutoNum type="alphaLcParenR"/>
            </a:pPr>
            <a:endParaRPr dirty="0" lang="en-US" smtClean="0">
              <a:solidFill>
                <a:srgbClr val="3014DA"/>
              </a:solidFill>
              <a:latin typeface="Arial Black" pitchFamily="34" charset="0"/>
            </a:endParaRPr>
          </a:p>
          <a:p>
            <a:pPr>
              <a:buNone/>
            </a:pPr>
            <a:endParaRPr dirty="0" lang="en-US" smtClean="0">
              <a:solidFill>
                <a:srgbClr val="3014DA"/>
              </a:solidFill>
              <a:latin typeface="Arial Black" pitchFamily="34" charset="0"/>
            </a:endParaRPr>
          </a:p>
        </p:txBody>
      </p:sp>
    </p:spTree>
  </p:cSld>
  <p:clrMapOvr>
    <a:masterClrMapping/>
  </p:clrMapOvr>
  <p:transition spd="slow">
    <p:newsflash/>
  </p:transition>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374" name=""/>
        <p:cNvGrpSpPr/>
        <p:nvPr/>
      </p:nvGrpSpPr>
      <p:grpSpPr>
        <a:xfrm>
          <a:off x="0" y="0"/>
          <a:ext cx="0" cy="0"/>
          <a:chOff x="0" y="0"/>
          <a:chExt cx="0" cy="0"/>
        </a:xfrm>
      </p:grpSpPr>
      <p:sp>
        <p:nvSpPr>
          <p:cNvPr id="1048857" name="Content Placeholder 1"/>
          <p:cNvSpPr>
            <a:spLocks noGrp="1"/>
          </p:cNvSpPr>
          <p:nvPr>
            <p:ph idx="1"/>
          </p:nvPr>
        </p:nvSpPr>
        <p:spPr>
          <a:xfrm>
            <a:off x="76201" y="304800"/>
            <a:ext cx="8991599" cy="6248400"/>
          </a:xfrm>
          <a:solidFill>
            <a:srgbClr val="FFFF00"/>
          </a:solidFill>
        </p:spPr>
        <p:txBody>
          <a:bodyPr>
            <a:noAutofit/>
          </a:bodyPr>
          <a:p>
            <a:pPr indent="-457200" marL="457200">
              <a:buNone/>
            </a:pPr>
            <a:r>
              <a:rPr dirty="0" sz="2800" lang="en-US" smtClean="0">
                <a:solidFill>
                  <a:srgbClr val="008000"/>
                </a:solidFill>
                <a:latin typeface="Arial Black" pitchFamily="34" charset="0"/>
              </a:rPr>
              <a:t>b) </a:t>
            </a:r>
            <a:r>
              <a:rPr dirty="0" sz="2800" lang="en-US" u="sng" smtClean="0">
                <a:solidFill>
                  <a:srgbClr val="008000"/>
                </a:solidFill>
                <a:latin typeface="Arial Black" pitchFamily="34" charset="0"/>
              </a:rPr>
              <a:t>Flash memory card</a:t>
            </a:r>
          </a:p>
          <a:p>
            <a:pPr indent="-457200" marL="457200">
              <a:buNone/>
            </a:pPr>
            <a:r>
              <a:rPr dirty="0" sz="2800" lang="en-US" smtClean="0">
                <a:solidFill>
                  <a:srgbClr val="3014DA"/>
                </a:solidFill>
                <a:latin typeface="Arial Black" pitchFamily="34" charset="0"/>
              </a:rPr>
              <a:t>It is an electronic flash memory data storage device used for storing digital information.</a:t>
            </a:r>
          </a:p>
          <a:p>
            <a:pPr indent="-457200" marL="457200">
              <a:buNone/>
            </a:pPr>
            <a:r>
              <a:rPr dirty="0" sz="2800" lang="en-US" smtClean="0">
                <a:solidFill>
                  <a:srgbClr val="3014DA"/>
                </a:solidFill>
                <a:latin typeface="Arial Black" pitchFamily="34" charset="0"/>
              </a:rPr>
              <a:t>They are mainly used with many electronic devices such as digital cameras, mobile phones, laptop computers, MP3 players and video game consoles. They are small, re-recordable and non-volatile. They are approximately 1.5 cm in length, 1 cm in width and 2 mm in thickness.</a:t>
            </a:r>
          </a:p>
          <a:p>
            <a:pPr indent="-457200" marL="457200">
              <a:buNone/>
            </a:pPr>
            <a:r>
              <a:rPr dirty="0" sz="2800" lang="en-US" smtClean="0">
                <a:solidFill>
                  <a:srgbClr val="3014DA"/>
                </a:solidFill>
                <a:latin typeface="Arial Black" pitchFamily="34" charset="0"/>
              </a:rPr>
              <a:t>Both the USB flash drive and flash memory card have become an integral part of modern living.</a:t>
            </a:r>
          </a:p>
          <a:p>
            <a:pPr>
              <a:buNone/>
            </a:pPr>
            <a:endParaRPr dirty="0" sz="2800" lang="en-US" smtClean="0">
              <a:solidFill>
                <a:srgbClr val="3014DA"/>
              </a:solidFill>
              <a:latin typeface="Arial Black" pitchFamily="34" charset="0"/>
            </a:endParaRPr>
          </a:p>
        </p:txBody>
      </p:sp>
    </p:spTree>
  </p:cSld>
  <p:clrMapOvr>
    <a:masterClrMapping/>
  </p:clrMapOvr>
  <p:transition spd="slow">
    <p:newsflash/>
  </p:transition>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375" name=""/>
        <p:cNvGrpSpPr/>
        <p:nvPr/>
      </p:nvGrpSpPr>
      <p:grpSpPr>
        <a:xfrm>
          <a:off x="0" y="0"/>
          <a:ext cx="0" cy="0"/>
          <a:chOff x="0" y="0"/>
          <a:chExt cx="0" cy="0"/>
        </a:xfrm>
      </p:grpSpPr>
      <p:pic>
        <p:nvPicPr>
          <p:cNvPr id="2097201" name="Picture 2"/>
          <p:cNvPicPr>
            <a:picLocks noChangeAspect="1" noChangeArrowheads="1"/>
          </p:cNvPicPr>
          <p:nvPr/>
        </p:nvPicPr>
        <p:blipFill>
          <a:blip xmlns:r="http://schemas.openxmlformats.org/officeDocument/2006/relationships" r:embed="rId1"/>
          <a:srcRect l="20513" t="69004" r="58655" b="6642"/>
          <a:stretch>
            <a:fillRect/>
          </a:stretch>
        </p:blipFill>
        <p:spPr bwMode="auto">
          <a:xfrm>
            <a:off x="4648200" y="1"/>
            <a:ext cx="4495800" cy="2286000"/>
          </a:xfrm>
          <a:prstGeom prst="rect"/>
          <a:noFill/>
          <a:ln w="9525">
            <a:noFill/>
            <a:miter lim="800000"/>
            <a:headEnd/>
            <a:tailEnd/>
          </a:ln>
          <a:effectLst/>
        </p:spPr>
      </p:pic>
      <p:pic>
        <p:nvPicPr>
          <p:cNvPr id="2097202" name="Picture 3"/>
          <p:cNvPicPr>
            <a:picLocks noChangeAspect="1" noChangeArrowheads="1"/>
          </p:cNvPicPr>
          <p:nvPr/>
        </p:nvPicPr>
        <p:blipFill>
          <a:blip xmlns:r="http://schemas.openxmlformats.org/officeDocument/2006/relationships" r:embed="rId1"/>
          <a:srcRect l="36635" t="49424" r="46237" b="39986"/>
          <a:stretch>
            <a:fillRect/>
          </a:stretch>
        </p:blipFill>
        <p:spPr bwMode="auto">
          <a:xfrm>
            <a:off x="0" y="0"/>
            <a:ext cx="4714875" cy="2286000"/>
          </a:xfrm>
          <a:prstGeom prst="rect"/>
          <a:noFill/>
          <a:ln w="9525">
            <a:noFill/>
            <a:miter lim="800000"/>
            <a:headEnd/>
            <a:tailEnd/>
          </a:ln>
          <a:effectLst/>
        </p:spPr>
      </p:pic>
      <p:sp>
        <p:nvSpPr>
          <p:cNvPr id="1048858" name="TextBox 5"/>
          <p:cNvSpPr txBox="1"/>
          <p:nvPr/>
        </p:nvSpPr>
        <p:spPr>
          <a:xfrm>
            <a:off x="838200" y="1905000"/>
            <a:ext cx="2667000" cy="381000"/>
          </a:xfrm>
          <a:prstGeom prst="rect"/>
          <a:noFill/>
        </p:spPr>
        <p:txBody>
          <a:bodyPr rtlCol="0" wrap="square">
            <a:spAutoFit/>
          </a:bodyPr>
          <a:p>
            <a:r>
              <a:rPr b="1" dirty="0" lang="en-US" smtClean="0"/>
              <a:t>USB FLASH DRIVE</a:t>
            </a:r>
            <a:endParaRPr b="1" dirty="0" lang="en-US"/>
          </a:p>
        </p:txBody>
      </p:sp>
      <p:sp>
        <p:nvSpPr>
          <p:cNvPr id="1048859" name="TextBox 6"/>
          <p:cNvSpPr txBox="1"/>
          <p:nvPr/>
        </p:nvSpPr>
        <p:spPr>
          <a:xfrm>
            <a:off x="5562600" y="1981200"/>
            <a:ext cx="3200400" cy="369332"/>
          </a:xfrm>
          <a:prstGeom prst="rect"/>
          <a:noFill/>
        </p:spPr>
        <p:txBody>
          <a:bodyPr rtlCol="0" wrap="square">
            <a:spAutoFit/>
          </a:bodyPr>
          <a:p>
            <a:r>
              <a:rPr b="1" dirty="0" lang="en-US" smtClean="0"/>
              <a:t>FLASH MEMORY CARD</a:t>
            </a:r>
            <a:endParaRPr b="1" dirty="0" lang="en-US"/>
          </a:p>
        </p:txBody>
      </p:sp>
      <p:sp>
        <p:nvSpPr>
          <p:cNvPr id="1048860" name="TextBox 8"/>
          <p:cNvSpPr txBox="1"/>
          <p:nvPr/>
        </p:nvSpPr>
        <p:spPr>
          <a:xfrm>
            <a:off x="152400" y="2438400"/>
            <a:ext cx="8763000" cy="4093428"/>
          </a:xfrm>
          <a:prstGeom prst="rect"/>
          <a:solidFill>
            <a:srgbClr val="FFFF66"/>
          </a:solidFill>
        </p:spPr>
        <p:txBody>
          <a:bodyPr rtlCol="0" wrap="square">
            <a:spAutoFit/>
          </a:bodyPr>
          <a:p>
            <a:r>
              <a:rPr dirty="0" sz="2000" lang="en-US" smtClean="0">
                <a:solidFill>
                  <a:schemeClr val="tx1">
                    <a:lumMod val="95000"/>
                    <a:lumOff val="5000"/>
                  </a:schemeClr>
                </a:solidFill>
                <a:latin typeface="Arial Black" pitchFamily="34" charset="0"/>
              </a:rPr>
              <a:t>In summary:</a:t>
            </a:r>
          </a:p>
          <a:p>
            <a:r>
              <a:rPr dirty="0" sz="2000" lang="en-US" smtClean="0">
                <a:solidFill>
                  <a:srgbClr val="008000"/>
                </a:solidFill>
                <a:latin typeface="Arial Black" pitchFamily="34" charset="0"/>
              </a:rPr>
              <a:t>Flash memory is non-volatile solid-state computer memory storage that can be electrically erased and reprogrammed. It is a technology that is primarily used in memory cards and USB flash drives for general storage and transfer of data between computers and other digital products. It is a specific type of</a:t>
            </a:r>
          </a:p>
          <a:p>
            <a:r>
              <a:rPr dirty="0" sz="2000" i="1" lang="en-US" smtClean="0">
                <a:solidFill>
                  <a:schemeClr val="tx1">
                    <a:lumMod val="95000"/>
                    <a:lumOff val="5000"/>
                  </a:schemeClr>
                </a:solidFill>
                <a:latin typeface="Arial Black" pitchFamily="34" charset="0"/>
              </a:rPr>
              <a:t>EEPROM (Electrically Erasable Programmable Read-Only Memory)</a:t>
            </a:r>
          </a:p>
          <a:p>
            <a:r>
              <a:rPr dirty="0" sz="2000" lang="en-US" smtClean="0">
                <a:solidFill>
                  <a:srgbClr val="008000"/>
                </a:solidFill>
                <a:latin typeface="Arial Black" pitchFamily="34" charset="0"/>
              </a:rPr>
              <a:t>This type of memory media has no mechanical moving parts and thus it offers some advantages when compared to the other type of media.</a:t>
            </a:r>
          </a:p>
          <a:p>
            <a:endParaRPr dirty="0" sz="2000" lang="en-US">
              <a:solidFill>
                <a:srgbClr val="008000"/>
              </a:solidFill>
              <a:latin typeface="Arial Black" pitchFamily="34" charset="0"/>
            </a:endParaRPr>
          </a:p>
        </p:txBody>
      </p:sp>
    </p:spTree>
  </p:cSld>
  <p:clrMapOvr>
    <a:masterClrMapping/>
  </p:clrMapOvr>
  <p:transition spd="slow">
    <p:newsflash/>
  </p:transition>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376" name=""/>
        <p:cNvGrpSpPr/>
        <p:nvPr/>
      </p:nvGrpSpPr>
      <p:grpSpPr>
        <a:xfrm>
          <a:off x="0" y="0"/>
          <a:ext cx="0" cy="0"/>
          <a:chOff x="0" y="0"/>
          <a:chExt cx="0" cy="0"/>
        </a:xfrm>
      </p:grpSpPr>
      <p:sp>
        <p:nvSpPr>
          <p:cNvPr id="1048861" name="Rectangle 5"/>
          <p:cNvSpPr/>
          <p:nvPr/>
        </p:nvSpPr>
        <p:spPr>
          <a:xfrm>
            <a:off x="76200" y="76200"/>
            <a:ext cx="8915400" cy="6370975"/>
          </a:xfrm>
          <a:prstGeom prst="rect"/>
          <a:solidFill>
            <a:srgbClr val="FFFF00"/>
          </a:solidFill>
        </p:spPr>
        <p:txBody>
          <a:bodyPr wrap="square">
            <a:spAutoFit/>
          </a:bodyPr>
          <a:p>
            <a:r>
              <a:rPr dirty="0" sz="2400" lang="en-US" u="sng" smtClean="0">
                <a:solidFill>
                  <a:schemeClr val="tx1">
                    <a:lumMod val="95000"/>
                    <a:lumOff val="5000"/>
                  </a:schemeClr>
                </a:solidFill>
                <a:latin typeface="Arial Black" pitchFamily="34" charset="0"/>
              </a:rPr>
              <a:t>Advantages:</a:t>
            </a:r>
          </a:p>
          <a:p>
            <a:r>
              <a:rPr dirty="0" sz="2400" lang="en-US" smtClean="0">
                <a:solidFill>
                  <a:srgbClr val="3014DA"/>
                </a:solidFill>
                <a:latin typeface="Arial Black" pitchFamily="34" charset="0"/>
              </a:rPr>
              <a:t>1. Very small in size hence portable.</a:t>
            </a:r>
          </a:p>
          <a:p>
            <a:r>
              <a:rPr dirty="0" sz="2400" lang="en-US" smtClean="0">
                <a:solidFill>
                  <a:srgbClr val="3014DA"/>
                </a:solidFill>
                <a:latin typeface="Arial Black" pitchFamily="34" charset="0"/>
              </a:rPr>
              <a:t>2. Does not consume a lot of energy in order to function</a:t>
            </a:r>
          </a:p>
          <a:p>
            <a:r>
              <a:rPr dirty="0" sz="2400" lang="en-US" smtClean="0">
                <a:solidFill>
                  <a:srgbClr val="3014DA"/>
                </a:solidFill>
                <a:latin typeface="Arial Black" pitchFamily="34" charset="0"/>
              </a:rPr>
              <a:t>3. Noiseless during data access</a:t>
            </a:r>
          </a:p>
          <a:p>
            <a:r>
              <a:rPr dirty="0" sz="2400" lang="en-US" smtClean="0">
                <a:solidFill>
                  <a:srgbClr val="3014DA"/>
                </a:solidFill>
                <a:latin typeface="Arial Black" pitchFamily="34" charset="0"/>
              </a:rPr>
              <a:t>4. Limited heat emission</a:t>
            </a:r>
          </a:p>
          <a:p>
            <a:r>
              <a:rPr dirty="0" sz="2400" lang="en-US" u="sng" smtClean="0">
                <a:solidFill>
                  <a:schemeClr val="tx1">
                    <a:lumMod val="95000"/>
                    <a:lumOff val="5000"/>
                  </a:schemeClr>
                </a:solidFill>
                <a:latin typeface="Arial Black" pitchFamily="34" charset="0"/>
              </a:rPr>
              <a:t>Disadvantages:</a:t>
            </a:r>
          </a:p>
          <a:p>
            <a:pPr indent="-457200" marL="457200">
              <a:buAutoNum type="arabicPeriod"/>
            </a:pPr>
            <a:r>
              <a:rPr dirty="0" sz="2400" lang="en-US" smtClean="0">
                <a:solidFill>
                  <a:srgbClr val="3014DA"/>
                </a:solidFill>
                <a:latin typeface="Arial Black" pitchFamily="34" charset="0"/>
              </a:rPr>
              <a:t>Limited amount of memory capacity when compared to the other type of media (Currently big advancements are being made and the maximum capacity of this media is 60GB).</a:t>
            </a:r>
          </a:p>
          <a:p>
            <a:pPr indent="-457200" marL="457200">
              <a:buAutoNum type="arabicPeriod"/>
            </a:pPr>
            <a:r>
              <a:rPr dirty="0" sz="2400" lang="en-US" smtClean="0">
                <a:solidFill>
                  <a:srgbClr val="3014DA"/>
                </a:solidFill>
                <a:latin typeface="Arial Black" pitchFamily="34" charset="0"/>
              </a:rPr>
              <a:t>Highly vulnerable to malware/virus</a:t>
            </a:r>
          </a:p>
          <a:p>
            <a:r>
              <a:rPr dirty="0" sz="2400" i="1" lang="en-US" smtClean="0">
                <a:solidFill>
                  <a:schemeClr val="tx1">
                    <a:lumMod val="95000"/>
                    <a:lumOff val="5000"/>
                  </a:schemeClr>
                </a:solidFill>
                <a:latin typeface="Arial Black" pitchFamily="34" charset="0"/>
              </a:rPr>
              <a:t>Because of their small size and big capacity, electronic memory is suitable to be used in portable devices. Today electronic memory is being used in Digital cameras, Mp3 Players, PDAs, Mobile phones and Laptops.</a:t>
            </a:r>
            <a:endParaRPr dirty="0" sz="2400" i="1" lang="en-US">
              <a:solidFill>
                <a:schemeClr val="tx1">
                  <a:lumMod val="95000"/>
                  <a:lumOff val="5000"/>
                </a:schemeClr>
              </a:solidFill>
              <a:latin typeface="Arial Black" pitchFamily="34" charset="0"/>
            </a:endParaRPr>
          </a:p>
        </p:txBody>
      </p:sp>
    </p:spTree>
  </p:cSld>
  <p:clrMapOvr>
    <a:masterClrMapping/>
  </p:clrMapOvr>
  <p:transition spd="slow">
    <p:newsflash/>
  </p:transition>
  <p:timing/>
</p:sld>
</file>

<file path=ppt/slides/slide169.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77" name=""/>
        <p:cNvGrpSpPr/>
        <p:nvPr/>
      </p:nvGrpSpPr>
      <p:grpSpPr>
        <a:xfrm>
          <a:off x="0" y="0"/>
          <a:ext cx="0" cy="0"/>
          <a:chOff x="0" y="0"/>
          <a:chExt cx="0" cy="0"/>
        </a:xfrm>
      </p:grpSpPr>
      <p:sp>
        <p:nvSpPr>
          <p:cNvPr id="1048862" name="Content Placeholder 1"/>
          <p:cNvSpPr>
            <a:spLocks noGrp="1"/>
          </p:cNvSpPr>
          <p:nvPr>
            <p:ph idx="1"/>
          </p:nvPr>
        </p:nvSpPr>
        <p:spPr>
          <a:xfrm>
            <a:off x="304800" y="304800"/>
            <a:ext cx="8458200" cy="1104453"/>
          </a:xfrm>
          <a:solidFill>
            <a:srgbClr val="3014DA"/>
          </a:solidFill>
        </p:spPr>
        <p:txBody>
          <a:bodyPr>
            <a:normAutofit/>
          </a:bodyPr>
          <a:p>
            <a:pPr algn="ctr">
              <a:buNone/>
            </a:pPr>
            <a:r>
              <a:rPr dirty="0" sz="2800" lang="en-US" smtClean="0">
                <a:solidFill>
                  <a:srgbClr val="FFFF00"/>
                </a:solidFill>
                <a:latin typeface="Arial Black" pitchFamily="34" charset="0"/>
              </a:rPr>
              <a:t>Comparison between primary storage and secondary storage</a:t>
            </a:r>
            <a:endParaRPr dirty="0" sz="2800" lang="en-US">
              <a:solidFill>
                <a:srgbClr val="FFFF00"/>
              </a:solidFill>
              <a:latin typeface="Arial Black" pitchFamily="34" charset="0"/>
            </a:endParaRPr>
          </a:p>
        </p:txBody>
      </p:sp>
      <p:graphicFrame>
        <p:nvGraphicFramePr>
          <p:cNvPr id="4194306" name="Table 3"/>
          <p:cNvGraphicFramePr>
            <a:graphicFrameLocks noGrp="1"/>
          </p:cNvGraphicFramePr>
          <p:nvPr/>
        </p:nvGraphicFramePr>
        <p:xfrm>
          <a:off x="228600" y="1600200"/>
          <a:ext cx="8686800" cy="5029200"/>
        </p:xfrm>
        <a:graphic>
          <a:graphicData uri="http://schemas.openxmlformats.org/drawingml/2006/table">
            <a:tbl>
              <a:tblPr firstRow="1" bandRow="1">
                <a:tableStyleId>{5C22544A-7EE6-4342-B048-85BDC9FD1C3A}</a:tableStyleId>
              </a:tblPr>
              <a:tblGrid>
                <a:gridCol w="4343400"/>
                <a:gridCol w="4343400"/>
              </a:tblGrid>
              <a:tr h="423939">
                <a:tc>
                  <a:txBody>
                    <a:bodyPr/>
                    <a:p>
                      <a:r>
                        <a:rPr b="1" dirty="0" sz="1800" lang="en-US" smtClean="0">
                          <a:solidFill>
                            <a:srgbClr val="FF0000"/>
                          </a:solidFill>
                          <a:latin typeface="Arial Black" pitchFamily="34" charset="0"/>
                        </a:rPr>
                        <a:t>PRIMARY STORAGE</a:t>
                      </a:r>
                      <a:endParaRPr b="1" dirty="0" sz="1800" lang="en-US">
                        <a:solidFill>
                          <a:srgbClr val="FF0000"/>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r>
                        <a:rPr b="1" dirty="0" sz="1800" lang="en-US" smtClean="0">
                          <a:solidFill>
                            <a:srgbClr val="FF0000"/>
                          </a:solidFill>
                          <a:latin typeface="Arial Black" pitchFamily="34" charset="0"/>
                        </a:rPr>
                        <a:t>SECONDARY</a:t>
                      </a:r>
                      <a:r>
                        <a:rPr baseline="0" b="1" dirty="0" sz="1800" lang="en-US" smtClean="0">
                          <a:solidFill>
                            <a:srgbClr val="FF0000"/>
                          </a:solidFill>
                          <a:latin typeface="Arial Black" pitchFamily="34" charset="0"/>
                        </a:rPr>
                        <a:t> STORAGE</a:t>
                      </a:r>
                      <a:endParaRPr b="1" dirty="0" sz="1800" lang="en-US">
                        <a:solidFill>
                          <a:srgbClr val="FF0000"/>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731731">
                <a:tc>
                  <a:txBody>
                    <a:bodyPr/>
                    <a:p>
                      <a:r>
                        <a:rPr b="1" dirty="0" sz="1800" lang="en-US" smtClean="0">
                          <a:solidFill>
                            <a:srgbClr val="3014DA"/>
                          </a:solidFill>
                          <a:latin typeface="Arial Black" pitchFamily="34" charset="0"/>
                        </a:rPr>
                        <a:t>1. It</a:t>
                      </a:r>
                      <a:r>
                        <a:rPr baseline="0" b="1" dirty="0" sz="1800" lang="en-US" smtClean="0">
                          <a:solidFill>
                            <a:srgbClr val="3014DA"/>
                          </a:solidFill>
                          <a:latin typeface="Arial Black" pitchFamily="34" charset="0"/>
                        </a:rPr>
                        <a:t> is directly accessible by the processor</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r>
                        <a:rPr b="1" dirty="0" sz="1800" lang="en-US" smtClean="0">
                          <a:solidFill>
                            <a:srgbClr val="3014DA"/>
                          </a:solidFill>
                          <a:latin typeface="Arial Black" pitchFamily="34" charset="0"/>
                        </a:rPr>
                        <a:t>1. It is not directly accessible by the processor.</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1358930">
                <a:tc>
                  <a:txBody>
                    <a:bodyPr/>
                    <a:p>
                      <a:r>
                        <a:rPr b="1" dirty="0" sz="1800" lang="en-US" smtClean="0">
                          <a:solidFill>
                            <a:srgbClr val="3014DA"/>
                          </a:solidFill>
                          <a:latin typeface="Arial Black" pitchFamily="34" charset="0"/>
                        </a:rPr>
                        <a:t>2. It</a:t>
                      </a:r>
                      <a:r>
                        <a:rPr baseline="0" b="1" dirty="0" sz="1800" lang="en-US" smtClean="0">
                          <a:solidFill>
                            <a:srgbClr val="3014DA"/>
                          </a:solidFill>
                          <a:latin typeface="Arial Black" pitchFamily="34" charset="0"/>
                        </a:rPr>
                        <a:t> offers temporary storage (volatile). Its contents disappear once the computer is switched off.</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pPr algn="l" defTabSz="914400" eaLnBrk="1" fontAlgn="auto" hangingPunct="1" indent="0" latinLnBrk="0" marL="0" marR="0" rtl="0">
                        <a:lnSpc>
                          <a:spcPct val="100000"/>
                        </a:lnSpc>
                        <a:spcBef>
                          <a:spcPts val="0"/>
                        </a:spcBef>
                        <a:spcAft>
                          <a:spcPts val="0"/>
                        </a:spcAft>
                        <a:buClrTx/>
                        <a:buSzTx/>
                        <a:buFontTx/>
                        <a:buNone/>
                      </a:pPr>
                      <a:r>
                        <a:rPr b="1" dirty="0" sz="1800" lang="en-US" smtClean="0">
                          <a:solidFill>
                            <a:srgbClr val="3014DA"/>
                          </a:solidFill>
                          <a:latin typeface="Arial Black" pitchFamily="34" charset="0"/>
                        </a:rPr>
                        <a:t>2. It</a:t>
                      </a:r>
                      <a:r>
                        <a:rPr baseline="0" b="1" dirty="0" sz="1800" lang="en-US" smtClean="0">
                          <a:solidFill>
                            <a:srgbClr val="3014DA"/>
                          </a:solidFill>
                          <a:latin typeface="Arial Black" pitchFamily="34" charset="0"/>
                        </a:rPr>
                        <a:t> offers permanent storage (non-volatile). Its contents does not disappear once the computer is switched off.</a:t>
                      </a:r>
                      <a:endParaRPr b="1" dirty="0" sz="1800" lang="en-US" smtClean="0">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731731">
                <a:tc>
                  <a:txBody>
                    <a:bodyPr/>
                    <a:p>
                      <a:r>
                        <a:rPr b="1" dirty="0" sz="1800" lang="en-US" smtClean="0">
                          <a:solidFill>
                            <a:srgbClr val="3014DA"/>
                          </a:solidFill>
                          <a:latin typeface="Arial Black" pitchFamily="34" charset="0"/>
                        </a:rPr>
                        <a:t>3. It does not have a high</a:t>
                      </a:r>
                      <a:r>
                        <a:rPr baseline="0" b="1" dirty="0" sz="1800" lang="en-US" smtClean="0">
                          <a:solidFill>
                            <a:srgbClr val="3014DA"/>
                          </a:solidFill>
                          <a:latin typeface="Arial Black" pitchFamily="34" charset="0"/>
                        </a:rPr>
                        <a:t> storage capacity.</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pPr algn="l" defTabSz="914400" eaLnBrk="1" fontAlgn="auto" hangingPunct="1" indent="0" latinLnBrk="0" marL="0" marR="0" rtl="0">
                        <a:lnSpc>
                          <a:spcPct val="100000"/>
                        </a:lnSpc>
                        <a:spcBef>
                          <a:spcPts val="0"/>
                        </a:spcBef>
                        <a:spcAft>
                          <a:spcPts val="0"/>
                        </a:spcAft>
                        <a:buClrTx/>
                        <a:buSzTx/>
                        <a:buFontTx/>
                        <a:buNone/>
                      </a:pPr>
                      <a:r>
                        <a:rPr b="1" dirty="0" sz="1800" lang="en-US" smtClean="0">
                          <a:solidFill>
                            <a:srgbClr val="3014DA"/>
                          </a:solidFill>
                          <a:latin typeface="Arial Black" pitchFamily="34" charset="0"/>
                        </a:rPr>
                        <a:t>3. It has a high storage capacity.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1358930">
                <a:tc>
                  <a:txBody>
                    <a:bodyPr/>
                    <a:p>
                      <a:r>
                        <a:rPr b="1" dirty="0" sz="1800" lang="en-US" smtClean="0">
                          <a:solidFill>
                            <a:srgbClr val="3014DA"/>
                          </a:solidFill>
                          <a:latin typeface="Arial Black" pitchFamily="34" charset="0"/>
                        </a:rPr>
                        <a:t>4. It is fixed on the motherboard inside the system unit.</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pPr algn="l" defTabSz="914400" eaLnBrk="1" fontAlgn="auto" hangingPunct="1" indent="0" latinLnBrk="0" marL="0" marR="0" rtl="0">
                        <a:lnSpc>
                          <a:spcPct val="100000"/>
                        </a:lnSpc>
                        <a:spcBef>
                          <a:spcPts val="0"/>
                        </a:spcBef>
                        <a:spcAft>
                          <a:spcPts val="0"/>
                        </a:spcAft>
                        <a:buClrTx/>
                        <a:buSzTx/>
                        <a:buFontTx/>
                        <a:buNone/>
                      </a:pPr>
                      <a:r>
                        <a:rPr b="1" dirty="0" sz="1800" lang="en-US" smtClean="0">
                          <a:solidFill>
                            <a:srgbClr val="3014DA"/>
                          </a:solidFill>
                          <a:latin typeface="Arial Black" pitchFamily="34" charset="0"/>
                        </a:rPr>
                        <a:t>4. Apart from the hard disk, most of these storage media are removable and located outside the system unit.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423939">
                <a:tc>
                  <a:txBody>
                    <a:bodyPr/>
                    <a:p>
                      <a:r>
                        <a:rPr b="1" dirty="0" sz="1800" lang="en-US" smtClean="0">
                          <a:solidFill>
                            <a:srgbClr val="3014DA"/>
                          </a:solidFill>
                          <a:latin typeface="Arial Black" pitchFamily="34" charset="0"/>
                        </a:rPr>
                        <a:t>5. It is expensive to purchase.</a:t>
                      </a:r>
                      <a:endParaRPr b="1" dirty="0" sz="1800" lang="en-US">
                        <a:solidFill>
                          <a:srgbClr val="3014DA"/>
                        </a:solidFill>
                        <a:latin typeface="Arial Black"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p>
                      <a:pPr algn="l" defTabSz="914400" eaLnBrk="1" fontAlgn="auto" hangingPunct="1" indent="0" latinLnBrk="0" marL="0" marR="0" rtl="0">
                        <a:lnSpc>
                          <a:spcPct val="100000"/>
                        </a:lnSpc>
                        <a:spcBef>
                          <a:spcPts val="0"/>
                        </a:spcBef>
                        <a:spcAft>
                          <a:spcPts val="0"/>
                        </a:spcAft>
                        <a:buClrTx/>
                        <a:buSzTx/>
                        <a:buFontTx/>
                        <a:buNone/>
                      </a:pPr>
                      <a:r>
                        <a:rPr b="1" dirty="0" sz="1800" lang="en-US" smtClean="0">
                          <a:solidFill>
                            <a:srgbClr val="3014DA"/>
                          </a:solidFill>
                          <a:latin typeface="Arial Black" pitchFamily="34" charset="0"/>
                        </a:rPr>
                        <a:t>5. It is cheap to purchase.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Tree>
  </p:cSld>
  <p:clrMapOvr>
    <a:masterClrMapping/>
  </p:clrMapOvr>
  <p:transition spd="slow">
    <p:newsflash/>
  </p:transition>
  <p:timing/>
</p:sld>
</file>

<file path=ppt/slides/slide170.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78" name=""/>
        <p:cNvGrpSpPr/>
        <p:nvPr/>
      </p:nvGrpSpPr>
      <p:grpSpPr>
        <a:xfrm>
          <a:off x="0" y="0"/>
          <a:ext cx="0" cy="0"/>
          <a:chOff x="0" y="0"/>
          <a:chExt cx="0" cy="0"/>
        </a:xfrm>
      </p:grpSpPr>
      <p:sp>
        <p:nvSpPr>
          <p:cNvPr id="1048863" name="Content Placeholder 1"/>
          <p:cNvSpPr>
            <a:spLocks noGrp="1"/>
          </p:cNvSpPr>
          <p:nvPr>
            <p:ph idx="1"/>
          </p:nvPr>
        </p:nvSpPr>
        <p:spPr>
          <a:xfrm>
            <a:off x="76200" y="685800"/>
            <a:ext cx="8915400" cy="2057401"/>
          </a:xfrm>
          <a:solidFill>
            <a:srgbClr val="FFFF66"/>
          </a:solidFill>
        </p:spPr>
        <p:txBody>
          <a:bodyPr>
            <a:normAutofit fontScale="85000" lnSpcReduction="20000"/>
          </a:bodyPr>
          <a:p>
            <a:pPr>
              <a:buNone/>
            </a:pPr>
            <a:r>
              <a:rPr b="1" dirty="0" lang="en-US" smtClean="0">
                <a:latin typeface="Constantia" pitchFamily="18" charset="0"/>
              </a:rPr>
              <a:t>Peripheral device interfacing refers to connecting a peripheral device to a computer via ports using cables or via wireless connectivity. </a:t>
            </a:r>
          </a:p>
          <a:p>
            <a:pPr>
              <a:buNone/>
            </a:pPr>
            <a:r>
              <a:rPr b="1" dirty="0" lang="en-US" smtClean="0">
                <a:latin typeface="Constantia" pitchFamily="18" charset="0"/>
              </a:rPr>
              <a:t> A </a:t>
            </a:r>
            <a:r>
              <a:rPr b="1" dirty="0" lang="en-US" smtClean="0">
                <a:solidFill>
                  <a:srgbClr val="3014DA"/>
                </a:solidFill>
                <a:latin typeface="Constantia" pitchFamily="18" charset="0"/>
              </a:rPr>
              <a:t>port</a:t>
            </a:r>
            <a:r>
              <a:rPr b="1" dirty="0" lang="en-US" smtClean="0">
                <a:latin typeface="Constantia" pitchFamily="18" charset="0"/>
              </a:rPr>
              <a:t> is an electrical connection using multiple wires to send data typically between a computer and a device.</a:t>
            </a:r>
          </a:p>
          <a:p>
            <a:pPr>
              <a:buNone/>
            </a:pPr>
            <a:r>
              <a:rPr b="1" dirty="0" lang="en-US" smtClean="0">
                <a:latin typeface="Constantia" pitchFamily="18" charset="0"/>
              </a:rPr>
              <a:t>An </a:t>
            </a:r>
            <a:r>
              <a:rPr b="1" dirty="0" lang="en-US" smtClean="0">
                <a:solidFill>
                  <a:srgbClr val="3014DA"/>
                </a:solidFill>
                <a:latin typeface="Constantia" pitchFamily="18" charset="0"/>
              </a:rPr>
              <a:t>interface</a:t>
            </a:r>
            <a:r>
              <a:rPr b="1" dirty="0" lang="en-US" smtClean="0">
                <a:latin typeface="Constantia" pitchFamily="18" charset="0"/>
              </a:rPr>
              <a:t> is a standardized method of communicating data typically between a computer and a device.</a:t>
            </a:r>
          </a:p>
          <a:p>
            <a:pPr>
              <a:buNone/>
            </a:pPr>
            <a:r>
              <a:rPr b="1" dirty="0" lang="en-US" u="sng" smtClean="0">
                <a:solidFill>
                  <a:srgbClr val="3014DA"/>
                </a:solidFill>
                <a:latin typeface="Constantia" pitchFamily="18" charset="0"/>
              </a:rPr>
              <a:t>I/O ports</a:t>
            </a:r>
            <a:endParaRPr b="1" dirty="0" lang="en-US" u="sng">
              <a:solidFill>
                <a:srgbClr val="3014DA"/>
              </a:solidFill>
              <a:latin typeface="Constantia" pitchFamily="18" charset="0"/>
            </a:endParaRPr>
          </a:p>
        </p:txBody>
      </p:sp>
      <p:sp>
        <p:nvSpPr>
          <p:cNvPr id="1048864" name="Title 2"/>
          <p:cNvSpPr>
            <a:spLocks noGrp="1"/>
          </p:cNvSpPr>
          <p:nvPr>
            <p:ph type="title"/>
          </p:nvPr>
        </p:nvSpPr>
        <p:spPr>
          <a:xfrm>
            <a:off x="0" y="152400"/>
            <a:ext cx="9144000" cy="457200"/>
          </a:xfrm>
          <a:solidFill>
            <a:schemeClr val="bg2">
              <a:lumMod val="75000"/>
            </a:schemeClr>
          </a:solidFill>
        </p:spPr>
        <p:txBody>
          <a:bodyPr/>
          <a:p>
            <a:r>
              <a:rPr b="1" dirty="0" sz="3200" lang="en-US" smtClean="0">
                <a:latin typeface="Arial Black" pitchFamily="34" charset="0"/>
              </a:rPr>
              <a:t> Peripheral Device Interfacing</a:t>
            </a:r>
            <a:endParaRPr b="1" dirty="0" sz="3200" lang="en-US">
              <a:latin typeface="Arial Black" pitchFamily="34" charset="0"/>
            </a:endParaRPr>
          </a:p>
        </p:txBody>
      </p:sp>
      <p:pic>
        <p:nvPicPr>
          <p:cNvPr id="2097203" name="Picture 2"/>
          <p:cNvPicPr>
            <a:picLocks noChangeAspect="1" noChangeArrowheads="1"/>
          </p:cNvPicPr>
          <p:nvPr/>
        </p:nvPicPr>
        <p:blipFill>
          <a:blip xmlns:r="http://schemas.openxmlformats.org/officeDocument/2006/relationships" r:embed="rId2"/>
          <a:srcRect/>
          <a:stretch>
            <a:fillRect/>
          </a:stretch>
        </p:blipFill>
        <p:spPr bwMode="auto">
          <a:xfrm>
            <a:off x="76200" y="2743200"/>
            <a:ext cx="2286000" cy="2244436"/>
          </a:xfrm>
          <a:prstGeom prst="rect"/>
          <a:noFill/>
          <a:ln w="9525">
            <a:noFill/>
            <a:miter lim="800000"/>
            <a:headEnd/>
            <a:tailEnd/>
          </a:ln>
          <a:effectLst/>
        </p:spPr>
      </p:pic>
      <p:pic>
        <p:nvPicPr>
          <p:cNvPr id="2097204" name="Picture 3"/>
          <p:cNvPicPr>
            <a:picLocks noChangeAspect="1" noChangeArrowheads="1"/>
          </p:cNvPicPr>
          <p:nvPr/>
        </p:nvPicPr>
        <p:blipFill>
          <a:blip xmlns:r="http://schemas.openxmlformats.org/officeDocument/2006/relationships" r:embed="rId3"/>
          <a:srcRect/>
          <a:stretch>
            <a:fillRect/>
          </a:stretch>
        </p:blipFill>
        <p:spPr bwMode="auto">
          <a:xfrm>
            <a:off x="2667000" y="2743200"/>
            <a:ext cx="3810000" cy="2362200"/>
          </a:xfrm>
          <a:prstGeom prst="rect"/>
          <a:noFill/>
          <a:ln w="9525">
            <a:noFill/>
            <a:miter lim="800000"/>
            <a:headEnd/>
            <a:tailEnd/>
          </a:ln>
          <a:effectLst/>
        </p:spPr>
      </p:pic>
      <p:pic>
        <p:nvPicPr>
          <p:cNvPr id="2097205" name="Picture 4"/>
          <p:cNvPicPr>
            <a:picLocks noChangeAspect="1" noChangeArrowheads="1"/>
          </p:cNvPicPr>
          <p:nvPr/>
        </p:nvPicPr>
        <p:blipFill>
          <a:blip xmlns:r="http://schemas.openxmlformats.org/officeDocument/2006/relationships" r:embed="rId4"/>
          <a:srcRect/>
          <a:stretch>
            <a:fillRect/>
          </a:stretch>
        </p:blipFill>
        <p:spPr bwMode="auto">
          <a:xfrm>
            <a:off x="6858000" y="2666999"/>
            <a:ext cx="2028825" cy="3533259"/>
          </a:xfrm>
          <a:prstGeom prst="rect"/>
          <a:noFill/>
          <a:ln w="9525">
            <a:noFill/>
            <a:miter lim="800000"/>
            <a:headEnd/>
            <a:tailEnd/>
          </a:ln>
          <a:effectLst/>
        </p:spPr>
      </p:pic>
      <p:sp>
        <p:nvSpPr>
          <p:cNvPr id="1048865" name="Rectangle 7"/>
          <p:cNvSpPr/>
          <p:nvPr/>
        </p:nvSpPr>
        <p:spPr>
          <a:xfrm>
            <a:off x="6705600" y="6211669"/>
            <a:ext cx="1828800" cy="646331"/>
          </a:xfrm>
          <a:prstGeom prst="rect"/>
        </p:spPr>
        <p:txBody>
          <a:bodyPr wrap="square">
            <a:spAutoFit/>
          </a:bodyPr>
          <a:p>
            <a:r>
              <a:rPr b="1" dirty="0" lang="en-US" smtClean="0"/>
              <a:t>Digital Visual</a:t>
            </a:r>
          </a:p>
          <a:p>
            <a:r>
              <a:rPr b="1" dirty="0" lang="en-US" smtClean="0"/>
              <a:t>Interface (DVI)</a:t>
            </a:r>
            <a:endParaRPr b="1" dirty="0" lang="en-US"/>
          </a:p>
        </p:txBody>
      </p:sp>
      <p:sp>
        <p:nvSpPr>
          <p:cNvPr id="1048866" name="Rectangle 8"/>
          <p:cNvSpPr/>
          <p:nvPr/>
        </p:nvSpPr>
        <p:spPr>
          <a:xfrm>
            <a:off x="3581400" y="5105400"/>
            <a:ext cx="2362200" cy="646331"/>
          </a:xfrm>
          <a:prstGeom prst="rect"/>
        </p:spPr>
        <p:txBody>
          <a:bodyPr wrap="square">
            <a:spAutoFit/>
          </a:bodyPr>
          <a:p>
            <a:r>
              <a:rPr b="1" dirty="0" lang="en-US" smtClean="0"/>
              <a:t>DVI plug (male</a:t>
            </a:r>
          </a:p>
          <a:p>
            <a:r>
              <a:rPr b="1" dirty="0" lang="en-US" smtClean="0"/>
              <a:t>connector) on cable</a:t>
            </a:r>
            <a:endParaRPr b="1" dirty="0" lang="en-US"/>
          </a:p>
        </p:txBody>
      </p:sp>
      <p:sp>
        <p:nvSpPr>
          <p:cNvPr id="1048867" name="Rectangle 9"/>
          <p:cNvSpPr/>
          <p:nvPr/>
        </p:nvSpPr>
        <p:spPr>
          <a:xfrm>
            <a:off x="152400" y="5029200"/>
            <a:ext cx="3200400" cy="1569660"/>
          </a:xfrm>
          <a:prstGeom prst="rect"/>
        </p:spPr>
        <p:txBody>
          <a:bodyPr wrap="square">
            <a:spAutoFit/>
          </a:bodyPr>
          <a:p>
            <a:r>
              <a:rPr dirty="0" sz="1600" lang="en-US" smtClean="0">
                <a:latin typeface="Constantia" pitchFamily="18" charset="0"/>
              </a:rPr>
              <a:t>Video Graphics</a:t>
            </a:r>
          </a:p>
          <a:p>
            <a:r>
              <a:rPr dirty="0" sz="1600" lang="en-US" smtClean="0">
                <a:latin typeface="Constantia" pitchFamily="18" charset="0"/>
              </a:rPr>
              <a:t>Adapter (VGA) plug (male</a:t>
            </a:r>
          </a:p>
          <a:p>
            <a:r>
              <a:rPr dirty="0" sz="1600" lang="en-US" smtClean="0">
                <a:latin typeface="Constantia" pitchFamily="18" charset="0"/>
              </a:rPr>
              <a:t>connector) on a cable</a:t>
            </a:r>
          </a:p>
          <a:p>
            <a:r>
              <a:rPr dirty="0" sz="1600" lang="en-US" smtClean="0">
                <a:latin typeface="Constantia" pitchFamily="18" charset="0"/>
              </a:rPr>
              <a:t>above and a 15-pin VGA</a:t>
            </a:r>
          </a:p>
          <a:p>
            <a:r>
              <a:rPr dirty="0" sz="1600" lang="en-US" smtClean="0">
                <a:latin typeface="Constantia" pitchFamily="18" charset="0"/>
              </a:rPr>
              <a:t>receptacle (female</a:t>
            </a:r>
          </a:p>
          <a:p>
            <a:r>
              <a:rPr dirty="0" sz="1600" lang="en-US" smtClean="0">
                <a:latin typeface="Constantia" pitchFamily="18" charset="0"/>
              </a:rPr>
              <a:t>connector)</a:t>
            </a:r>
            <a:endParaRPr dirty="0" sz="1600" lang="en-US">
              <a:latin typeface="Constantia" pitchFamily="18" charset="0"/>
            </a:endParaRPr>
          </a:p>
        </p:txBody>
      </p:sp>
    </p:spTree>
  </p:cSld>
  <p:clrMapOvr>
    <a:masterClrMapping/>
  </p:clrMapOvr>
  <p:transition spd="slow">
    <p:newsflash/>
  </p:transition>
  <p:timing/>
</p:sld>
</file>

<file path=ppt/slides/slide171.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79" name=""/>
        <p:cNvGrpSpPr/>
        <p:nvPr/>
      </p:nvGrpSpPr>
      <p:grpSpPr>
        <a:xfrm>
          <a:off x="0" y="0"/>
          <a:ext cx="0" cy="0"/>
          <a:chOff x="0" y="0"/>
          <a:chExt cx="0" cy="0"/>
        </a:xfrm>
      </p:grpSpPr>
      <p:pic>
        <p:nvPicPr>
          <p:cNvPr id="2097206" name="Picture 3"/>
          <p:cNvPicPr>
            <a:picLocks noChangeAspect="1" noChangeArrowheads="1"/>
          </p:cNvPicPr>
          <p:nvPr/>
        </p:nvPicPr>
        <p:blipFill>
          <a:blip xmlns:r="http://schemas.openxmlformats.org/officeDocument/2006/relationships" r:embed="rId2"/>
          <a:srcRect/>
          <a:stretch>
            <a:fillRect/>
          </a:stretch>
        </p:blipFill>
        <p:spPr bwMode="auto">
          <a:xfrm>
            <a:off x="-1" y="-1"/>
            <a:ext cx="2362201" cy="1905001"/>
          </a:xfrm>
          <a:prstGeom prst="rect"/>
          <a:noFill/>
          <a:ln w="9525">
            <a:noFill/>
            <a:miter lim="800000"/>
            <a:headEnd/>
            <a:tailEnd/>
          </a:ln>
          <a:effectLst/>
        </p:spPr>
      </p:pic>
      <p:sp>
        <p:nvSpPr>
          <p:cNvPr id="1048868" name="Rectangle 5"/>
          <p:cNvSpPr/>
          <p:nvPr/>
        </p:nvSpPr>
        <p:spPr>
          <a:xfrm>
            <a:off x="2438400" y="76200"/>
            <a:ext cx="2743200" cy="1477328"/>
          </a:xfrm>
          <a:prstGeom prst="rect"/>
        </p:spPr>
        <p:style>
          <a:lnRef idx="2">
            <a:schemeClr val="accent1">
              <a:shade val="50000"/>
            </a:schemeClr>
          </a:lnRef>
          <a:fillRef idx="1">
            <a:schemeClr val="accent1"/>
          </a:fillRef>
          <a:effectRef idx="0">
            <a:schemeClr val="accent1"/>
          </a:effectRef>
          <a:fontRef idx="minor">
            <a:schemeClr val="lt1"/>
          </a:fontRef>
        </p:style>
        <p:txBody>
          <a:bodyPr wrap="square">
            <a:spAutoFit/>
          </a:bodyPr>
          <a:p>
            <a:r>
              <a:rPr dirty="0" lang="en-US" smtClean="0">
                <a:latin typeface="Dutch801 XBd BT" pitchFamily="18" charset="0"/>
              </a:rPr>
              <a:t>Audio (speakers or</a:t>
            </a:r>
          </a:p>
          <a:p>
            <a:r>
              <a:rPr dirty="0" lang="en-US" smtClean="0">
                <a:latin typeface="Dutch801 XBd BT" pitchFamily="18" charset="0"/>
              </a:rPr>
              <a:t>headphones) output on</a:t>
            </a:r>
          </a:p>
          <a:p>
            <a:r>
              <a:rPr dirty="0" lang="en-US" smtClean="0">
                <a:latin typeface="Dutch801 XBd BT" pitchFamily="18" charset="0"/>
              </a:rPr>
              <a:t>left;</a:t>
            </a:r>
          </a:p>
          <a:p>
            <a:r>
              <a:rPr dirty="0" lang="en-US" smtClean="0">
                <a:latin typeface="Dutch801 XBd BT" pitchFamily="18" charset="0"/>
              </a:rPr>
              <a:t>microphone input on right.</a:t>
            </a:r>
            <a:endParaRPr dirty="0" lang="en-US">
              <a:latin typeface="Dutch801 XBd BT" pitchFamily="18" charset="0"/>
            </a:endParaRPr>
          </a:p>
        </p:txBody>
      </p:sp>
      <p:pic>
        <p:nvPicPr>
          <p:cNvPr id="2097207" name="Picture 4"/>
          <p:cNvPicPr>
            <a:picLocks noChangeAspect="1" noChangeArrowheads="1"/>
          </p:cNvPicPr>
          <p:nvPr/>
        </p:nvPicPr>
        <p:blipFill>
          <a:blip xmlns:r="http://schemas.openxmlformats.org/officeDocument/2006/relationships" r:embed="rId3"/>
          <a:srcRect/>
          <a:stretch>
            <a:fillRect/>
          </a:stretch>
        </p:blipFill>
        <p:spPr bwMode="auto">
          <a:xfrm>
            <a:off x="0" y="1981200"/>
            <a:ext cx="2514600" cy="2324100"/>
          </a:xfrm>
          <a:prstGeom prst="rect"/>
          <a:noFill/>
          <a:ln w="9525">
            <a:noFill/>
            <a:miter lim="800000"/>
            <a:headEnd/>
            <a:tailEnd/>
          </a:ln>
          <a:effectLst/>
        </p:spPr>
      </p:pic>
      <p:sp>
        <p:nvSpPr>
          <p:cNvPr id="1048869" name="Rectangle 7"/>
          <p:cNvSpPr/>
          <p:nvPr/>
        </p:nvSpPr>
        <p:spPr>
          <a:xfrm>
            <a:off x="2590800" y="2057400"/>
            <a:ext cx="2667000" cy="2031325"/>
          </a:xfrm>
          <a:prstGeom prst="rect"/>
        </p:spPr>
        <p:style>
          <a:lnRef idx="2">
            <a:schemeClr val="accent1">
              <a:shade val="50000"/>
            </a:schemeClr>
          </a:lnRef>
          <a:fillRef idx="1">
            <a:schemeClr val="accent1"/>
          </a:fillRef>
          <a:effectRef idx="0">
            <a:schemeClr val="accent1"/>
          </a:effectRef>
          <a:fontRef idx="minor">
            <a:schemeClr val="lt1"/>
          </a:fontRef>
        </p:style>
        <p:txBody>
          <a:bodyPr wrap="square">
            <a:spAutoFit/>
          </a:bodyPr>
          <a:p>
            <a:r>
              <a:rPr dirty="0" lang="en-US" smtClean="0">
                <a:latin typeface="Dutch801 XBd BT" pitchFamily="18" charset="0"/>
              </a:rPr>
              <a:t>Male 9-pin D-shell</a:t>
            </a:r>
          </a:p>
          <a:p>
            <a:r>
              <a:rPr dirty="0" lang="en-US" smtClean="0">
                <a:latin typeface="Dutch801 XBd BT" pitchFamily="18" charset="0"/>
              </a:rPr>
              <a:t>RS232C serial connector</a:t>
            </a:r>
          </a:p>
          <a:p>
            <a:r>
              <a:rPr dirty="0" lang="en-US" smtClean="0">
                <a:latin typeface="Dutch801 XBd BT" pitchFamily="18" charset="0"/>
              </a:rPr>
              <a:t>on a PC.</a:t>
            </a:r>
          </a:p>
          <a:p>
            <a:r>
              <a:rPr dirty="0" lang="en-US" smtClean="0">
                <a:latin typeface="Dutch801 XBd BT" pitchFamily="18" charset="0"/>
              </a:rPr>
              <a:t>Connects: modem,</a:t>
            </a:r>
          </a:p>
          <a:p>
            <a:r>
              <a:rPr dirty="0" lang="en-US" smtClean="0">
                <a:latin typeface="Dutch801 XBd BT" pitchFamily="18" charset="0"/>
              </a:rPr>
              <a:t>printer,</a:t>
            </a:r>
          </a:p>
          <a:p>
            <a:r>
              <a:rPr dirty="0" lang="en-US" smtClean="0">
                <a:latin typeface="Dutch801 XBd BT" pitchFamily="18" charset="0"/>
              </a:rPr>
              <a:t>keyboard</a:t>
            </a:r>
            <a:endParaRPr dirty="0" lang="en-US">
              <a:latin typeface="Dutch801 XBd BT" pitchFamily="18" charset="0"/>
            </a:endParaRPr>
          </a:p>
        </p:txBody>
      </p:sp>
      <p:pic>
        <p:nvPicPr>
          <p:cNvPr id="2097208" name="Picture 5"/>
          <p:cNvPicPr>
            <a:picLocks noChangeAspect="1" noChangeArrowheads="1"/>
          </p:cNvPicPr>
          <p:nvPr/>
        </p:nvPicPr>
        <p:blipFill>
          <a:blip xmlns:r="http://schemas.openxmlformats.org/officeDocument/2006/relationships" r:embed="rId4"/>
          <a:srcRect/>
          <a:stretch>
            <a:fillRect/>
          </a:stretch>
        </p:blipFill>
        <p:spPr bwMode="auto">
          <a:xfrm>
            <a:off x="-7883" y="4267200"/>
            <a:ext cx="2522483" cy="2590800"/>
          </a:xfrm>
          <a:prstGeom prst="rect"/>
          <a:noFill/>
          <a:ln w="9525">
            <a:noFill/>
            <a:miter lim="800000"/>
            <a:headEnd/>
            <a:tailEnd/>
          </a:ln>
          <a:effectLst/>
        </p:spPr>
      </p:pic>
      <p:sp>
        <p:nvSpPr>
          <p:cNvPr id="1048870" name="Rectangle 9"/>
          <p:cNvSpPr/>
          <p:nvPr/>
        </p:nvSpPr>
        <p:spPr>
          <a:xfrm>
            <a:off x="2590800" y="4598075"/>
            <a:ext cx="2667000" cy="2031325"/>
          </a:xfrm>
          <a:prstGeom prst="rect"/>
        </p:spPr>
        <p:style>
          <a:lnRef idx="2">
            <a:schemeClr val="accent1">
              <a:shade val="50000"/>
            </a:schemeClr>
          </a:lnRef>
          <a:fillRef idx="1">
            <a:schemeClr val="accent1"/>
          </a:fillRef>
          <a:effectRef idx="0">
            <a:schemeClr val="accent1"/>
          </a:effectRef>
          <a:fontRef idx="minor">
            <a:schemeClr val="lt1"/>
          </a:fontRef>
        </p:style>
        <p:txBody>
          <a:bodyPr wrap="square">
            <a:spAutoFit/>
          </a:bodyPr>
          <a:p>
            <a:r>
              <a:rPr dirty="0" lang="en-US" smtClean="0">
                <a:latin typeface="Dutch801 XBd BT" pitchFamily="18" charset="0"/>
              </a:rPr>
              <a:t>PS/2 mouse or keyboard</a:t>
            </a:r>
          </a:p>
          <a:p>
            <a:r>
              <a:rPr dirty="0" lang="en-US" smtClean="0">
                <a:latin typeface="Dutch801 XBd BT" pitchFamily="18" charset="0"/>
              </a:rPr>
              <a:t>connector on a PC,</a:t>
            </a:r>
          </a:p>
          <a:p>
            <a:r>
              <a:rPr dirty="0" lang="en-US" smtClean="0">
                <a:latin typeface="Dutch801 XBd BT" pitchFamily="18" charset="0"/>
              </a:rPr>
              <a:t>typically with an icon for</a:t>
            </a:r>
          </a:p>
          <a:p>
            <a:r>
              <a:rPr dirty="0" lang="en-US" smtClean="0">
                <a:latin typeface="Dutch801 XBd BT" pitchFamily="18" charset="0"/>
              </a:rPr>
              <a:t>a mouse (cyan) or for a</a:t>
            </a:r>
          </a:p>
          <a:p>
            <a:r>
              <a:rPr dirty="0" lang="en-US" smtClean="0">
                <a:latin typeface="Dutch801 XBd BT" pitchFamily="18" charset="0"/>
              </a:rPr>
              <a:t>keyboard (magenta)</a:t>
            </a:r>
            <a:endParaRPr dirty="0" lang="en-US">
              <a:latin typeface="Dutch801 XBd BT" pitchFamily="18" charset="0"/>
            </a:endParaRPr>
          </a:p>
        </p:txBody>
      </p:sp>
      <p:pic>
        <p:nvPicPr>
          <p:cNvPr id="2097209" name="Picture 6"/>
          <p:cNvPicPr>
            <a:picLocks noChangeAspect="1" noChangeArrowheads="1"/>
          </p:cNvPicPr>
          <p:nvPr/>
        </p:nvPicPr>
        <p:blipFill>
          <a:blip xmlns:r="http://schemas.openxmlformats.org/officeDocument/2006/relationships" r:embed="rId5"/>
          <a:srcRect t="21333" b="43111"/>
          <a:stretch>
            <a:fillRect/>
          </a:stretch>
        </p:blipFill>
        <p:spPr bwMode="auto">
          <a:xfrm>
            <a:off x="5257800" y="152400"/>
            <a:ext cx="3810000" cy="1066800"/>
          </a:xfrm>
          <a:prstGeom prst="rect"/>
          <a:noFill/>
          <a:ln w="9525">
            <a:noFill/>
            <a:miter lim="800000"/>
            <a:headEnd/>
            <a:tailEnd/>
          </a:ln>
          <a:effectLst/>
        </p:spPr>
      </p:pic>
      <p:sp>
        <p:nvSpPr>
          <p:cNvPr id="1048871" name="Rectangle 11"/>
          <p:cNvSpPr/>
          <p:nvPr/>
        </p:nvSpPr>
        <p:spPr>
          <a:xfrm>
            <a:off x="5638800" y="1219200"/>
            <a:ext cx="3429000" cy="1200329"/>
          </a:xfrm>
          <a:prstGeom prst="rect"/>
        </p:spPr>
        <p:style>
          <a:lnRef idx="1">
            <a:schemeClr val="accent3"/>
          </a:lnRef>
          <a:fillRef idx="2">
            <a:schemeClr val="accent3"/>
          </a:fillRef>
          <a:effectRef idx="1">
            <a:schemeClr val="accent3"/>
          </a:effectRef>
          <a:fontRef idx="minor">
            <a:schemeClr val="dk1"/>
          </a:fontRef>
        </p:style>
        <p:txBody>
          <a:bodyPr wrap="square">
            <a:spAutoFit/>
          </a:bodyPr>
          <a:p>
            <a:pPr algn="r"/>
            <a:r>
              <a:rPr dirty="0" lang="en-US" smtClean="0">
                <a:latin typeface="Dutch801 XBd BT" pitchFamily="18" charset="0"/>
              </a:rPr>
              <a:t>25-pin D-shell receptacle. Connects: printer, scanner, magnetic tape</a:t>
            </a:r>
          </a:p>
          <a:p>
            <a:pPr algn="r"/>
            <a:endParaRPr dirty="0" lang="en-US">
              <a:latin typeface="Dutch801 XBd BT" pitchFamily="18" charset="0"/>
            </a:endParaRPr>
          </a:p>
        </p:txBody>
      </p:sp>
      <p:pic>
        <p:nvPicPr>
          <p:cNvPr id="2097210" name="Picture 7"/>
          <p:cNvPicPr>
            <a:picLocks noChangeAspect="1" noChangeArrowheads="1"/>
          </p:cNvPicPr>
          <p:nvPr/>
        </p:nvPicPr>
        <p:blipFill>
          <a:blip xmlns:r="http://schemas.openxmlformats.org/officeDocument/2006/relationships" r:embed="rId6"/>
          <a:srcRect/>
          <a:stretch>
            <a:fillRect/>
          </a:stretch>
        </p:blipFill>
        <p:spPr bwMode="auto">
          <a:xfrm>
            <a:off x="6019800" y="2362200"/>
            <a:ext cx="2286000" cy="1600200"/>
          </a:xfrm>
          <a:prstGeom prst="rect"/>
          <a:noFill/>
          <a:ln w="9525">
            <a:noFill/>
            <a:miter lim="800000"/>
            <a:headEnd/>
            <a:tailEnd/>
          </a:ln>
          <a:effectLst/>
        </p:spPr>
      </p:pic>
      <p:sp>
        <p:nvSpPr>
          <p:cNvPr id="1048872" name="Rectangle 13"/>
          <p:cNvSpPr/>
          <p:nvPr/>
        </p:nvSpPr>
        <p:spPr>
          <a:xfrm>
            <a:off x="5638800" y="3886200"/>
            <a:ext cx="3200400" cy="1200329"/>
          </a:xfrm>
          <a:prstGeom prst="rect"/>
        </p:spPr>
        <p:style>
          <a:lnRef idx="1">
            <a:schemeClr val="accent3"/>
          </a:lnRef>
          <a:fillRef idx="2">
            <a:schemeClr val="accent3"/>
          </a:fillRef>
          <a:effectRef idx="1">
            <a:schemeClr val="accent3"/>
          </a:effectRef>
          <a:fontRef idx="minor">
            <a:schemeClr val="dk1"/>
          </a:fontRef>
        </p:style>
        <p:txBody>
          <a:bodyPr wrap="square">
            <a:spAutoFit/>
          </a:bodyPr>
          <a:p>
            <a:r>
              <a:rPr dirty="0" lang="en-US" smtClean="0">
                <a:latin typeface="Dutch801 XBd BT" pitchFamily="18" charset="0"/>
              </a:rPr>
              <a:t>Universal Serial Bus</a:t>
            </a:r>
          </a:p>
          <a:p>
            <a:r>
              <a:rPr dirty="0" lang="en-US" smtClean="0">
                <a:latin typeface="Dutch801 XBd BT" pitchFamily="18" charset="0"/>
              </a:rPr>
              <a:t>(USB 1.1 or USB 2.0) Type A receptacle on a computer host or a hub</a:t>
            </a:r>
            <a:endParaRPr dirty="0" lang="en-US">
              <a:latin typeface="Dutch801 XBd BT" pitchFamily="18" charset="0"/>
            </a:endParaRPr>
          </a:p>
        </p:txBody>
      </p:sp>
      <p:pic>
        <p:nvPicPr>
          <p:cNvPr id="2097211" name="Picture 8"/>
          <p:cNvPicPr>
            <a:picLocks noChangeAspect="1" noChangeArrowheads="1"/>
          </p:cNvPicPr>
          <p:nvPr/>
        </p:nvPicPr>
        <p:blipFill>
          <a:blip xmlns:r="http://schemas.openxmlformats.org/officeDocument/2006/relationships" r:embed="rId7"/>
          <a:srcRect l="11111" t="14815" b="44444"/>
          <a:stretch>
            <a:fillRect/>
          </a:stretch>
        </p:blipFill>
        <p:spPr bwMode="auto">
          <a:xfrm>
            <a:off x="5410200" y="5257800"/>
            <a:ext cx="1905000" cy="1371600"/>
          </a:xfrm>
          <a:prstGeom prst="rect"/>
          <a:noFill/>
          <a:ln w="9525">
            <a:noFill/>
            <a:miter lim="800000"/>
            <a:headEnd/>
            <a:tailEnd/>
          </a:ln>
          <a:effectLst/>
        </p:spPr>
      </p:pic>
      <p:sp>
        <p:nvSpPr>
          <p:cNvPr id="1048873" name="Rectangle 15"/>
          <p:cNvSpPr/>
          <p:nvPr/>
        </p:nvSpPr>
        <p:spPr>
          <a:xfrm>
            <a:off x="7315200" y="5537537"/>
            <a:ext cx="1828800" cy="646331"/>
          </a:xfrm>
          <a:prstGeom prst="rect"/>
        </p:spPr>
        <p:style>
          <a:lnRef idx="1">
            <a:schemeClr val="accent3"/>
          </a:lnRef>
          <a:fillRef idx="2">
            <a:schemeClr val="accent3"/>
          </a:fillRef>
          <a:effectRef idx="1">
            <a:schemeClr val="accent3"/>
          </a:effectRef>
          <a:fontRef idx="minor">
            <a:schemeClr val="dk1"/>
          </a:fontRef>
        </p:style>
        <p:txBody>
          <a:bodyPr wrap="square">
            <a:spAutoFit/>
          </a:bodyPr>
          <a:p>
            <a:r>
              <a:rPr dirty="0" lang="en-US" smtClean="0">
                <a:latin typeface="Dutch801 XBd BT" pitchFamily="18" charset="0"/>
              </a:rPr>
              <a:t>Type A plug to a host or hub</a:t>
            </a:r>
            <a:endParaRPr dirty="0" lang="en-US">
              <a:latin typeface="Dutch801 XBd BT" pitchFamily="18" charset="0"/>
            </a:endParaRPr>
          </a:p>
        </p:txBody>
      </p:sp>
    </p:spTree>
  </p:cSld>
  <p:clrMapOvr>
    <a:masterClrMapping/>
  </p:clrMapOvr>
  <p:transition spd="slow">
    <p:newsflash/>
  </p:transition>
  <p:timing/>
</p:sld>
</file>

<file path=ppt/slides/slide172.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0" name=""/>
        <p:cNvGrpSpPr/>
        <p:nvPr/>
      </p:nvGrpSpPr>
      <p:grpSpPr>
        <a:xfrm>
          <a:off x="0" y="0"/>
          <a:ext cx="0" cy="0"/>
          <a:chOff x="0" y="0"/>
          <a:chExt cx="0" cy="0"/>
        </a:xfrm>
      </p:grpSpPr>
      <p:pic>
        <p:nvPicPr>
          <p:cNvPr id="2097212" name="Picture 2"/>
          <p:cNvPicPr>
            <a:picLocks noChangeAspect="1" noChangeArrowheads="1"/>
          </p:cNvPicPr>
          <p:nvPr/>
        </p:nvPicPr>
        <p:blipFill>
          <a:blip xmlns:r="http://schemas.openxmlformats.org/officeDocument/2006/relationships" r:embed="rId2"/>
          <a:srcRect/>
          <a:stretch>
            <a:fillRect/>
          </a:stretch>
        </p:blipFill>
        <p:spPr bwMode="auto">
          <a:xfrm>
            <a:off x="304800" y="0"/>
            <a:ext cx="3907692" cy="1905000"/>
          </a:xfrm>
          <a:prstGeom prst="rect"/>
          <a:noFill/>
          <a:ln w="9525">
            <a:noFill/>
            <a:miter lim="800000"/>
            <a:headEnd/>
            <a:tailEnd/>
          </a:ln>
          <a:effectLst/>
        </p:spPr>
      </p:pic>
      <p:pic>
        <p:nvPicPr>
          <p:cNvPr id="2097213" name="Picture 3"/>
          <p:cNvPicPr>
            <a:picLocks noChangeAspect="1" noChangeArrowheads="1"/>
          </p:cNvPicPr>
          <p:nvPr/>
        </p:nvPicPr>
        <p:blipFill>
          <a:blip xmlns:r="http://schemas.openxmlformats.org/officeDocument/2006/relationships" r:embed="rId3"/>
          <a:srcRect l="19835" t="9091" r="23967"/>
          <a:stretch>
            <a:fillRect/>
          </a:stretch>
        </p:blipFill>
        <p:spPr bwMode="auto">
          <a:xfrm rot="5400000">
            <a:off x="1371600" y="2286000"/>
            <a:ext cx="1752600" cy="3886200"/>
          </a:xfrm>
          <a:prstGeom prst="rect"/>
          <a:noFill/>
          <a:ln w="9525">
            <a:noFill/>
            <a:miter lim="800000"/>
            <a:headEnd/>
            <a:tailEnd/>
          </a:ln>
          <a:effectLst/>
        </p:spPr>
      </p:pic>
      <p:sp>
        <p:nvSpPr>
          <p:cNvPr id="1048874" name="Rectangle 5"/>
          <p:cNvSpPr/>
          <p:nvPr/>
        </p:nvSpPr>
        <p:spPr>
          <a:xfrm>
            <a:off x="381000" y="5105400"/>
            <a:ext cx="3810000" cy="1477328"/>
          </a:xfrm>
          <a:prstGeom prst="rect"/>
        </p:spPr>
        <p:style>
          <a:lnRef idx="2">
            <a:schemeClr val="accent5">
              <a:shade val="50000"/>
            </a:schemeClr>
          </a:lnRef>
          <a:fillRef idx="1">
            <a:schemeClr val="accent5"/>
          </a:fillRef>
          <a:effectRef idx="0">
            <a:schemeClr val="accent5"/>
          </a:effectRef>
          <a:fontRef idx="minor">
            <a:schemeClr val="lt1"/>
          </a:fontRef>
        </p:style>
        <p:txBody>
          <a:bodyPr wrap="square">
            <a:spAutoFit/>
          </a:bodyPr>
          <a:p>
            <a:r>
              <a:rPr dirty="0" lang="en-US" smtClean="0">
                <a:latin typeface="Dutch801 XBd BT" pitchFamily="18" charset="0"/>
              </a:rPr>
              <a:t>Serial Advanced</a:t>
            </a:r>
          </a:p>
          <a:p>
            <a:r>
              <a:rPr dirty="0" lang="en-US" smtClean="0">
                <a:latin typeface="Dutch801 XBd BT" pitchFamily="18" charset="0"/>
              </a:rPr>
              <a:t>Technology Attachment (SATA) The SATA serial port was designed to replace the slower EIDE parallel port</a:t>
            </a:r>
            <a:endParaRPr dirty="0" lang="en-US">
              <a:latin typeface="Dutch801 XBd BT" pitchFamily="18" charset="0"/>
            </a:endParaRPr>
          </a:p>
        </p:txBody>
      </p:sp>
      <p:sp>
        <p:nvSpPr>
          <p:cNvPr id="1048875" name="Rectangle 6"/>
          <p:cNvSpPr/>
          <p:nvPr/>
        </p:nvSpPr>
        <p:spPr>
          <a:xfrm>
            <a:off x="228600" y="1905000"/>
            <a:ext cx="3962400" cy="1477328"/>
          </a:xfrm>
          <a:prstGeom prst="rect"/>
        </p:spPr>
        <p:style>
          <a:lnRef idx="2">
            <a:schemeClr val="accent5">
              <a:shade val="50000"/>
            </a:schemeClr>
          </a:lnRef>
          <a:fillRef idx="1">
            <a:schemeClr val="accent5"/>
          </a:fillRef>
          <a:effectRef idx="0">
            <a:schemeClr val="accent5"/>
          </a:effectRef>
          <a:fontRef idx="minor">
            <a:schemeClr val="lt1"/>
          </a:fontRef>
        </p:style>
        <p:txBody>
          <a:bodyPr wrap="square">
            <a:spAutoFit/>
          </a:bodyPr>
          <a:p>
            <a:r>
              <a:rPr dirty="0" lang="en-US" smtClean="0">
                <a:latin typeface="Dutch801 XBd BT" pitchFamily="18" charset="0"/>
              </a:rPr>
              <a:t>Enhanced Integrated</a:t>
            </a:r>
          </a:p>
          <a:p>
            <a:r>
              <a:rPr dirty="0" lang="en-US" smtClean="0">
                <a:latin typeface="Dutch801 XBd BT" pitchFamily="18" charset="0"/>
              </a:rPr>
              <a:t>Device Electronics</a:t>
            </a:r>
          </a:p>
          <a:p>
            <a:r>
              <a:rPr dirty="0" lang="en-US" smtClean="0">
                <a:latin typeface="Dutch801 XBd BT" pitchFamily="18" charset="0"/>
              </a:rPr>
              <a:t>(EIDE) female connector on a ribbon cable. They connect internal floppy or hard or optical disk</a:t>
            </a:r>
            <a:endParaRPr dirty="0" lang="en-US">
              <a:latin typeface="Dutch801 XBd BT" pitchFamily="18" charset="0"/>
            </a:endParaRPr>
          </a:p>
        </p:txBody>
      </p:sp>
      <p:pic>
        <p:nvPicPr>
          <p:cNvPr id="2097214" name="Picture 4"/>
          <p:cNvPicPr>
            <a:picLocks noChangeAspect="1" noChangeArrowheads="1"/>
          </p:cNvPicPr>
          <p:nvPr/>
        </p:nvPicPr>
        <p:blipFill>
          <a:blip xmlns:r="http://schemas.openxmlformats.org/officeDocument/2006/relationships" r:embed="rId4"/>
          <a:srcRect l="30400" t="12658" r="34400" b="11392"/>
          <a:stretch>
            <a:fillRect/>
          </a:stretch>
        </p:blipFill>
        <p:spPr bwMode="auto">
          <a:xfrm>
            <a:off x="4572000" y="76200"/>
            <a:ext cx="1295400" cy="1766455"/>
          </a:xfrm>
          <a:prstGeom prst="rect"/>
          <a:noFill/>
          <a:ln w="9525">
            <a:noFill/>
            <a:miter lim="800000"/>
            <a:headEnd/>
            <a:tailEnd/>
          </a:ln>
          <a:effectLst/>
        </p:spPr>
      </p:pic>
      <p:sp>
        <p:nvSpPr>
          <p:cNvPr id="1048876" name="Rectangle 9"/>
          <p:cNvSpPr/>
          <p:nvPr/>
        </p:nvSpPr>
        <p:spPr>
          <a:xfrm>
            <a:off x="5867400" y="457200"/>
            <a:ext cx="2074607" cy="646331"/>
          </a:xfrm>
          <a:prstGeom prst="rect"/>
        </p:spPr>
        <p:style>
          <a:lnRef idx="3">
            <a:schemeClr val="lt1"/>
          </a:lnRef>
          <a:fillRef idx="1">
            <a:schemeClr val="accent1"/>
          </a:fillRef>
          <a:effectRef idx="1">
            <a:schemeClr val="accent1"/>
          </a:effectRef>
          <a:fontRef idx="minor">
            <a:schemeClr val="lt1"/>
          </a:fontRef>
        </p:style>
        <p:txBody>
          <a:bodyPr wrap="square">
            <a:spAutoFit/>
          </a:bodyPr>
          <a:p>
            <a:r>
              <a:rPr dirty="0" lang="en-US" smtClean="0">
                <a:latin typeface="Dutch801 XBd BT" pitchFamily="18" charset="0"/>
              </a:rPr>
              <a:t>Bluetooth wireless</a:t>
            </a:r>
            <a:endParaRPr dirty="0" lang="en-US">
              <a:latin typeface="Dutch801 XBd BT" pitchFamily="18" charset="0"/>
            </a:endParaRPr>
          </a:p>
        </p:txBody>
      </p:sp>
      <p:pic>
        <p:nvPicPr>
          <p:cNvPr id="2097215" name="Picture 2"/>
          <p:cNvPicPr>
            <a:picLocks noChangeAspect="1" noChangeArrowheads="1"/>
          </p:cNvPicPr>
          <p:nvPr/>
        </p:nvPicPr>
        <p:blipFill>
          <a:blip xmlns:r="http://schemas.openxmlformats.org/officeDocument/2006/relationships" r:embed="rId5"/>
          <a:srcRect/>
          <a:stretch>
            <a:fillRect/>
          </a:stretch>
        </p:blipFill>
        <p:spPr bwMode="auto">
          <a:xfrm>
            <a:off x="4495800" y="1905000"/>
            <a:ext cx="1571625" cy="1800225"/>
          </a:xfrm>
          <a:prstGeom prst="rect"/>
          <a:noFill/>
          <a:ln w="9525">
            <a:noFill/>
            <a:miter lim="800000"/>
            <a:headEnd/>
            <a:tailEnd/>
          </a:ln>
          <a:effectLst/>
        </p:spPr>
      </p:pic>
      <p:pic>
        <p:nvPicPr>
          <p:cNvPr id="2097216" name="Picture 3"/>
          <p:cNvPicPr>
            <a:picLocks noChangeAspect="1" noChangeArrowheads="1"/>
          </p:cNvPicPr>
          <p:nvPr/>
        </p:nvPicPr>
        <p:blipFill>
          <a:blip xmlns:r="http://schemas.openxmlformats.org/officeDocument/2006/relationships" r:embed="rId6"/>
          <a:srcRect/>
          <a:stretch>
            <a:fillRect/>
          </a:stretch>
        </p:blipFill>
        <p:spPr bwMode="auto">
          <a:xfrm>
            <a:off x="4343400" y="3810000"/>
            <a:ext cx="2143125" cy="1524000"/>
          </a:xfrm>
          <a:prstGeom prst="rect"/>
          <a:noFill/>
          <a:ln w="9525">
            <a:noFill/>
            <a:miter lim="800000"/>
            <a:headEnd/>
            <a:tailEnd/>
          </a:ln>
          <a:effectLst/>
        </p:spPr>
      </p:pic>
      <p:sp>
        <p:nvSpPr>
          <p:cNvPr id="1048877" name="Rectangle 10"/>
          <p:cNvSpPr/>
          <p:nvPr/>
        </p:nvSpPr>
        <p:spPr>
          <a:xfrm>
            <a:off x="6477000" y="3733800"/>
            <a:ext cx="2438400" cy="2862322"/>
          </a:xfrm>
          <a:prstGeom prst="rect"/>
        </p:spPr>
        <p:style>
          <a:lnRef idx="3">
            <a:schemeClr val="lt1"/>
          </a:lnRef>
          <a:fillRef idx="1">
            <a:schemeClr val="accent1"/>
          </a:fillRef>
          <a:effectRef idx="1">
            <a:schemeClr val="accent1"/>
          </a:effectRef>
          <a:fontRef idx="minor">
            <a:schemeClr val="lt1"/>
          </a:fontRef>
        </p:style>
        <p:txBody>
          <a:bodyPr wrap="square">
            <a:spAutoFit/>
          </a:bodyPr>
          <a:p>
            <a:r>
              <a:rPr b="1" dirty="0" lang="en-US" smtClean="0"/>
              <a:t>FireWire 4-pin mini plug</a:t>
            </a:r>
          </a:p>
          <a:p>
            <a:r>
              <a:rPr b="1" dirty="0" lang="en-US" smtClean="0"/>
              <a:t>(left, to the computer) and</a:t>
            </a:r>
          </a:p>
          <a:p>
            <a:r>
              <a:rPr b="1" dirty="0" lang="en-US" smtClean="0"/>
              <a:t>FireWire 6-pin standard</a:t>
            </a:r>
          </a:p>
          <a:p>
            <a:r>
              <a:rPr b="1" dirty="0" lang="en-US" smtClean="0"/>
              <a:t>plug (right, to the device). used for streaming video from digital cameras</a:t>
            </a:r>
            <a:endParaRPr b="1" dirty="0" lang="en-US"/>
          </a:p>
        </p:txBody>
      </p:sp>
      <p:sp>
        <p:nvSpPr>
          <p:cNvPr id="1048878" name="Rectangle 11"/>
          <p:cNvSpPr/>
          <p:nvPr/>
        </p:nvSpPr>
        <p:spPr>
          <a:xfrm>
            <a:off x="5867400" y="2057400"/>
            <a:ext cx="2590800" cy="923330"/>
          </a:xfrm>
          <a:prstGeom prst="rect"/>
        </p:spPr>
        <p:style>
          <a:lnRef idx="1">
            <a:schemeClr val="accent1"/>
          </a:lnRef>
          <a:fillRef idx="3">
            <a:schemeClr val="accent1"/>
          </a:fillRef>
          <a:effectRef idx="2">
            <a:schemeClr val="accent1"/>
          </a:effectRef>
          <a:fontRef idx="minor">
            <a:schemeClr val="lt1"/>
          </a:fontRef>
        </p:style>
        <p:txBody>
          <a:bodyPr wrap="square">
            <a:spAutoFit/>
          </a:bodyPr>
          <a:p>
            <a:r>
              <a:rPr b="1" dirty="0" lang="en-US" smtClean="0"/>
              <a:t>FireWire 4-pin mini</a:t>
            </a:r>
          </a:p>
          <a:p>
            <a:r>
              <a:rPr b="1" dirty="0" lang="en-US" smtClean="0"/>
              <a:t>receptacle on a computer</a:t>
            </a:r>
            <a:endParaRPr b="1" dirty="0" lang="en-US"/>
          </a:p>
        </p:txBody>
      </p:sp>
    </p:spTree>
  </p:cSld>
  <p:clrMapOvr>
    <a:masterClrMapping/>
  </p:clrMapOvr>
  <p:transition spd="slow">
    <p:newsflash/>
  </p:transition>
  <p:timing/>
</p:sld>
</file>

<file path=ppt/slides/slide173.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1" name=""/>
        <p:cNvGrpSpPr/>
        <p:nvPr/>
      </p:nvGrpSpPr>
      <p:grpSpPr>
        <a:xfrm>
          <a:off x="0" y="0"/>
          <a:ext cx="0" cy="0"/>
          <a:chOff x="0" y="0"/>
          <a:chExt cx="0" cy="0"/>
        </a:xfrm>
      </p:grpSpPr>
      <p:pic>
        <p:nvPicPr>
          <p:cNvPr id="2097217" name="Picture 2"/>
          <p:cNvPicPr>
            <a:picLocks noChangeAspect="1" noChangeArrowheads="1"/>
          </p:cNvPicPr>
          <p:nvPr/>
        </p:nvPicPr>
        <p:blipFill>
          <a:blip xmlns:r="http://schemas.openxmlformats.org/officeDocument/2006/relationships" r:embed="rId2"/>
          <a:srcRect/>
          <a:stretch>
            <a:fillRect/>
          </a:stretch>
        </p:blipFill>
        <p:spPr bwMode="auto">
          <a:xfrm>
            <a:off x="76200" y="76200"/>
            <a:ext cx="3810000" cy="2562225"/>
          </a:xfrm>
          <a:prstGeom prst="rect"/>
          <a:noFill/>
          <a:ln w="9525">
            <a:noFill/>
            <a:miter lim="800000"/>
            <a:headEnd/>
            <a:tailEnd/>
          </a:ln>
          <a:effectLst/>
        </p:spPr>
      </p:pic>
      <p:pic>
        <p:nvPicPr>
          <p:cNvPr id="2097218" name="Picture 3"/>
          <p:cNvPicPr>
            <a:picLocks noChangeAspect="1" noChangeArrowheads="1"/>
          </p:cNvPicPr>
          <p:nvPr/>
        </p:nvPicPr>
        <p:blipFill>
          <a:blip xmlns:r="http://schemas.openxmlformats.org/officeDocument/2006/relationships" r:embed="rId3"/>
          <a:srcRect/>
          <a:stretch>
            <a:fillRect/>
          </a:stretch>
        </p:blipFill>
        <p:spPr bwMode="auto">
          <a:xfrm>
            <a:off x="5745480" y="152400"/>
            <a:ext cx="3017520" cy="1981200"/>
          </a:xfrm>
          <a:prstGeom prst="rect"/>
          <a:noFill/>
          <a:ln w="9525">
            <a:noFill/>
            <a:miter lim="800000"/>
            <a:headEnd/>
            <a:tailEnd/>
          </a:ln>
          <a:effectLst/>
        </p:spPr>
      </p:pic>
      <p:sp>
        <p:nvSpPr>
          <p:cNvPr id="1048879" name="Rectangle 4"/>
          <p:cNvSpPr/>
          <p:nvPr/>
        </p:nvSpPr>
        <p:spPr>
          <a:xfrm>
            <a:off x="3657600" y="219670"/>
            <a:ext cx="2209800" cy="923330"/>
          </a:xfrm>
          <a:prstGeom prst="rect"/>
        </p:spPr>
        <p:style>
          <a:lnRef idx="3">
            <a:schemeClr val="lt1"/>
          </a:lnRef>
          <a:fillRef idx="1">
            <a:schemeClr val="dk1"/>
          </a:fillRef>
          <a:effectRef idx="1">
            <a:schemeClr val="dk1"/>
          </a:effectRef>
          <a:fontRef idx="minor">
            <a:schemeClr val="lt1"/>
          </a:fontRef>
        </p:style>
        <p:txBody>
          <a:bodyPr wrap="square">
            <a:spAutoFit/>
          </a:bodyPr>
          <a:p>
            <a:r>
              <a:rPr b="1" dirty="0" lang="en-US" smtClean="0"/>
              <a:t>Small Computer</a:t>
            </a:r>
          </a:p>
          <a:p>
            <a:r>
              <a:rPr b="1" dirty="0" lang="en-US" smtClean="0"/>
              <a:t>System Interface</a:t>
            </a:r>
          </a:p>
          <a:p>
            <a:r>
              <a:rPr b="1" dirty="0" lang="en-US" smtClean="0"/>
              <a:t>(SCSI-1 or SCSI-2);</a:t>
            </a:r>
            <a:endParaRPr b="1" dirty="0" lang="en-US"/>
          </a:p>
        </p:txBody>
      </p:sp>
      <p:sp>
        <p:nvSpPr>
          <p:cNvPr id="1048880" name="Rectangle 5"/>
          <p:cNvSpPr/>
          <p:nvPr/>
        </p:nvSpPr>
        <p:spPr>
          <a:xfrm>
            <a:off x="76200" y="2277070"/>
            <a:ext cx="3352800" cy="923330"/>
          </a:xfrm>
          <a:prstGeom prst="rect"/>
        </p:spPr>
        <p:style>
          <a:lnRef idx="3">
            <a:schemeClr val="lt1"/>
          </a:lnRef>
          <a:fillRef idx="1">
            <a:schemeClr val="dk1"/>
          </a:fillRef>
          <a:effectRef idx="1">
            <a:schemeClr val="dk1"/>
          </a:effectRef>
          <a:fontRef idx="minor">
            <a:schemeClr val="lt1"/>
          </a:fontRef>
        </p:style>
        <p:txBody>
          <a:bodyPr wrap="square">
            <a:spAutoFit/>
          </a:bodyPr>
          <a:p>
            <a:r>
              <a:rPr dirty="0" lang="en-US" smtClean="0"/>
              <a:t>50-pin SCSI-2 connector on an interface card (SCSI-1 uses 25 pins; Wide SCSI uses 68 pins)</a:t>
            </a:r>
            <a:endParaRPr dirty="0" lang="en-US"/>
          </a:p>
        </p:txBody>
      </p:sp>
      <p:sp>
        <p:nvSpPr>
          <p:cNvPr id="1048881" name="Rectangle 6"/>
          <p:cNvSpPr/>
          <p:nvPr/>
        </p:nvSpPr>
        <p:spPr>
          <a:xfrm>
            <a:off x="5867400" y="2249269"/>
            <a:ext cx="2819400" cy="646331"/>
          </a:xfrm>
          <a:prstGeom prst="rect"/>
        </p:spPr>
        <p:style>
          <a:lnRef idx="3">
            <a:schemeClr val="lt1"/>
          </a:lnRef>
          <a:fillRef idx="1">
            <a:schemeClr val="accent1"/>
          </a:fillRef>
          <a:effectRef idx="1">
            <a:schemeClr val="accent1"/>
          </a:effectRef>
          <a:fontRef idx="minor">
            <a:schemeClr val="lt1"/>
          </a:fontRef>
        </p:style>
        <p:txBody>
          <a:bodyPr wrap="square">
            <a:spAutoFit/>
          </a:bodyPr>
          <a:p>
            <a:r>
              <a:rPr b="1" dirty="0" lang="en-US" smtClean="0"/>
              <a:t>Centronics 50-pin SCSI-2</a:t>
            </a:r>
          </a:p>
          <a:p>
            <a:r>
              <a:rPr b="1" dirty="0" lang="en-US" smtClean="0"/>
              <a:t>connector on a cable</a:t>
            </a:r>
            <a:endParaRPr b="1" dirty="0" lang="en-US"/>
          </a:p>
        </p:txBody>
      </p:sp>
      <p:pic>
        <p:nvPicPr>
          <p:cNvPr id="2097219" name="Picture 2"/>
          <p:cNvPicPr>
            <a:picLocks noChangeAspect="1" noChangeArrowheads="1"/>
          </p:cNvPicPr>
          <p:nvPr/>
        </p:nvPicPr>
        <p:blipFill>
          <a:blip xmlns:r="http://schemas.openxmlformats.org/officeDocument/2006/relationships" r:embed="rId4"/>
          <a:srcRect t="19781" r="27851" b="23703"/>
          <a:stretch>
            <a:fillRect/>
          </a:stretch>
        </p:blipFill>
        <p:spPr bwMode="auto">
          <a:xfrm>
            <a:off x="228600" y="3361765"/>
            <a:ext cx="3352800" cy="2200835"/>
          </a:xfrm>
          <a:prstGeom prst="rect"/>
          <a:noFill/>
          <a:ln w="9525">
            <a:noFill/>
            <a:miter lim="800000"/>
            <a:headEnd/>
            <a:tailEnd/>
          </a:ln>
          <a:effectLst/>
        </p:spPr>
      </p:pic>
      <p:pic>
        <p:nvPicPr>
          <p:cNvPr id="2097220" name="Picture 4"/>
          <p:cNvPicPr>
            <a:picLocks noChangeAspect="1" noChangeArrowheads="1"/>
          </p:cNvPicPr>
          <p:nvPr/>
        </p:nvPicPr>
        <p:blipFill>
          <a:blip xmlns:r="http://schemas.openxmlformats.org/officeDocument/2006/relationships" r:embed="rId5"/>
          <a:srcRect t="20588" r="17647" b="14706"/>
          <a:stretch>
            <a:fillRect/>
          </a:stretch>
        </p:blipFill>
        <p:spPr bwMode="auto">
          <a:xfrm>
            <a:off x="5257800" y="3352800"/>
            <a:ext cx="3810000" cy="2133600"/>
          </a:xfrm>
          <a:prstGeom prst="rect"/>
          <a:noFill/>
          <a:ln w="9525">
            <a:noFill/>
            <a:miter lim="800000"/>
            <a:headEnd/>
            <a:tailEnd/>
          </a:ln>
          <a:effectLst/>
        </p:spPr>
      </p:pic>
      <p:sp>
        <p:nvSpPr>
          <p:cNvPr id="1048882" name="Rectangle 9"/>
          <p:cNvSpPr/>
          <p:nvPr/>
        </p:nvSpPr>
        <p:spPr>
          <a:xfrm>
            <a:off x="4419600" y="5562600"/>
            <a:ext cx="4572000" cy="646331"/>
          </a:xfrm>
          <a:prstGeom prst="rect"/>
        </p:spPr>
        <p:style>
          <a:lnRef idx="3">
            <a:schemeClr val="lt1"/>
          </a:lnRef>
          <a:fillRef idx="1">
            <a:schemeClr val="accent2"/>
          </a:fillRef>
          <a:effectRef idx="1">
            <a:schemeClr val="accent2"/>
          </a:effectRef>
          <a:fontRef idx="minor">
            <a:schemeClr val="lt1"/>
          </a:fontRef>
        </p:style>
        <p:txBody>
          <a:bodyPr>
            <a:spAutoFit/>
          </a:bodyPr>
          <a:p>
            <a:r>
              <a:rPr b="1" dirty="0" lang="en-US" smtClean="0"/>
              <a:t>RJ45 receptacle (8-pin female connector) with its Ethernet icon at the left</a:t>
            </a:r>
            <a:endParaRPr b="1" dirty="0" lang="en-US"/>
          </a:p>
        </p:txBody>
      </p:sp>
      <p:sp>
        <p:nvSpPr>
          <p:cNvPr id="1048883" name="Rectangle 10"/>
          <p:cNvSpPr/>
          <p:nvPr/>
        </p:nvSpPr>
        <p:spPr>
          <a:xfrm>
            <a:off x="304800" y="5638800"/>
            <a:ext cx="3276600" cy="923330"/>
          </a:xfrm>
          <a:prstGeom prst="rect"/>
        </p:spPr>
        <p:style>
          <a:lnRef idx="3">
            <a:schemeClr val="lt1"/>
          </a:lnRef>
          <a:fillRef idx="1">
            <a:schemeClr val="accent2"/>
          </a:fillRef>
          <a:effectRef idx="1">
            <a:schemeClr val="accent2"/>
          </a:effectRef>
          <a:fontRef idx="minor">
            <a:schemeClr val="lt1"/>
          </a:fontRef>
        </p:style>
        <p:txBody>
          <a:bodyPr wrap="square">
            <a:spAutoFit/>
          </a:bodyPr>
          <a:p>
            <a:r>
              <a:rPr b="1" dirty="0" lang="en-US" smtClean="0"/>
              <a:t>Cable with an 8-wire</a:t>
            </a:r>
          </a:p>
          <a:p>
            <a:r>
              <a:rPr b="1" dirty="0" lang="en-US" smtClean="0"/>
              <a:t>RJ45 plug (male connector) on each end</a:t>
            </a:r>
            <a:endParaRPr b="1" dirty="0" lang="en-US"/>
          </a:p>
        </p:txBody>
      </p:sp>
      <p:sp>
        <p:nvSpPr>
          <p:cNvPr id="1048884" name="TextBox 11"/>
          <p:cNvSpPr txBox="1"/>
          <p:nvPr/>
        </p:nvSpPr>
        <p:spPr>
          <a:xfrm>
            <a:off x="3733800" y="3886200"/>
            <a:ext cx="1447800" cy="461665"/>
          </a:xfrm>
          <a:prstGeom prst="rect"/>
        </p:spPr>
        <p:style>
          <a:lnRef idx="3">
            <a:schemeClr val="lt1"/>
          </a:lnRef>
          <a:fillRef idx="1">
            <a:schemeClr val="accent2"/>
          </a:fillRef>
          <a:effectRef idx="1">
            <a:schemeClr val="accent2"/>
          </a:effectRef>
          <a:fontRef idx="minor">
            <a:schemeClr val="lt1"/>
          </a:fontRef>
        </p:style>
        <p:txBody>
          <a:bodyPr rtlCol="0" wrap="square">
            <a:spAutoFit/>
          </a:bodyPr>
          <a:p>
            <a:r>
              <a:rPr b="1" dirty="0" sz="2400" lang="en-US" smtClean="0"/>
              <a:t>Ethernet</a:t>
            </a:r>
            <a:endParaRPr b="1" dirty="0" sz="2400" lang="en-US"/>
          </a:p>
        </p:txBody>
      </p:sp>
    </p:spTree>
  </p:cSld>
  <p:clrMapOvr>
    <a:masterClrMapping/>
  </p:clrMapOvr>
  <p:transition spd="slow">
    <p:newsflash/>
  </p:transition>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382" name=""/>
        <p:cNvGrpSpPr/>
        <p:nvPr/>
      </p:nvGrpSpPr>
      <p:grpSpPr>
        <a:xfrm>
          <a:off x="0" y="0"/>
          <a:ext cx="0" cy="0"/>
          <a:chOff x="0" y="0"/>
          <a:chExt cx="0" cy="0"/>
        </a:xfrm>
      </p:grpSpPr>
      <p:pic>
        <p:nvPicPr>
          <p:cNvPr id="2097221" name="Picture 2"/>
          <p:cNvPicPr>
            <a:picLocks noChangeAspect="1" noChangeArrowheads="1"/>
          </p:cNvPicPr>
          <p:nvPr/>
        </p:nvPicPr>
        <p:blipFill>
          <a:blip xmlns:r="http://schemas.openxmlformats.org/officeDocument/2006/relationships" r:embed="rId1"/>
          <a:srcRect/>
          <a:stretch>
            <a:fillRect/>
          </a:stretch>
        </p:blipFill>
        <p:spPr bwMode="auto">
          <a:xfrm>
            <a:off x="228600" y="304800"/>
            <a:ext cx="8763000" cy="3276600"/>
          </a:xfrm>
          <a:prstGeom prst="rect"/>
          <a:noFill/>
          <a:ln w="9525">
            <a:noFill/>
            <a:miter lim="800000"/>
            <a:headEnd/>
            <a:tailEnd/>
          </a:ln>
          <a:effectLst/>
        </p:spPr>
      </p:pic>
      <p:sp>
        <p:nvSpPr>
          <p:cNvPr id="1048885" name="TextBox 5"/>
          <p:cNvSpPr txBox="1"/>
          <p:nvPr/>
        </p:nvSpPr>
        <p:spPr>
          <a:xfrm>
            <a:off x="381000" y="3733800"/>
            <a:ext cx="8382000" cy="1569660"/>
          </a:xfrm>
          <a:prstGeom prst="rect"/>
        </p:spPr>
        <p:style>
          <a:lnRef idx="2">
            <a:schemeClr val="dk1">
              <a:shade val="50000"/>
            </a:schemeClr>
          </a:lnRef>
          <a:fillRef idx="1">
            <a:schemeClr val="dk1"/>
          </a:fillRef>
          <a:effectRef idx="0">
            <a:schemeClr val="dk1"/>
          </a:effectRef>
          <a:fontRef idx="minor">
            <a:schemeClr val="lt1"/>
          </a:fontRef>
        </p:style>
        <p:txBody>
          <a:bodyPr rtlCol="0" wrap="square">
            <a:spAutoFit/>
          </a:bodyPr>
          <a:p>
            <a:r>
              <a:rPr dirty="0" sz="2400" lang="en-US" smtClean="0">
                <a:latin typeface="Dutch801 XBd BT" pitchFamily="18" charset="0"/>
              </a:rPr>
              <a:t>Assignment:</a:t>
            </a:r>
          </a:p>
          <a:p>
            <a:r>
              <a:rPr dirty="0" sz="2400" lang="en-US" smtClean="0">
                <a:latin typeface="Dutch801 XBd BT" pitchFamily="18" charset="0"/>
              </a:rPr>
              <a:t>=Make brief notes on power supply and device interfacing. Page 65-69.</a:t>
            </a:r>
          </a:p>
          <a:p>
            <a:r>
              <a:rPr dirty="0" sz="2400" lang="en-US" smtClean="0">
                <a:latin typeface="Dutch801 XBd BT" pitchFamily="18" charset="0"/>
              </a:rPr>
              <a:t>=Draw the table on symbols and ports page 69. table 2.2</a:t>
            </a:r>
            <a:endParaRPr dirty="0" sz="2400" lang="en-US">
              <a:latin typeface="Dutch801 XBd BT" pitchFamily="18" charset="0"/>
            </a:endParaRPr>
          </a:p>
        </p:txBody>
      </p:sp>
    </p:spTree>
  </p:cSld>
  <p:clrMapOvr>
    <a:masterClrMapping/>
  </p:clrMapOvr>
  <p:transition spd="slow">
    <p:newsflash/>
  </p:transition>
  <p:timing/>
</p:sld>
</file>

<file path=ppt/slides/slide175.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3" name=""/>
        <p:cNvGrpSpPr/>
        <p:nvPr/>
      </p:nvGrpSpPr>
      <p:grpSpPr>
        <a:xfrm>
          <a:off x="0" y="0"/>
          <a:ext cx="0" cy="0"/>
          <a:chOff x="0" y="0"/>
          <a:chExt cx="0" cy="0"/>
        </a:xfrm>
      </p:grpSpPr>
      <p:sp>
        <p:nvSpPr>
          <p:cNvPr id="1048886" name="Content Placeholder 1"/>
          <p:cNvSpPr>
            <a:spLocks noGrp="1"/>
          </p:cNvSpPr>
          <p:nvPr>
            <p:ph idx="1"/>
          </p:nvPr>
        </p:nvSpPr>
        <p:spPr>
          <a:xfrm>
            <a:off x="0" y="228600"/>
            <a:ext cx="8915400" cy="6324600"/>
          </a:xfrm>
          <a:solidFill>
            <a:srgbClr val="3014DA"/>
          </a:solidFill>
        </p:spPr>
        <p:txBody>
          <a:bodyPr/>
          <a:p>
            <a:pPr>
              <a:buNone/>
            </a:pPr>
            <a:r>
              <a:rPr dirty="0" lang="en-US" u="dbl" smtClean="0">
                <a:solidFill>
                  <a:schemeClr val="bg1"/>
                </a:solidFill>
                <a:uFill>
                  <a:solidFill>
                    <a:srgbClr val="FF71FF"/>
                  </a:solidFill>
                </a:uFill>
                <a:latin typeface="Arial Black" pitchFamily="34" charset="0"/>
              </a:rPr>
              <a:t>What is Hot swapping/hot plugging?</a:t>
            </a:r>
          </a:p>
          <a:p>
            <a:pPr>
              <a:buFont typeface="Wingdings" pitchFamily="2" charset="2"/>
              <a:buChar char="v"/>
            </a:pPr>
            <a:r>
              <a:rPr dirty="0" lang="en-US" smtClean="0">
                <a:solidFill>
                  <a:srgbClr val="FFFF00"/>
                </a:solidFill>
                <a:latin typeface="Arial Black" pitchFamily="34" charset="0"/>
              </a:rPr>
              <a:t>Refers to the connection or replacing some computer components without shutting down the computer system.</a:t>
            </a:r>
          </a:p>
          <a:p>
            <a:pPr>
              <a:buFont typeface="Wingdings" pitchFamily="2" charset="2"/>
              <a:buChar char="v"/>
            </a:pPr>
            <a:r>
              <a:rPr dirty="0" lang="en-US" smtClean="0">
                <a:solidFill>
                  <a:srgbClr val="FFFF00"/>
                </a:solidFill>
                <a:latin typeface="Arial Black" pitchFamily="34" charset="0"/>
              </a:rPr>
              <a:t>Once the appropriate software is installed in the computer, a user can plug and unplug the component without rebooting.</a:t>
            </a:r>
          </a:p>
          <a:p>
            <a:pPr>
              <a:buFont typeface="Wingdings" pitchFamily="2" charset="2"/>
              <a:buChar char="v"/>
            </a:pPr>
            <a:r>
              <a:rPr dirty="0" lang="en-US" smtClean="0">
                <a:solidFill>
                  <a:srgbClr val="FFFF00"/>
                </a:solidFill>
                <a:latin typeface="Arial Black" pitchFamily="34" charset="0"/>
              </a:rPr>
              <a:t>A Universal Serial Bus (USB) port is an example of a functionality that allows a user to add or remove a peripheral device such as mouse, keyboard or printer.</a:t>
            </a:r>
          </a:p>
          <a:p>
            <a:pPr>
              <a:buFont typeface="Wingdings" pitchFamily="2" charset="2"/>
              <a:buChar char="v"/>
            </a:pPr>
            <a:r>
              <a:rPr dirty="0" lang="en-US" smtClean="0">
                <a:solidFill>
                  <a:srgbClr val="FFFF00"/>
                </a:solidFill>
                <a:latin typeface="Arial Black" pitchFamily="34" charset="0"/>
              </a:rPr>
              <a:t>Computer components are usually referred to as </a:t>
            </a:r>
            <a:r>
              <a:rPr dirty="0" i="1" lang="en-US" u="sng" smtClean="0">
                <a:solidFill>
                  <a:schemeClr val="bg1"/>
                </a:solidFill>
                <a:latin typeface="Arial Black" pitchFamily="34" charset="0"/>
              </a:rPr>
              <a:t>cold pluggable</a:t>
            </a:r>
            <a:r>
              <a:rPr dirty="0" lang="en-US" smtClean="0">
                <a:solidFill>
                  <a:schemeClr val="bg1"/>
                </a:solidFill>
                <a:latin typeface="Arial Black" pitchFamily="34" charset="0"/>
              </a:rPr>
              <a:t> </a:t>
            </a:r>
            <a:r>
              <a:rPr dirty="0" lang="en-US" smtClean="0">
                <a:solidFill>
                  <a:srgbClr val="FFFF00"/>
                </a:solidFill>
                <a:latin typeface="Arial Black" pitchFamily="34" charset="0"/>
              </a:rPr>
              <a:t>if the computer system must be switched off in order to add or remove them.</a:t>
            </a:r>
            <a:endParaRPr dirty="0" lang="en-US">
              <a:solidFill>
                <a:srgbClr val="FFFF00"/>
              </a:solidFill>
              <a:latin typeface="Arial Black" pitchFamily="34" charset="0"/>
            </a:endParaRPr>
          </a:p>
        </p:txBody>
      </p:sp>
    </p:spTree>
  </p:cSld>
  <p:clrMapOvr>
    <a:masterClrMapping/>
  </p:clrMapOvr>
  <p:transition spd="slow">
    <p:newsflash/>
  </p:transition>
  <p:timing/>
</p:sld>
</file>

<file path=ppt/slides/slide176.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4" name=""/>
        <p:cNvGrpSpPr/>
        <p:nvPr/>
      </p:nvGrpSpPr>
      <p:grpSpPr>
        <a:xfrm>
          <a:off x="0" y="0"/>
          <a:ext cx="0" cy="0"/>
          <a:chOff x="0" y="0"/>
          <a:chExt cx="0" cy="0"/>
        </a:xfrm>
      </p:grpSpPr>
      <p:sp>
        <p:nvSpPr>
          <p:cNvPr id="1048887" name="Content Placeholder 1"/>
          <p:cNvSpPr>
            <a:spLocks noGrp="1"/>
          </p:cNvSpPr>
          <p:nvPr>
            <p:ph idx="1"/>
          </p:nvPr>
        </p:nvSpPr>
        <p:spPr>
          <a:xfrm>
            <a:off x="152400" y="381000"/>
            <a:ext cx="8686799" cy="6324600"/>
          </a:xfrm>
          <a:solidFill>
            <a:srgbClr val="3014DA"/>
          </a:solidFill>
        </p:spPr>
        <p:txBody>
          <a:bodyPr/>
          <a:p>
            <a:pPr>
              <a:buNone/>
            </a:pPr>
            <a:r>
              <a:rPr dirty="0" lang="en-US" u="dbl" smtClean="0">
                <a:solidFill>
                  <a:schemeClr val="bg1"/>
                </a:solidFill>
                <a:uFill>
                  <a:solidFill>
                    <a:srgbClr val="FF71FF"/>
                  </a:solidFill>
                </a:uFill>
                <a:latin typeface="Arial Black" pitchFamily="34" charset="0"/>
              </a:rPr>
              <a:t>What is Plug and Play (PnP)?</a:t>
            </a:r>
          </a:p>
          <a:p>
            <a:pPr>
              <a:buFont typeface="Wingdings" pitchFamily="2" charset="2"/>
              <a:buChar char="v"/>
            </a:pPr>
            <a:r>
              <a:rPr dirty="0" lang="en-US" smtClean="0">
                <a:solidFill>
                  <a:srgbClr val="FFFF00"/>
                </a:solidFill>
                <a:latin typeface="Arial Black" pitchFamily="34" charset="0"/>
              </a:rPr>
              <a:t>It refers to a technology that provides a combination of hardware and software support that enables the Windows operating system to detect and configure hardware with little or no user involvement.</a:t>
            </a:r>
          </a:p>
          <a:p>
            <a:pPr>
              <a:buFont typeface="Wingdings" pitchFamily="2" charset="2"/>
              <a:buChar char="v"/>
            </a:pPr>
            <a:r>
              <a:rPr dirty="0" lang="en-US" smtClean="0">
                <a:solidFill>
                  <a:srgbClr val="FFFF00"/>
                </a:solidFill>
                <a:latin typeface="Arial Black" pitchFamily="34" charset="0"/>
              </a:rPr>
              <a:t>Some bus types such as </a:t>
            </a:r>
            <a:r>
              <a:rPr dirty="0" lang="en-US" smtClean="0">
                <a:solidFill>
                  <a:schemeClr val="bg1"/>
                </a:solidFill>
                <a:latin typeface="Arial Black" pitchFamily="34" charset="0"/>
              </a:rPr>
              <a:t>Peripheral Component Interconnect (PCI) </a:t>
            </a:r>
            <a:r>
              <a:rPr dirty="0" lang="en-US" smtClean="0">
                <a:solidFill>
                  <a:srgbClr val="FFFF00"/>
                </a:solidFill>
                <a:latin typeface="Arial Black" pitchFamily="34" charset="0"/>
              </a:rPr>
              <a:t>and the </a:t>
            </a:r>
            <a:r>
              <a:rPr dirty="0" lang="en-US" smtClean="0">
                <a:solidFill>
                  <a:schemeClr val="bg1"/>
                </a:solidFill>
                <a:latin typeface="Arial Black" pitchFamily="34" charset="0"/>
              </a:rPr>
              <a:t>Universal Serial Bus (USB)</a:t>
            </a:r>
            <a:r>
              <a:rPr dirty="0" lang="en-US" smtClean="0">
                <a:solidFill>
                  <a:srgbClr val="FFFF00"/>
                </a:solidFill>
                <a:latin typeface="Arial Black" pitchFamily="34" charset="0"/>
              </a:rPr>
              <a:t>, take full advantage of plug and play.</a:t>
            </a:r>
          </a:p>
          <a:p>
            <a:pPr>
              <a:buFont typeface="Wingdings" pitchFamily="2" charset="2"/>
              <a:buChar char="v"/>
            </a:pPr>
            <a:r>
              <a:rPr dirty="0" lang="en-US" smtClean="0">
                <a:solidFill>
                  <a:srgbClr val="FFFF00"/>
                </a:solidFill>
                <a:latin typeface="Arial Black" pitchFamily="34" charset="0"/>
              </a:rPr>
              <a:t>Plug and Play devices are capable of identifying themselves and declaring their services and resource requirements to the Operating System. This enables the operating system to determine and set a working configuration, then load the appropriate </a:t>
            </a:r>
            <a:r>
              <a:rPr dirty="0" i="1" lang="en-US" u="sng" smtClean="0">
                <a:solidFill>
                  <a:schemeClr val="bg1"/>
                </a:solidFill>
                <a:latin typeface="Arial Black" pitchFamily="34" charset="0"/>
              </a:rPr>
              <a:t>device drivers </a:t>
            </a:r>
            <a:r>
              <a:rPr dirty="0" lang="en-US" smtClean="0">
                <a:solidFill>
                  <a:srgbClr val="FFFF00"/>
                </a:solidFill>
                <a:latin typeface="Arial Black" pitchFamily="34" charset="0"/>
              </a:rPr>
              <a:t>without the users intervention.</a:t>
            </a:r>
            <a:endParaRPr dirty="0" lang="en-US">
              <a:solidFill>
                <a:srgbClr val="FFFF00"/>
              </a:solidFill>
              <a:latin typeface="Arial Black" pitchFamily="34" charset="0"/>
            </a:endParaRPr>
          </a:p>
        </p:txBody>
      </p:sp>
    </p:spTree>
  </p:cSld>
  <p:clrMapOvr>
    <a:masterClrMapping/>
  </p:clrMapOvr>
  <p:transition spd="slow">
    <p:newsflash/>
  </p:transition>
  <p:timing/>
</p:sld>
</file>

<file path=ppt/slides/slide177.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5" name=""/>
        <p:cNvGrpSpPr/>
        <p:nvPr/>
      </p:nvGrpSpPr>
      <p:grpSpPr>
        <a:xfrm>
          <a:off x="0" y="0"/>
          <a:ext cx="0" cy="0"/>
          <a:chOff x="0" y="0"/>
          <a:chExt cx="0" cy="0"/>
        </a:xfrm>
      </p:grpSpPr>
      <p:sp>
        <p:nvSpPr>
          <p:cNvPr id="1048888" name="Content Placeholder 1"/>
          <p:cNvSpPr>
            <a:spLocks noGrp="1"/>
          </p:cNvSpPr>
          <p:nvPr>
            <p:ph idx="1"/>
          </p:nvPr>
        </p:nvSpPr>
        <p:spPr>
          <a:xfrm>
            <a:off x="152400" y="304800"/>
            <a:ext cx="8686799" cy="6172200"/>
          </a:xfrm>
          <a:solidFill>
            <a:srgbClr val="3014DA"/>
          </a:solidFill>
        </p:spPr>
        <p:txBody>
          <a:bodyPr/>
          <a:p>
            <a:pPr>
              <a:buNone/>
            </a:pPr>
            <a:r>
              <a:rPr dirty="0" lang="en-US" u="dbl" smtClean="0">
                <a:solidFill>
                  <a:schemeClr val="bg1"/>
                </a:solidFill>
                <a:uFill>
                  <a:solidFill>
                    <a:srgbClr val="FF71FF"/>
                  </a:solidFill>
                </a:uFill>
                <a:latin typeface="Arial Black" pitchFamily="34" charset="0"/>
              </a:rPr>
              <a:t>What is a Device Driver?</a:t>
            </a:r>
          </a:p>
          <a:p>
            <a:pPr>
              <a:buFont typeface="Wingdings" pitchFamily="2" charset="2"/>
              <a:buChar char="q"/>
            </a:pPr>
            <a:r>
              <a:rPr dirty="0" lang="en-US" smtClean="0">
                <a:solidFill>
                  <a:srgbClr val="FFFF00"/>
                </a:solidFill>
                <a:uFill>
                  <a:solidFill>
                    <a:srgbClr val="FF71FF"/>
                  </a:solidFill>
                </a:uFill>
                <a:latin typeface="Arial Black" pitchFamily="34" charset="0"/>
              </a:rPr>
              <a:t>A </a:t>
            </a:r>
            <a:r>
              <a:rPr dirty="0" i="1" lang="en-US" smtClean="0">
                <a:solidFill>
                  <a:schemeClr val="bg1"/>
                </a:solidFill>
                <a:uFill>
                  <a:solidFill>
                    <a:srgbClr val="FF71FF"/>
                  </a:solidFill>
                </a:uFill>
                <a:latin typeface="Arial Black" pitchFamily="34" charset="0"/>
              </a:rPr>
              <a:t>Driver</a:t>
            </a:r>
            <a:r>
              <a:rPr dirty="0" lang="en-US" smtClean="0">
                <a:solidFill>
                  <a:srgbClr val="FFFF00"/>
                </a:solidFill>
                <a:uFill>
                  <a:solidFill>
                    <a:srgbClr val="FF71FF"/>
                  </a:solidFill>
                </a:uFill>
                <a:latin typeface="Arial Black" pitchFamily="34" charset="0"/>
              </a:rPr>
              <a:t> is a computer program that operates or controls a particular type of device that is attached to a computer. </a:t>
            </a:r>
          </a:p>
          <a:p>
            <a:pPr>
              <a:buFont typeface="Wingdings" pitchFamily="2" charset="2"/>
              <a:buChar char="q"/>
            </a:pPr>
            <a:r>
              <a:rPr lang="en-US" smtClean="0">
                <a:solidFill>
                  <a:srgbClr val="FFFF00"/>
                </a:solidFill>
                <a:uFill>
                  <a:solidFill>
                    <a:srgbClr val="FF71FF"/>
                  </a:solidFill>
                </a:uFill>
                <a:latin typeface="Arial Black" pitchFamily="34" charset="0"/>
              </a:rPr>
              <a:t>A driver </a:t>
            </a:r>
            <a:r>
              <a:rPr dirty="0" lang="en-US" smtClean="0">
                <a:solidFill>
                  <a:srgbClr val="FFFF00"/>
                </a:solidFill>
                <a:uFill>
                  <a:solidFill>
                    <a:srgbClr val="FF71FF"/>
                  </a:solidFill>
                </a:uFill>
                <a:latin typeface="Arial Black" pitchFamily="34" charset="0"/>
              </a:rPr>
              <a:t>provides a software interface to hardware devices enabling the operating system and other programs to access the hardware functions.</a:t>
            </a:r>
          </a:p>
          <a:p>
            <a:pPr>
              <a:buNone/>
            </a:pPr>
            <a:r>
              <a:rPr dirty="0" lang="en-US" u="dbl" smtClean="0">
                <a:solidFill>
                  <a:schemeClr val="bg1"/>
                </a:solidFill>
                <a:uFill>
                  <a:solidFill>
                    <a:srgbClr val="FF71FF"/>
                  </a:solidFill>
                </a:uFill>
                <a:latin typeface="Arial Black" pitchFamily="34" charset="0"/>
              </a:rPr>
              <a:t>What is a Disk Drive?</a:t>
            </a:r>
          </a:p>
          <a:p>
            <a:pPr>
              <a:buNone/>
            </a:pPr>
            <a:r>
              <a:rPr dirty="0" lang="en-US" smtClean="0">
                <a:solidFill>
                  <a:srgbClr val="FFFF00"/>
                </a:solidFill>
                <a:uFill>
                  <a:solidFill>
                    <a:srgbClr val="FF71FF"/>
                  </a:solidFill>
                </a:uFill>
                <a:latin typeface="Arial Black" pitchFamily="34" charset="0"/>
              </a:rPr>
              <a:t>A disk drive is a device that allows a computer to </a:t>
            </a:r>
            <a:r>
              <a:rPr dirty="0" i="1" lang="en-US" smtClean="0">
                <a:solidFill>
                  <a:schemeClr val="bg1"/>
                </a:solidFill>
                <a:uFill>
                  <a:solidFill>
                    <a:srgbClr val="FF71FF"/>
                  </a:solidFill>
                </a:uFill>
                <a:latin typeface="Arial Black" pitchFamily="34" charset="0"/>
              </a:rPr>
              <a:t>read from </a:t>
            </a:r>
            <a:r>
              <a:rPr dirty="0" lang="en-US" smtClean="0">
                <a:solidFill>
                  <a:srgbClr val="FFFF00"/>
                </a:solidFill>
                <a:uFill>
                  <a:solidFill>
                    <a:srgbClr val="FF71FF"/>
                  </a:solidFill>
                </a:uFill>
                <a:latin typeface="Arial Black" pitchFamily="34" charset="0"/>
              </a:rPr>
              <a:t>or </a:t>
            </a:r>
            <a:r>
              <a:rPr dirty="0" i="1" lang="en-US" smtClean="0">
                <a:solidFill>
                  <a:schemeClr val="bg1"/>
                </a:solidFill>
                <a:uFill>
                  <a:solidFill>
                    <a:srgbClr val="FF71FF"/>
                  </a:solidFill>
                </a:uFill>
                <a:latin typeface="Arial Black" pitchFamily="34" charset="0"/>
              </a:rPr>
              <a:t>write to </a:t>
            </a:r>
            <a:r>
              <a:rPr dirty="0" lang="en-US" smtClean="0">
                <a:solidFill>
                  <a:srgbClr val="FFFF00"/>
                </a:solidFill>
                <a:uFill>
                  <a:solidFill>
                    <a:srgbClr val="FF71FF"/>
                  </a:solidFill>
                </a:uFill>
                <a:latin typeface="Arial Black" pitchFamily="34" charset="0"/>
              </a:rPr>
              <a:t>computer disks or other storage media. They include the hard disk drive, floppy disk drive, optical disk drives, flash and memory stick drives.</a:t>
            </a:r>
          </a:p>
        </p:txBody>
      </p:sp>
    </p:spTree>
  </p:cSld>
  <p:clrMapOvr>
    <a:masterClrMapping/>
  </p:clrMapOvr>
  <p:transition spd="slow">
    <p:newsflash/>
  </p:transition>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386" name=""/>
        <p:cNvGrpSpPr/>
        <p:nvPr/>
      </p:nvGrpSpPr>
      <p:grpSpPr>
        <a:xfrm>
          <a:off x="0" y="0"/>
          <a:ext cx="0" cy="0"/>
          <a:chOff x="0" y="0"/>
          <a:chExt cx="0" cy="0"/>
        </a:xfrm>
      </p:grpSpPr>
      <p:sp>
        <p:nvSpPr>
          <p:cNvPr id="1048889" name="Content Placeholder 1"/>
          <p:cNvSpPr>
            <a:spLocks noGrp="1"/>
          </p:cNvSpPr>
          <p:nvPr>
            <p:ph idx="1"/>
          </p:nvPr>
        </p:nvSpPr>
        <p:spPr>
          <a:xfrm>
            <a:off x="152400" y="304800"/>
            <a:ext cx="8839200" cy="6172200"/>
          </a:xfrm>
          <a:solidFill>
            <a:srgbClr val="3014DA"/>
          </a:solidFill>
        </p:spPr>
        <p:txBody>
          <a:bodyPr/>
          <a:p>
            <a:pPr indent="-514350" marL="514350">
              <a:buClr>
                <a:srgbClr val="FFFF00"/>
              </a:buClr>
              <a:buNone/>
            </a:pPr>
            <a:r>
              <a:rPr dirty="0" i="1" lang="en-US" smtClean="0">
                <a:solidFill>
                  <a:schemeClr val="bg1"/>
                </a:solidFill>
                <a:latin typeface="Arial Black" pitchFamily="34" charset="0"/>
                <a:cs typeface="Aharoni" pitchFamily="2" charset="-79"/>
              </a:rPr>
              <a:t>A computer student was attempting to print a publication he had prepared. The printer did not respond to the print command. Explain FOUR possible causes for the anomaly.</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He </a:t>
            </a:r>
            <a:r>
              <a:rPr lang="en-US" smtClean="0">
                <a:solidFill>
                  <a:srgbClr val="FFFF00"/>
                </a:solidFill>
                <a:latin typeface="Arial Black" pitchFamily="34" charset="0"/>
                <a:cs typeface="Aharoni" pitchFamily="2" charset="-79"/>
              </a:rPr>
              <a:t>had not </a:t>
            </a:r>
            <a:r>
              <a:rPr dirty="0" lang="en-US" smtClean="0">
                <a:solidFill>
                  <a:srgbClr val="FFFF00"/>
                </a:solidFill>
                <a:latin typeface="Arial Black" pitchFamily="34" charset="0"/>
                <a:cs typeface="Aharoni" pitchFamily="2" charset="-79"/>
              </a:rPr>
              <a:t>selected the printer type in the printer dialog box.</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The data cable between the printer and the computer was loose or unplugged.</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He had not powered/switched on the printer.</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The toner or cartridge on the printer had been removed.</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The printer was out of paper.</a:t>
            </a:r>
          </a:p>
          <a:p>
            <a:pPr indent="-514350" marL="514350">
              <a:buClr>
                <a:srgbClr val="FFFF00"/>
              </a:buClr>
              <a:buFont typeface="+mj-lt"/>
              <a:buAutoNum type="romanLcPeriod"/>
            </a:pPr>
            <a:r>
              <a:rPr dirty="0" lang="en-US" smtClean="0">
                <a:solidFill>
                  <a:srgbClr val="FFFF00"/>
                </a:solidFill>
                <a:latin typeface="Arial Black" pitchFamily="34" charset="0"/>
                <a:cs typeface="Aharoni" pitchFamily="2" charset="-79"/>
              </a:rPr>
              <a:t>The printer drivers had not been installed in the computer system or they had been disabled.</a:t>
            </a:r>
          </a:p>
          <a:p>
            <a:pPr>
              <a:buClr>
                <a:srgbClr val="FFFF00"/>
              </a:buClr>
              <a:buNone/>
            </a:pPr>
            <a:endParaRPr dirty="0" lang="en-US" smtClean="0">
              <a:solidFill>
                <a:srgbClr val="FFFF00"/>
              </a:solidFill>
              <a:uFill>
                <a:solidFill>
                  <a:srgbClr val="FF71FF"/>
                </a:solidFill>
              </a:uFill>
              <a:latin typeface="Arial Black" pitchFamily="34" charset="0"/>
              <a:cs typeface="Aharoni" pitchFamily="2" charset="-79"/>
            </a:endParaRPr>
          </a:p>
        </p:txBody>
      </p:sp>
    </p:spTree>
  </p:cSld>
  <p:clrMapOvr>
    <a:masterClrMapping/>
  </p:clrMapOvr>
  <p:transition spd="slow">
    <p:newsflash/>
  </p:transition>
  <p:timing/>
</p:sld>
</file>

<file path=ppt/slides/slide179.xml><?xml version="1.0" encoding="utf-8"?>
<p:sld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
          <a:srcRect/>
          <a:tile algn="tl" flip="none" sx="100000" sy="100000" tx="0" ty="0"/>
        </a:blipFill>
        <a:effectLst/>
      </p:bgPr>
    </p:bg>
    <p:spTree>
      <p:nvGrpSpPr>
        <p:cNvPr id="387" name=""/>
        <p:cNvGrpSpPr/>
        <p:nvPr/>
      </p:nvGrpSpPr>
      <p:grpSpPr>
        <a:xfrm>
          <a:off x="0" y="0"/>
          <a:ext cx="0" cy="0"/>
          <a:chOff x="0" y="0"/>
          <a:chExt cx="0" cy="0"/>
        </a:xfrm>
      </p:grpSpPr>
      <p:sp>
        <p:nvSpPr>
          <p:cNvPr id="1048890" name="Content Placeholder 1"/>
          <p:cNvSpPr>
            <a:spLocks noGrp="1"/>
          </p:cNvSpPr>
          <p:nvPr>
            <p:ph idx="1"/>
          </p:nvPr>
        </p:nvSpPr>
        <p:spPr>
          <a:xfrm>
            <a:off x="152400" y="228600"/>
            <a:ext cx="8686799" cy="6019800"/>
          </a:xfrm>
          <a:solidFill>
            <a:srgbClr val="3014DA"/>
          </a:solidFill>
        </p:spPr>
        <p:txBody>
          <a:bodyPr/>
          <a:p>
            <a:pPr>
              <a:buClr>
                <a:srgbClr val="FFFF00"/>
              </a:buClr>
              <a:buNone/>
            </a:pPr>
            <a:r>
              <a:rPr dirty="0" lang="en-US" u="dbl" smtClean="0">
                <a:solidFill>
                  <a:schemeClr val="bg1"/>
                </a:solidFill>
                <a:uFill>
                  <a:solidFill>
                    <a:srgbClr val="FF71FF"/>
                  </a:solidFill>
                </a:uFill>
                <a:latin typeface="Arial Black" pitchFamily="34" charset="0"/>
              </a:rPr>
              <a:t>Why does the Hard Disk light flash/blink when the computer is not being used?</a:t>
            </a:r>
          </a:p>
          <a:p>
            <a:pPr>
              <a:buClr>
                <a:srgbClr val="FFFF00"/>
              </a:buClr>
              <a:buFont typeface="Wingdings" pitchFamily="2" charset="2"/>
              <a:buChar char="Ø"/>
            </a:pPr>
            <a:r>
              <a:rPr dirty="0" lang="en-US" smtClean="0">
                <a:solidFill>
                  <a:srgbClr val="FFFF66"/>
                </a:solidFill>
                <a:uFill>
                  <a:solidFill>
                    <a:srgbClr val="FF71FF"/>
                  </a:solidFill>
                </a:uFill>
                <a:latin typeface="Arial Black" pitchFamily="34" charset="0"/>
              </a:rPr>
              <a:t>Windows could be running some of its applications on the background such as</a:t>
            </a:r>
            <a:r>
              <a:rPr dirty="0" lang="en-US" smtClean="0">
                <a:solidFill>
                  <a:schemeClr val="accent5">
                    <a:lumMod val="20000"/>
                    <a:lumOff val="80000"/>
                  </a:schemeClr>
                </a:solidFill>
                <a:uFill>
                  <a:solidFill>
                    <a:srgbClr val="FF71FF"/>
                  </a:solidFill>
                </a:uFill>
                <a:latin typeface="Arial Black" pitchFamily="34" charset="0"/>
              </a:rPr>
              <a:t>: </a:t>
            </a:r>
            <a:r>
              <a:rPr dirty="0" i="1" lang="en-US" smtClean="0">
                <a:solidFill>
                  <a:srgbClr val="FFFF00"/>
                </a:solidFill>
                <a:uFill>
                  <a:solidFill>
                    <a:srgbClr val="FF71FF"/>
                  </a:solidFill>
                </a:uFill>
                <a:latin typeface="Arial Black" pitchFamily="34" charset="0"/>
              </a:rPr>
              <a:t>scheduled Antivirus scans, backups, automatic updates, file indexing, defragmentation etc</a:t>
            </a:r>
            <a:r>
              <a:rPr dirty="0" lang="en-US" smtClean="0">
                <a:solidFill>
                  <a:schemeClr val="accent5">
                    <a:lumMod val="20000"/>
                    <a:lumOff val="80000"/>
                  </a:schemeClr>
                </a:solidFill>
                <a:uFill>
                  <a:solidFill>
                    <a:srgbClr val="FF71FF"/>
                  </a:solidFill>
                </a:uFill>
                <a:latin typeface="Arial Black" pitchFamily="34" charset="0"/>
              </a:rPr>
              <a:t>.</a:t>
            </a:r>
          </a:p>
          <a:p>
            <a:pPr>
              <a:buClr>
                <a:srgbClr val="FFFF00"/>
              </a:buClr>
              <a:buFont typeface="Wingdings" pitchFamily="2" charset="2"/>
              <a:buChar char="Ø"/>
            </a:pPr>
            <a:r>
              <a:rPr dirty="0" lang="en-US" smtClean="0">
                <a:solidFill>
                  <a:schemeClr val="bg1"/>
                </a:solidFill>
                <a:uFill>
                  <a:solidFill>
                    <a:srgbClr val="FF71FF"/>
                  </a:solidFill>
                </a:uFill>
                <a:latin typeface="Arial Black" pitchFamily="34" charset="0"/>
              </a:rPr>
              <a:t>Open applications running in the background such as a Word processor.</a:t>
            </a:r>
          </a:p>
          <a:p>
            <a:pPr>
              <a:buClr>
                <a:srgbClr val="FFFF00"/>
              </a:buClr>
              <a:buFont typeface="Wingdings" pitchFamily="2" charset="2"/>
              <a:buChar char="Ø"/>
            </a:pPr>
            <a:r>
              <a:rPr dirty="0" lang="en-US" smtClean="0">
                <a:solidFill>
                  <a:schemeClr val="bg1"/>
                </a:solidFill>
                <a:uFill>
                  <a:solidFill>
                    <a:srgbClr val="FF71FF"/>
                  </a:solidFill>
                </a:uFill>
                <a:latin typeface="Arial Black" pitchFamily="34" charset="0"/>
              </a:rPr>
              <a:t>Possibility of there being a malware.</a:t>
            </a:r>
          </a:p>
          <a:p>
            <a:pPr>
              <a:buClr>
                <a:srgbClr val="FFFF00"/>
              </a:buClr>
              <a:buFont typeface="Wingdings" pitchFamily="2" charset="2"/>
              <a:buChar char="Ø"/>
            </a:pPr>
            <a:r>
              <a:rPr dirty="0" lang="en-US" smtClean="0">
                <a:solidFill>
                  <a:schemeClr val="bg1"/>
                </a:solidFill>
                <a:uFill>
                  <a:solidFill>
                    <a:srgbClr val="FF71FF"/>
                  </a:solidFill>
                </a:uFill>
                <a:latin typeface="Arial Black" pitchFamily="34" charset="0"/>
              </a:rPr>
              <a:t>Possibility of a download taking place.</a:t>
            </a:r>
          </a:p>
          <a:p>
            <a:pPr>
              <a:buClr>
                <a:srgbClr val="FFFF00"/>
              </a:buClr>
              <a:buFont typeface="Wingdings" pitchFamily="2" charset="2"/>
              <a:buChar char="Ø"/>
            </a:pPr>
            <a:r>
              <a:rPr dirty="0" lang="en-US" smtClean="0">
                <a:solidFill>
                  <a:schemeClr val="bg1"/>
                </a:solidFill>
                <a:uFill>
                  <a:solidFill>
                    <a:srgbClr val="FF71FF"/>
                  </a:solidFill>
                </a:uFill>
                <a:latin typeface="Arial Black" pitchFamily="34" charset="0"/>
              </a:rPr>
              <a:t>An audio application could be running.</a:t>
            </a:r>
          </a:p>
          <a:p>
            <a:pPr>
              <a:buClr>
                <a:srgbClr val="FFFF00"/>
              </a:buClr>
              <a:buFont typeface="Wingdings" pitchFamily="2" charset="2"/>
              <a:buChar char="Ø"/>
            </a:pPr>
            <a:r>
              <a:rPr dirty="0" lang="en-US" smtClean="0">
                <a:solidFill>
                  <a:schemeClr val="bg1"/>
                </a:solidFill>
                <a:uFill>
                  <a:solidFill>
                    <a:srgbClr val="FF71FF"/>
                  </a:solidFill>
                </a:uFill>
                <a:latin typeface="Arial Black" pitchFamily="34" charset="0"/>
              </a:rPr>
              <a:t>Logged on to another user account.</a:t>
            </a:r>
          </a:p>
        </p:txBody>
      </p:sp>
      <p:sp>
        <p:nvSpPr>
          <p:cNvPr id="1048891" name="TextBox 4"/>
          <p:cNvSpPr txBox="1"/>
          <p:nvPr/>
        </p:nvSpPr>
        <p:spPr>
          <a:xfrm>
            <a:off x="7467600" y="5257800"/>
            <a:ext cx="1371600" cy="1323439"/>
          </a:xfrm>
          <a:prstGeom prst="rect"/>
        </p:spPr>
        <p:style>
          <a:lnRef idx="3">
            <a:schemeClr val="lt1"/>
          </a:lnRef>
          <a:fillRef idx="1">
            <a:schemeClr val="accent2"/>
          </a:fillRef>
          <a:effectRef idx="1">
            <a:schemeClr val="accent2"/>
          </a:effectRef>
          <a:fontRef idx="minor">
            <a:schemeClr val="lt1"/>
          </a:fontRef>
        </p:style>
        <p:txBody>
          <a:bodyPr rtlCol="0" wrap="square">
            <a:spAutoFit/>
          </a:bodyPr>
          <a:p>
            <a:r>
              <a:rPr b="1" dirty="0" sz="4000" lang="en-US" smtClean="0">
                <a:latin typeface="Algerian" pitchFamily="82" charset="0"/>
              </a:rPr>
              <a:t>The  End</a:t>
            </a:r>
            <a:endParaRPr b="1" dirty="0" sz="4000" lang="en-US">
              <a:latin typeface="Algerian" pitchFamily="82" charset="0"/>
            </a:endParaRPr>
          </a:p>
        </p:txBody>
      </p:sp>
    </p:spTree>
  </p:cSld>
  <p:clrMapOvr>
    <a:masterClrMapping/>
  </p:clrMapOvr>
  <p:transition spd="slow">
    <p:newsflash/>
  </p:transition>
  <p:timing/>
</p:sld>
</file>

<file path=ppt/theme/_rels/theme1.xml.rels><?xml version="1.0" encoding="UTF-8" standalone="yes"?>
<Relationships xmlns="http://schemas.openxmlformats.org/package/2006/relationships"><Relationship Id="rId1" Type="http://schemas.openxmlformats.org/officeDocument/2006/relationships/image" Target="../media/image3.jpeg"/><Relationship Id="rId2" Type="http://schemas.openxmlformats.org/officeDocument/2006/relationships/image" Target="../media/image4.jpeg"/></Relationships>
</file>

<file path=ppt/theme/theme1.xml><?xml version="1.0" encoding="utf-8"?>
<a:theme xmlns:a="http://schemas.openxmlformats.org/drawingml/2006/main" name="Hardcover">
  <a:themeElements>
    <a:clrScheme name="Hardcover">
      <a:dk1>
        <a:sysClr lastClr="000000" val="windowText"/>
      </a:dk1>
      <a:lt1>
        <a:sysClr lastClr="FFFFFF" val="window"/>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r="5400000" dist="12700" rotWithShape="0">
              <a:srgbClr val="000000">
                <a:alpha val="15000"/>
              </a:srgbClr>
            </a:outerShdw>
          </a:effectLst>
        </a:effectStyle>
        <a:effectStyle>
          <a:effectLst>
            <a:outerShdw blurRad="50800" dir="5400000" dist="25400" rotWithShape="0">
              <a:srgbClr val="000000">
                <a:alpha val="46000"/>
              </a:srgbClr>
            </a:outerShdw>
          </a:effectLst>
        </a:effectStyle>
        <a:effectStyle>
          <a:effectLst>
            <a:outerShdw blurRad="50800" dir="5400000" dist="25400" rotWithShape="0">
              <a:srgbClr val="000000">
                <a:alpha val="48000"/>
              </a:srgbClr>
            </a:outerShdw>
          </a:effectLst>
          <a:scene3d>
            <a:camera prst="orthographicFront">
              <a:rot lat="0" lon="0" rev="0"/>
            </a:camera>
            <a:lightRig dir="tl" rig="threePt">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algn="tl" flip="none" sx="60000" sy="60000" tx="0" ty="0"/>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fillRect/>
          </a:stretch>
        </a:blip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itle>COMPUTER STUDIES FORM 1  COURSE WORK TCH. DAN NGURE</dc:title>
  <dc:creator>KAHETI BOYS</dc:creator>
  <cp:lastModifiedBy>admin</cp:lastModifiedBy>
  <dcterms:created xsi:type="dcterms:W3CDTF">2016-01-22T06:19:34Z</dcterms:created>
  <dcterms:modified xsi:type="dcterms:W3CDTF">2024-03-05T12:01:40Z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fcf7163082d4447c860b288df8f6088b</vt:lpwstr>
  </property>
</Properties>
</file>